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7"/>
  </p:notesMasterIdLst>
  <p:sldIdLst>
    <p:sldId id="256" r:id="rId2"/>
    <p:sldId id="258" r:id="rId3"/>
    <p:sldId id="259" r:id="rId4"/>
    <p:sldId id="260" r:id="rId5"/>
    <p:sldId id="336" r:id="rId6"/>
    <p:sldId id="337" r:id="rId7"/>
    <p:sldId id="338" r:id="rId8"/>
    <p:sldId id="339" r:id="rId9"/>
    <p:sldId id="400" r:id="rId10"/>
    <p:sldId id="401" r:id="rId11"/>
    <p:sldId id="340" r:id="rId12"/>
    <p:sldId id="341" r:id="rId13"/>
    <p:sldId id="342" r:id="rId14"/>
    <p:sldId id="344" r:id="rId15"/>
    <p:sldId id="343" r:id="rId16"/>
    <p:sldId id="345" r:id="rId17"/>
    <p:sldId id="390" r:id="rId18"/>
    <p:sldId id="347" r:id="rId19"/>
    <p:sldId id="266" r:id="rId20"/>
    <p:sldId id="273" r:id="rId21"/>
    <p:sldId id="348" r:id="rId22"/>
    <p:sldId id="354" r:id="rId23"/>
    <p:sldId id="357" r:id="rId24"/>
    <p:sldId id="356" r:id="rId25"/>
    <p:sldId id="358" r:id="rId26"/>
    <p:sldId id="359" r:id="rId27"/>
    <p:sldId id="360" r:id="rId28"/>
    <p:sldId id="393" r:id="rId29"/>
    <p:sldId id="268" r:id="rId30"/>
    <p:sldId id="361" r:id="rId31"/>
    <p:sldId id="270" r:id="rId32"/>
    <p:sldId id="281" r:id="rId33"/>
    <p:sldId id="282" r:id="rId34"/>
    <p:sldId id="283" r:id="rId35"/>
    <p:sldId id="284" r:id="rId36"/>
    <p:sldId id="285" r:id="rId37"/>
    <p:sldId id="365" r:id="rId38"/>
    <p:sldId id="366" r:id="rId39"/>
    <p:sldId id="287" r:id="rId40"/>
    <p:sldId id="367" r:id="rId41"/>
    <p:sldId id="391" r:id="rId42"/>
    <p:sldId id="369" r:id="rId43"/>
    <p:sldId id="286" r:id="rId44"/>
    <p:sldId id="293" r:id="rId45"/>
    <p:sldId id="294" r:id="rId46"/>
    <p:sldId id="295" r:id="rId47"/>
    <p:sldId id="296" r:id="rId48"/>
    <p:sldId id="402" r:id="rId49"/>
    <p:sldId id="370" r:id="rId50"/>
    <p:sldId id="298" r:id="rId51"/>
    <p:sldId id="299" r:id="rId52"/>
    <p:sldId id="300" r:id="rId53"/>
    <p:sldId id="371" r:id="rId54"/>
    <p:sldId id="302" r:id="rId55"/>
    <p:sldId id="372" r:id="rId56"/>
    <p:sldId id="403" r:id="rId57"/>
    <p:sldId id="404" r:id="rId58"/>
    <p:sldId id="373" r:id="rId59"/>
    <p:sldId id="374" r:id="rId60"/>
    <p:sldId id="306" r:id="rId61"/>
    <p:sldId id="308" r:id="rId62"/>
    <p:sldId id="375" r:id="rId63"/>
    <p:sldId id="376" r:id="rId64"/>
    <p:sldId id="309" r:id="rId65"/>
    <p:sldId id="311" r:id="rId66"/>
    <p:sldId id="377" r:id="rId67"/>
    <p:sldId id="312" r:id="rId68"/>
    <p:sldId id="313" r:id="rId69"/>
    <p:sldId id="314" r:id="rId70"/>
    <p:sldId id="378" r:id="rId71"/>
    <p:sldId id="334" r:id="rId72"/>
    <p:sldId id="395" r:id="rId73"/>
    <p:sldId id="379" r:id="rId74"/>
    <p:sldId id="380" r:id="rId75"/>
    <p:sldId id="382" r:id="rId76"/>
    <p:sldId id="383" r:id="rId77"/>
    <p:sldId id="384" r:id="rId78"/>
    <p:sldId id="385" r:id="rId79"/>
    <p:sldId id="320" r:id="rId80"/>
    <p:sldId id="321" r:id="rId81"/>
    <p:sldId id="396" r:id="rId82"/>
    <p:sldId id="386" r:id="rId83"/>
    <p:sldId id="324" r:id="rId84"/>
    <p:sldId id="398" r:id="rId85"/>
    <p:sldId id="397" r:id="rId86"/>
    <p:sldId id="325" r:id="rId87"/>
    <p:sldId id="326" r:id="rId88"/>
    <p:sldId id="327" r:id="rId89"/>
    <p:sldId id="328" r:id="rId90"/>
    <p:sldId id="388" r:id="rId91"/>
    <p:sldId id="331" r:id="rId92"/>
    <p:sldId id="332" r:id="rId93"/>
    <p:sldId id="333" r:id="rId94"/>
    <p:sldId id="394" r:id="rId95"/>
    <p:sldId id="389"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112" clrIdx="0"/>
  <p:cmAuthor id="1" name="timothy Astleford" initials="tA" lastIdx="26" clrIdx="1"/>
  <p:cmAuthor id="2" name="Rae" initials="R" lastIdx="41" clrIdx="2"/>
  <p:cmAuthor id="3" name="Timothy" initials="T" lastIdx="3" clrIdx="3">
    <p:extLst>
      <p:ext uri="{19B8F6BF-5375-455C-9EA6-DF929625EA0E}">
        <p15:presenceInfo xmlns:p15="http://schemas.microsoft.com/office/powerpoint/2012/main" userId="Timo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000099"/>
    <a:srgbClr val="00FF00"/>
    <a:srgbClr val="9933FF"/>
    <a:srgbClr val="CC00FF"/>
    <a:srgbClr val="4305F1"/>
    <a:srgbClr val="990000"/>
    <a:srgbClr val="D2FAFE"/>
    <a:srgbClr val="D6F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8364" autoAdjust="0"/>
  </p:normalViewPr>
  <p:slideViewPr>
    <p:cSldViewPr snapToGrid="0">
      <p:cViewPr>
        <p:scale>
          <a:sx n="66" d="100"/>
          <a:sy n="66" d="100"/>
        </p:scale>
        <p:origin x="1752" y="954"/>
      </p:cViewPr>
      <p:guideLst>
        <p:guide orient="horz" pos="2160"/>
        <p:guide pos="3840"/>
      </p:guideLst>
    </p:cSldViewPr>
  </p:slideViewPr>
  <p:notesTextViewPr>
    <p:cViewPr>
      <p:scale>
        <a:sx n="1" d="1"/>
        <a:sy n="1" d="1"/>
      </p:scale>
      <p:origin x="0" y="0"/>
    </p:cViewPr>
  </p:notesTextViewPr>
  <p:sorterViewPr>
    <p:cViewPr>
      <p:scale>
        <a:sx n="150" d="100"/>
        <a:sy n="150" d="100"/>
      </p:scale>
      <p:origin x="0" y="53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65517-D069-4462-BED2-2B2BAD7FD359}"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B9F7A-52C5-42AC-AF13-88C29E81631E}" type="slidenum">
              <a:rPr lang="en-US" smtClean="0"/>
              <a:t>‹#›</a:t>
            </a:fld>
            <a:endParaRPr lang="en-US"/>
          </a:p>
        </p:txBody>
      </p:sp>
    </p:spTree>
    <p:extLst>
      <p:ext uri="{BB962C8B-B14F-4D97-AF65-F5344CB8AC3E}">
        <p14:creationId xmlns:p14="http://schemas.microsoft.com/office/powerpoint/2010/main" val="195574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 to Neil for video jpeg </a:t>
            </a:r>
            <a:r>
              <a:rPr lang="en-US" dirty="0" err="1"/>
              <a:t>apr</a:t>
            </a:r>
            <a:r>
              <a:rPr lang="en-US" dirty="0"/>
              <a:t> 18/21    </a:t>
            </a:r>
            <a:r>
              <a:rPr lang="en-US" dirty="0" err="1"/>
              <a:t>vj</a:t>
            </a:r>
            <a:r>
              <a:rPr lang="en-US" dirty="0"/>
              <a:t> 1.15 Crucifixion According to John</a:t>
            </a:r>
          </a:p>
          <a:p>
            <a:r>
              <a:rPr lang="en-US" dirty="0"/>
              <a:t>Apr 3/23:  Tim taught for 2023 Passover – added 2 new slides; CF did some minor edits.  Made new files for season 1.</a:t>
            </a:r>
          </a:p>
        </p:txBody>
      </p:sp>
      <p:sp>
        <p:nvSpPr>
          <p:cNvPr id="4" name="Slide Number Placeholder 3"/>
          <p:cNvSpPr>
            <a:spLocks noGrp="1"/>
          </p:cNvSpPr>
          <p:nvPr>
            <p:ph type="sldNum" sz="quarter" idx="10"/>
          </p:nvPr>
        </p:nvSpPr>
        <p:spPr/>
        <p:txBody>
          <a:bodyPr/>
          <a:lstStyle/>
          <a:p>
            <a:fld id="{ADFB9F7A-52C5-42AC-AF13-88C29E81631E}" type="slidenum">
              <a:rPr lang="en-US" smtClean="0"/>
              <a:t>1</a:t>
            </a:fld>
            <a:endParaRPr lang="en-US"/>
          </a:p>
        </p:txBody>
      </p:sp>
    </p:spTree>
    <p:extLst>
      <p:ext uri="{BB962C8B-B14F-4D97-AF65-F5344CB8AC3E}">
        <p14:creationId xmlns:p14="http://schemas.microsoft.com/office/powerpoint/2010/main" val="279455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14</a:t>
            </a:fld>
            <a:endParaRPr lang="en-US"/>
          </a:p>
        </p:txBody>
      </p:sp>
    </p:spTree>
    <p:extLst>
      <p:ext uri="{BB962C8B-B14F-4D97-AF65-F5344CB8AC3E}">
        <p14:creationId xmlns:p14="http://schemas.microsoft.com/office/powerpoint/2010/main" val="370970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15</a:t>
            </a:fld>
            <a:endParaRPr lang="en-US"/>
          </a:p>
        </p:txBody>
      </p:sp>
    </p:spTree>
    <p:extLst>
      <p:ext uri="{BB962C8B-B14F-4D97-AF65-F5344CB8AC3E}">
        <p14:creationId xmlns:p14="http://schemas.microsoft.com/office/powerpoint/2010/main" val="130743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16</a:t>
            </a:fld>
            <a:endParaRPr lang="en-US"/>
          </a:p>
        </p:txBody>
      </p:sp>
    </p:spTree>
    <p:extLst>
      <p:ext uri="{BB962C8B-B14F-4D97-AF65-F5344CB8AC3E}">
        <p14:creationId xmlns:p14="http://schemas.microsoft.com/office/powerpoint/2010/main" val="379503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17</a:t>
            </a:fld>
            <a:endParaRPr lang="en-US"/>
          </a:p>
        </p:txBody>
      </p:sp>
    </p:spTree>
    <p:extLst>
      <p:ext uri="{BB962C8B-B14F-4D97-AF65-F5344CB8AC3E}">
        <p14:creationId xmlns:p14="http://schemas.microsoft.com/office/powerpoint/2010/main" val="74435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18</a:t>
            </a:fld>
            <a:endParaRPr lang="en-US"/>
          </a:p>
        </p:txBody>
      </p:sp>
    </p:spTree>
    <p:extLst>
      <p:ext uri="{BB962C8B-B14F-4D97-AF65-F5344CB8AC3E}">
        <p14:creationId xmlns:p14="http://schemas.microsoft.com/office/powerpoint/2010/main" val="865622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19</a:t>
            </a:fld>
            <a:endParaRPr lang="en-US"/>
          </a:p>
        </p:txBody>
      </p:sp>
    </p:spTree>
    <p:extLst>
      <p:ext uri="{BB962C8B-B14F-4D97-AF65-F5344CB8AC3E}">
        <p14:creationId xmlns:p14="http://schemas.microsoft.com/office/powerpoint/2010/main" val="108625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28</a:t>
            </a:fld>
            <a:endParaRPr lang="en-US"/>
          </a:p>
        </p:txBody>
      </p:sp>
    </p:spTree>
    <p:extLst>
      <p:ext uri="{BB962C8B-B14F-4D97-AF65-F5344CB8AC3E}">
        <p14:creationId xmlns:p14="http://schemas.microsoft.com/office/powerpoint/2010/main" val="232261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30</a:t>
            </a:fld>
            <a:endParaRPr lang="en-US"/>
          </a:p>
        </p:txBody>
      </p:sp>
    </p:spTree>
    <p:extLst>
      <p:ext uri="{BB962C8B-B14F-4D97-AF65-F5344CB8AC3E}">
        <p14:creationId xmlns:p14="http://schemas.microsoft.com/office/powerpoint/2010/main" val="378064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31</a:t>
            </a:fld>
            <a:endParaRPr lang="en-US"/>
          </a:p>
        </p:txBody>
      </p:sp>
    </p:spTree>
    <p:extLst>
      <p:ext uri="{BB962C8B-B14F-4D97-AF65-F5344CB8AC3E}">
        <p14:creationId xmlns:p14="http://schemas.microsoft.com/office/powerpoint/2010/main" val="701503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35</a:t>
            </a:fld>
            <a:endParaRPr lang="en-US"/>
          </a:p>
        </p:txBody>
      </p:sp>
    </p:spTree>
    <p:extLst>
      <p:ext uri="{BB962C8B-B14F-4D97-AF65-F5344CB8AC3E}">
        <p14:creationId xmlns:p14="http://schemas.microsoft.com/office/powerpoint/2010/main" val="364322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DFB9F7A-52C5-42AC-AF13-88C29E81631E}" type="slidenum">
              <a:rPr lang="en-US" smtClean="0"/>
              <a:t>4</a:t>
            </a:fld>
            <a:endParaRPr lang="en-US"/>
          </a:p>
        </p:txBody>
      </p:sp>
    </p:spTree>
    <p:extLst>
      <p:ext uri="{BB962C8B-B14F-4D97-AF65-F5344CB8AC3E}">
        <p14:creationId xmlns:p14="http://schemas.microsoft.com/office/powerpoint/2010/main" val="2436924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36</a:t>
            </a:fld>
            <a:endParaRPr lang="en-US"/>
          </a:p>
        </p:txBody>
      </p:sp>
    </p:spTree>
    <p:extLst>
      <p:ext uri="{BB962C8B-B14F-4D97-AF65-F5344CB8AC3E}">
        <p14:creationId xmlns:p14="http://schemas.microsoft.com/office/powerpoint/2010/main" val="237888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37</a:t>
            </a:fld>
            <a:endParaRPr lang="en-US"/>
          </a:p>
        </p:txBody>
      </p:sp>
    </p:spTree>
    <p:extLst>
      <p:ext uri="{BB962C8B-B14F-4D97-AF65-F5344CB8AC3E}">
        <p14:creationId xmlns:p14="http://schemas.microsoft.com/office/powerpoint/2010/main" val="2467760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38</a:t>
            </a:fld>
            <a:endParaRPr lang="en-US"/>
          </a:p>
        </p:txBody>
      </p:sp>
    </p:spTree>
    <p:extLst>
      <p:ext uri="{BB962C8B-B14F-4D97-AF65-F5344CB8AC3E}">
        <p14:creationId xmlns:p14="http://schemas.microsoft.com/office/powerpoint/2010/main" val="1872272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40</a:t>
            </a:fld>
            <a:endParaRPr lang="en-US"/>
          </a:p>
        </p:txBody>
      </p:sp>
    </p:spTree>
    <p:extLst>
      <p:ext uri="{BB962C8B-B14F-4D97-AF65-F5344CB8AC3E}">
        <p14:creationId xmlns:p14="http://schemas.microsoft.com/office/powerpoint/2010/main" val="220447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41</a:t>
            </a:fld>
            <a:endParaRPr lang="en-US"/>
          </a:p>
        </p:txBody>
      </p:sp>
    </p:spTree>
    <p:extLst>
      <p:ext uri="{BB962C8B-B14F-4D97-AF65-F5344CB8AC3E}">
        <p14:creationId xmlns:p14="http://schemas.microsoft.com/office/powerpoint/2010/main" val="751411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42</a:t>
            </a:fld>
            <a:endParaRPr lang="en-US"/>
          </a:p>
        </p:txBody>
      </p:sp>
    </p:spTree>
    <p:extLst>
      <p:ext uri="{BB962C8B-B14F-4D97-AF65-F5344CB8AC3E}">
        <p14:creationId xmlns:p14="http://schemas.microsoft.com/office/powerpoint/2010/main" val="1072017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43</a:t>
            </a:fld>
            <a:endParaRPr lang="en-US"/>
          </a:p>
        </p:txBody>
      </p:sp>
    </p:spTree>
    <p:extLst>
      <p:ext uri="{BB962C8B-B14F-4D97-AF65-F5344CB8AC3E}">
        <p14:creationId xmlns:p14="http://schemas.microsoft.com/office/powerpoint/2010/main" val="3462048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49</a:t>
            </a:fld>
            <a:endParaRPr lang="en-US"/>
          </a:p>
        </p:txBody>
      </p:sp>
    </p:spTree>
    <p:extLst>
      <p:ext uri="{BB962C8B-B14F-4D97-AF65-F5344CB8AC3E}">
        <p14:creationId xmlns:p14="http://schemas.microsoft.com/office/powerpoint/2010/main" val="4084775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50</a:t>
            </a:fld>
            <a:endParaRPr lang="en-US"/>
          </a:p>
        </p:txBody>
      </p:sp>
    </p:spTree>
    <p:extLst>
      <p:ext uri="{BB962C8B-B14F-4D97-AF65-F5344CB8AC3E}">
        <p14:creationId xmlns:p14="http://schemas.microsoft.com/office/powerpoint/2010/main" val="119296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53</a:t>
            </a:fld>
            <a:endParaRPr lang="en-US"/>
          </a:p>
        </p:txBody>
      </p:sp>
    </p:spTree>
    <p:extLst>
      <p:ext uri="{BB962C8B-B14F-4D97-AF65-F5344CB8AC3E}">
        <p14:creationId xmlns:p14="http://schemas.microsoft.com/office/powerpoint/2010/main" val="50711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DFB9F7A-52C5-42AC-AF13-88C29E81631E}" type="slidenum">
              <a:rPr lang="en-US" smtClean="0"/>
              <a:t>5</a:t>
            </a:fld>
            <a:endParaRPr lang="en-US"/>
          </a:p>
        </p:txBody>
      </p:sp>
    </p:spTree>
    <p:extLst>
      <p:ext uri="{BB962C8B-B14F-4D97-AF65-F5344CB8AC3E}">
        <p14:creationId xmlns:p14="http://schemas.microsoft.com/office/powerpoint/2010/main" val="43363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55</a:t>
            </a:fld>
            <a:endParaRPr lang="en-US"/>
          </a:p>
        </p:txBody>
      </p:sp>
    </p:spTree>
    <p:extLst>
      <p:ext uri="{BB962C8B-B14F-4D97-AF65-F5344CB8AC3E}">
        <p14:creationId xmlns:p14="http://schemas.microsoft.com/office/powerpoint/2010/main" val="3146496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56</a:t>
            </a:fld>
            <a:endParaRPr lang="en-US"/>
          </a:p>
        </p:txBody>
      </p:sp>
    </p:spTree>
    <p:extLst>
      <p:ext uri="{BB962C8B-B14F-4D97-AF65-F5344CB8AC3E}">
        <p14:creationId xmlns:p14="http://schemas.microsoft.com/office/powerpoint/2010/main" val="2119501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57</a:t>
            </a:fld>
            <a:endParaRPr lang="en-US"/>
          </a:p>
        </p:txBody>
      </p:sp>
    </p:spTree>
    <p:extLst>
      <p:ext uri="{BB962C8B-B14F-4D97-AF65-F5344CB8AC3E}">
        <p14:creationId xmlns:p14="http://schemas.microsoft.com/office/powerpoint/2010/main" val="1175671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58</a:t>
            </a:fld>
            <a:endParaRPr lang="en-US"/>
          </a:p>
        </p:txBody>
      </p:sp>
    </p:spTree>
    <p:extLst>
      <p:ext uri="{BB962C8B-B14F-4D97-AF65-F5344CB8AC3E}">
        <p14:creationId xmlns:p14="http://schemas.microsoft.com/office/powerpoint/2010/main" val="1694951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59</a:t>
            </a:fld>
            <a:endParaRPr lang="en-US"/>
          </a:p>
        </p:txBody>
      </p:sp>
    </p:spTree>
    <p:extLst>
      <p:ext uri="{BB962C8B-B14F-4D97-AF65-F5344CB8AC3E}">
        <p14:creationId xmlns:p14="http://schemas.microsoft.com/office/powerpoint/2010/main" val="4013781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61</a:t>
            </a:fld>
            <a:endParaRPr lang="en-US"/>
          </a:p>
        </p:txBody>
      </p:sp>
    </p:spTree>
    <p:extLst>
      <p:ext uri="{BB962C8B-B14F-4D97-AF65-F5344CB8AC3E}">
        <p14:creationId xmlns:p14="http://schemas.microsoft.com/office/powerpoint/2010/main" val="296262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62</a:t>
            </a:fld>
            <a:endParaRPr lang="en-US"/>
          </a:p>
        </p:txBody>
      </p:sp>
    </p:spTree>
    <p:extLst>
      <p:ext uri="{BB962C8B-B14F-4D97-AF65-F5344CB8AC3E}">
        <p14:creationId xmlns:p14="http://schemas.microsoft.com/office/powerpoint/2010/main" val="746760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63</a:t>
            </a:fld>
            <a:endParaRPr lang="en-US"/>
          </a:p>
        </p:txBody>
      </p:sp>
    </p:spTree>
    <p:extLst>
      <p:ext uri="{BB962C8B-B14F-4D97-AF65-F5344CB8AC3E}">
        <p14:creationId xmlns:p14="http://schemas.microsoft.com/office/powerpoint/2010/main" val="236765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67</a:t>
            </a:fld>
            <a:endParaRPr lang="en-US"/>
          </a:p>
        </p:txBody>
      </p:sp>
    </p:spTree>
    <p:extLst>
      <p:ext uri="{BB962C8B-B14F-4D97-AF65-F5344CB8AC3E}">
        <p14:creationId xmlns:p14="http://schemas.microsoft.com/office/powerpoint/2010/main" val="2028623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70</a:t>
            </a:fld>
            <a:endParaRPr lang="en-US"/>
          </a:p>
        </p:txBody>
      </p:sp>
    </p:spTree>
    <p:extLst>
      <p:ext uri="{BB962C8B-B14F-4D97-AF65-F5344CB8AC3E}">
        <p14:creationId xmlns:p14="http://schemas.microsoft.com/office/powerpoint/2010/main" val="366309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DFB9F7A-52C5-42AC-AF13-88C29E81631E}" type="slidenum">
              <a:rPr lang="en-US" smtClean="0"/>
              <a:t>6</a:t>
            </a:fld>
            <a:endParaRPr lang="en-US"/>
          </a:p>
        </p:txBody>
      </p:sp>
    </p:spTree>
    <p:extLst>
      <p:ext uri="{BB962C8B-B14F-4D97-AF65-F5344CB8AC3E}">
        <p14:creationId xmlns:p14="http://schemas.microsoft.com/office/powerpoint/2010/main" val="3522334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71</a:t>
            </a:fld>
            <a:endParaRPr lang="en-US"/>
          </a:p>
        </p:txBody>
      </p:sp>
    </p:spTree>
    <p:extLst>
      <p:ext uri="{BB962C8B-B14F-4D97-AF65-F5344CB8AC3E}">
        <p14:creationId xmlns:p14="http://schemas.microsoft.com/office/powerpoint/2010/main" val="19808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72</a:t>
            </a:fld>
            <a:endParaRPr lang="en-US"/>
          </a:p>
        </p:txBody>
      </p:sp>
    </p:spTree>
    <p:extLst>
      <p:ext uri="{BB962C8B-B14F-4D97-AF65-F5344CB8AC3E}">
        <p14:creationId xmlns:p14="http://schemas.microsoft.com/office/powerpoint/2010/main" val="3027338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73</a:t>
            </a:fld>
            <a:endParaRPr lang="en-US"/>
          </a:p>
        </p:txBody>
      </p:sp>
    </p:spTree>
    <p:extLst>
      <p:ext uri="{BB962C8B-B14F-4D97-AF65-F5344CB8AC3E}">
        <p14:creationId xmlns:p14="http://schemas.microsoft.com/office/powerpoint/2010/main" val="2464165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74</a:t>
            </a:fld>
            <a:endParaRPr lang="en-US"/>
          </a:p>
        </p:txBody>
      </p:sp>
    </p:spTree>
    <p:extLst>
      <p:ext uri="{BB962C8B-B14F-4D97-AF65-F5344CB8AC3E}">
        <p14:creationId xmlns:p14="http://schemas.microsoft.com/office/powerpoint/2010/main" val="2746043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75</a:t>
            </a:fld>
            <a:endParaRPr lang="en-US"/>
          </a:p>
        </p:txBody>
      </p:sp>
    </p:spTree>
    <p:extLst>
      <p:ext uri="{BB962C8B-B14F-4D97-AF65-F5344CB8AC3E}">
        <p14:creationId xmlns:p14="http://schemas.microsoft.com/office/powerpoint/2010/main" val="2849679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76</a:t>
            </a:fld>
            <a:endParaRPr lang="en-US"/>
          </a:p>
        </p:txBody>
      </p:sp>
    </p:spTree>
    <p:extLst>
      <p:ext uri="{BB962C8B-B14F-4D97-AF65-F5344CB8AC3E}">
        <p14:creationId xmlns:p14="http://schemas.microsoft.com/office/powerpoint/2010/main" val="3022749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77</a:t>
            </a:fld>
            <a:endParaRPr lang="en-US"/>
          </a:p>
        </p:txBody>
      </p:sp>
    </p:spTree>
    <p:extLst>
      <p:ext uri="{BB962C8B-B14F-4D97-AF65-F5344CB8AC3E}">
        <p14:creationId xmlns:p14="http://schemas.microsoft.com/office/powerpoint/2010/main" val="1304293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some are not aware of this profound example.  I feel it is extremely important.</a:t>
            </a:r>
          </a:p>
        </p:txBody>
      </p:sp>
      <p:sp>
        <p:nvSpPr>
          <p:cNvPr id="4" name="Slide Number Placeholder 3"/>
          <p:cNvSpPr>
            <a:spLocks noGrp="1"/>
          </p:cNvSpPr>
          <p:nvPr>
            <p:ph type="sldNum" sz="quarter" idx="10"/>
          </p:nvPr>
        </p:nvSpPr>
        <p:spPr/>
        <p:txBody>
          <a:bodyPr/>
          <a:lstStyle/>
          <a:p>
            <a:fld id="{ADFB9F7A-52C5-42AC-AF13-88C29E81631E}" type="slidenum">
              <a:rPr lang="en-US" smtClean="0"/>
              <a:t>89</a:t>
            </a:fld>
            <a:endParaRPr lang="en-US"/>
          </a:p>
        </p:txBody>
      </p:sp>
    </p:spTree>
    <p:extLst>
      <p:ext uri="{BB962C8B-B14F-4D97-AF65-F5344CB8AC3E}">
        <p14:creationId xmlns:p14="http://schemas.microsoft.com/office/powerpoint/2010/main" val="3661115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90</a:t>
            </a:fld>
            <a:endParaRPr lang="en-US"/>
          </a:p>
        </p:txBody>
      </p:sp>
    </p:spTree>
    <p:extLst>
      <p:ext uri="{BB962C8B-B14F-4D97-AF65-F5344CB8AC3E}">
        <p14:creationId xmlns:p14="http://schemas.microsoft.com/office/powerpoint/2010/main" val="1049905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B9F7A-52C5-42AC-AF13-88C29E81631E}" type="slidenum">
              <a:rPr lang="en-US" smtClean="0"/>
              <a:t>95</a:t>
            </a:fld>
            <a:endParaRPr lang="en-US"/>
          </a:p>
        </p:txBody>
      </p:sp>
    </p:spTree>
    <p:extLst>
      <p:ext uri="{BB962C8B-B14F-4D97-AF65-F5344CB8AC3E}">
        <p14:creationId xmlns:p14="http://schemas.microsoft.com/office/powerpoint/2010/main" val="302252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B9F7A-52C5-42AC-AF13-88C29E81631E}" type="slidenum">
              <a:rPr lang="en-US" smtClean="0"/>
              <a:t>7</a:t>
            </a:fld>
            <a:endParaRPr lang="en-US"/>
          </a:p>
        </p:txBody>
      </p:sp>
    </p:spTree>
    <p:extLst>
      <p:ext uri="{BB962C8B-B14F-4D97-AF65-F5344CB8AC3E}">
        <p14:creationId xmlns:p14="http://schemas.microsoft.com/office/powerpoint/2010/main" val="398464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8</a:t>
            </a:fld>
            <a:endParaRPr lang="en-US"/>
          </a:p>
        </p:txBody>
      </p:sp>
    </p:spTree>
    <p:extLst>
      <p:ext uri="{BB962C8B-B14F-4D97-AF65-F5344CB8AC3E}">
        <p14:creationId xmlns:p14="http://schemas.microsoft.com/office/powerpoint/2010/main" val="97615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11</a:t>
            </a:fld>
            <a:endParaRPr lang="en-US"/>
          </a:p>
        </p:txBody>
      </p:sp>
    </p:spTree>
    <p:extLst>
      <p:ext uri="{BB962C8B-B14F-4D97-AF65-F5344CB8AC3E}">
        <p14:creationId xmlns:p14="http://schemas.microsoft.com/office/powerpoint/2010/main" val="260866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12</a:t>
            </a:fld>
            <a:endParaRPr lang="en-US"/>
          </a:p>
        </p:txBody>
      </p:sp>
    </p:spTree>
    <p:extLst>
      <p:ext uri="{BB962C8B-B14F-4D97-AF65-F5344CB8AC3E}">
        <p14:creationId xmlns:p14="http://schemas.microsoft.com/office/powerpoint/2010/main" val="224343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B9F7A-52C5-42AC-AF13-88C29E81631E}" type="slidenum">
              <a:rPr lang="en-US" smtClean="0"/>
              <a:t>13</a:t>
            </a:fld>
            <a:endParaRPr lang="en-US"/>
          </a:p>
        </p:txBody>
      </p:sp>
    </p:spTree>
    <p:extLst>
      <p:ext uri="{BB962C8B-B14F-4D97-AF65-F5344CB8AC3E}">
        <p14:creationId xmlns:p14="http://schemas.microsoft.com/office/powerpoint/2010/main" val="215764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97D86CC-22C1-4E2C-A916-EA529F79F941}" type="datetime1">
              <a:rPr lang="en-US" smtClean="0"/>
              <a:t>4/4/2023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F41EC-4708-40CE-8CB7-993A4F8B1A71}" type="datetime1">
              <a:rPr lang="en-US" smtClean="0"/>
              <a:t>4/4/2023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73EDDD-6CB4-4DF0-A7FE-86F12A31B08B}" type="datetime1">
              <a:rPr lang="en-US" smtClean="0"/>
              <a:t>4/4/2023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8A58DB-8FD8-44A2-831A-9E75F0D1D6E9}" type="datetime1">
              <a:rPr lang="en-US" smtClean="0"/>
              <a:t>4/4/2023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E94D31-2F38-494C-88B3-EFE17612E2B7}" type="datetime1">
              <a:rPr lang="en-US" smtClean="0"/>
              <a:t>4/4/2023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08975CF-F219-4B43-BF73-88A3E43FC87A}" type="datetime1">
              <a:rPr lang="en-US" smtClean="0"/>
              <a:t>4/4/2023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E06F80-E57D-40E8-BB37-202417A26AD9}" type="datetime1">
              <a:rPr lang="en-US" smtClean="0"/>
              <a:t>4/4/2023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9761BC2-2CB8-4487-964B-A5D9FC0ABB7E}" type="datetime1">
              <a:rPr lang="en-US" smtClean="0"/>
              <a:t>4/4/2023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CF94A1-1026-4E23-884F-843E53E18B98}" type="datetime1">
              <a:rPr lang="en-US" smtClean="0"/>
              <a:t>4/4/2023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626D5-A941-4E77-9AB5-467F2125CBEC}" type="datetime1">
              <a:rPr lang="en-US" smtClean="0"/>
              <a:t>4/4/2023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5EF0D-E60A-4F96-A7E9-A3FE80784557}" type="datetime1">
              <a:rPr lang="en-US" smtClean="0"/>
              <a:t>4/4/2023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B6B2B0-61D5-4C22-AE37-A5155915642F}" type="datetime1">
              <a:rPr lang="en-US" smtClean="0"/>
              <a:t>4/4/2023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9F00B5-28AC-45FF-B8D4-C35C08FC9E75}" type="datetime1">
              <a:rPr lang="en-US" smtClean="0"/>
              <a:t>4/4/2023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AB3D0-59CF-4814-AD78-89E4ECA5A17B}" type="datetime1">
              <a:rPr lang="en-US" smtClean="0"/>
              <a:t>4/4/2023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A6C39-069A-4C7D-9FAD-20D2B5EEC799}" type="datetime1">
              <a:rPr lang="en-US" smtClean="0"/>
              <a:t>4/4/2023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9770E-B0A9-42F1-B06B-744D69CAA9B3}" type="datetime1">
              <a:rPr lang="en-US" smtClean="0"/>
              <a:t>4/4/2023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0381D-9040-44EF-939C-49CF8F8CC717}" type="datetime1">
              <a:rPr lang="en-US" smtClean="0"/>
              <a:t>4/4/2023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02FA83E-FF39-4334-81FC-7F9F4BB63262}" type="datetime1">
              <a:rPr lang="en-US" smtClean="0"/>
              <a:t>4/4/2023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transition spd="slow">
    <p:circle/>
  </p:transition>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7"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hyperlink" Target="mailto:Shofar1owr@gmail.com"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WordArt 3"/>
          <p:cNvSpPr>
            <a:spLocks noChangeArrowheads="1" noChangeShapeType="1" noTextEdit="1"/>
          </p:cNvSpPr>
          <p:nvPr/>
        </p:nvSpPr>
        <p:spPr bwMode="auto">
          <a:xfrm>
            <a:off x="3657601" y="323487"/>
            <a:ext cx="1362634" cy="109517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rtl="0">
              <a:buNone/>
            </a:pPr>
            <a:r>
              <a:rPr lang="en-US" sz="5400" kern="10" spc="0" dirty="0">
                <a:ln w="12700">
                  <a:solidFill>
                    <a:srgbClr val="CC00CC"/>
                  </a:solidFill>
                  <a:round/>
                  <a:headEnd/>
                  <a:tailEnd/>
                </a:ln>
                <a:solidFill>
                  <a:srgbClr val="75C4FF"/>
                </a:solidFill>
                <a:effectLst/>
                <a:latin typeface="Matura MT Script Capitals" panose="03020802060602070202" pitchFamily="66" charset="0"/>
              </a:rPr>
              <a:t>The</a:t>
            </a:r>
            <a:endParaRPr lang="en-US" sz="4000" kern="10" spc="0" dirty="0">
              <a:ln w="12700">
                <a:solidFill>
                  <a:srgbClr val="CC00CC"/>
                </a:solidFill>
                <a:round/>
                <a:headEnd/>
                <a:tailEnd/>
              </a:ln>
              <a:solidFill>
                <a:srgbClr val="75C4FF"/>
              </a:solidFill>
              <a:effectLst/>
              <a:latin typeface="Matura MT Script Capitals" panose="03020802060602070202" pitchFamily="66" charset="0"/>
            </a:endParaRPr>
          </a:p>
        </p:txBody>
      </p:sp>
      <p:sp>
        <p:nvSpPr>
          <p:cNvPr id="4" name="WordArt 2"/>
          <p:cNvSpPr>
            <a:spLocks noChangeArrowheads="1" noChangeShapeType="1" noTextEdit="1"/>
          </p:cNvSpPr>
          <p:nvPr/>
        </p:nvSpPr>
        <p:spPr bwMode="auto">
          <a:xfrm>
            <a:off x="5504332" y="592428"/>
            <a:ext cx="4831977" cy="9763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rtl="0">
              <a:buNone/>
            </a:pPr>
            <a:r>
              <a:rPr lang="en-US" sz="4400" kern="10" spc="0" dirty="0">
                <a:ln w="12700">
                  <a:solidFill>
                    <a:srgbClr val="66FF33"/>
                  </a:solidFill>
                  <a:round/>
                  <a:headEnd/>
                  <a:tailEnd/>
                </a:ln>
                <a:solidFill>
                  <a:schemeClr val="accent3">
                    <a:lumMod val="40000"/>
                    <a:lumOff val="60000"/>
                  </a:schemeClr>
                </a:solidFill>
                <a:effectLst/>
                <a:latin typeface="Matura MT Script Capitals" panose="03020802060602070202" pitchFamily="66" charset="0"/>
              </a:rPr>
              <a:t>Crucifixion</a:t>
            </a:r>
          </a:p>
        </p:txBody>
      </p:sp>
      <p:sp>
        <p:nvSpPr>
          <p:cNvPr id="5" name="WordArt 1"/>
          <p:cNvSpPr>
            <a:spLocks noChangeArrowheads="1" noChangeShapeType="1" noTextEdit="1"/>
          </p:cNvSpPr>
          <p:nvPr/>
        </p:nvSpPr>
        <p:spPr bwMode="auto">
          <a:xfrm>
            <a:off x="5154705" y="1878157"/>
            <a:ext cx="5522259" cy="10353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rtl="0">
              <a:buNone/>
            </a:pPr>
            <a:r>
              <a:rPr lang="en-US" sz="2800" kern="10" spc="0" dirty="0">
                <a:ln w="12700">
                  <a:solidFill>
                    <a:srgbClr val="CC00CC"/>
                  </a:solidFill>
                  <a:round/>
                  <a:headEnd/>
                  <a:tailEnd/>
                </a:ln>
                <a:solidFill>
                  <a:srgbClr val="75C4FF"/>
                </a:solidFill>
                <a:effectLst/>
                <a:latin typeface="Matura MT Script Capitals" panose="03020802060602070202" pitchFamily="66" charset="0"/>
              </a:rPr>
              <a:t>According To John</a:t>
            </a:r>
          </a:p>
        </p:txBody>
      </p:sp>
      <p:sp>
        <p:nvSpPr>
          <p:cNvPr id="6" name="Rectangle 5"/>
          <p:cNvSpPr/>
          <p:nvPr/>
        </p:nvSpPr>
        <p:spPr>
          <a:xfrm>
            <a:off x="3841375" y="3026182"/>
            <a:ext cx="7924800" cy="383181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sz="5400" b="1" spc="300" dirty="0">
                <a:ln>
                  <a:solidFill>
                    <a:sysClr val="windowText" lastClr="000000"/>
                  </a:solidFill>
                </a:ln>
                <a:solidFill>
                  <a:srgbClr val="00589A"/>
                </a:solidFill>
                <a:effectLst>
                  <a:glow rad="88900">
                    <a:srgbClr val="FFFF00">
                      <a:alpha val="99000"/>
                    </a:srgbClr>
                  </a:glow>
                </a:effectLst>
                <a:latin typeface="Rockwell" pitchFamily="18" charset="0"/>
              </a:rPr>
              <a:t>A Study on</a:t>
            </a:r>
            <a:br>
              <a:rPr lang="en-US" sz="5400" b="1" spc="300" dirty="0">
                <a:ln>
                  <a:solidFill>
                    <a:sysClr val="windowText" lastClr="000000"/>
                  </a:solidFill>
                </a:ln>
                <a:solidFill>
                  <a:srgbClr val="00589A"/>
                </a:solidFill>
                <a:effectLst>
                  <a:glow rad="88900">
                    <a:srgbClr val="FFFF00">
                      <a:alpha val="99000"/>
                    </a:srgbClr>
                  </a:glow>
                </a:effectLst>
                <a:latin typeface="Rockwell" pitchFamily="18" charset="0"/>
              </a:rPr>
            </a:br>
            <a:r>
              <a:rPr lang="en-US" sz="5400" b="1" spc="300" dirty="0">
                <a:ln>
                  <a:solidFill>
                    <a:sysClr val="windowText" lastClr="000000"/>
                  </a:solidFill>
                </a:ln>
                <a:solidFill>
                  <a:srgbClr val="00589A"/>
                </a:solidFill>
                <a:effectLst>
                  <a:glow rad="88900">
                    <a:srgbClr val="FFFF00">
                      <a:alpha val="99000"/>
                    </a:srgbClr>
                  </a:glow>
                </a:effectLst>
                <a:latin typeface="Rockwell" pitchFamily="18" charset="0"/>
              </a:rPr>
              <a:t>the Timing of  </a:t>
            </a:r>
            <a:br>
              <a:rPr lang="en-US" sz="5400" b="1" spc="300" dirty="0">
                <a:ln>
                  <a:solidFill>
                    <a:sysClr val="windowText" lastClr="000000"/>
                  </a:solidFill>
                </a:ln>
                <a:solidFill>
                  <a:srgbClr val="00589A"/>
                </a:solidFill>
                <a:effectLst>
                  <a:glow rad="88900">
                    <a:srgbClr val="FFFF00">
                      <a:alpha val="99000"/>
                    </a:srgbClr>
                  </a:glow>
                </a:effectLst>
                <a:latin typeface="Rockwell" pitchFamily="18" charset="0"/>
              </a:rPr>
            </a:br>
            <a:r>
              <a:rPr lang="en-US" sz="5400" b="1" spc="300" dirty="0">
                <a:ln>
                  <a:solidFill>
                    <a:sysClr val="windowText" lastClr="000000"/>
                  </a:solidFill>
                </a:ln>
                <a:solidFill>
                  <a:srgbClr val="00589A"/>
                </a:solidFill>
                <a:effectLst>
                  <a:glow rad="88900">
                    <a:srgbClr val="FFFF00">
                      <a:alpha val="99000"/>
                    </a:srgbClr>
                  </a:glow>
                </a:effectLst>
                <a:latin typeface="Rockwell" pitchFamily="18" charset="0"/>
              </a:rPr>
              <a:t>Yahusha’s Death</a:t>
            </a:r>
            <a:endParaRPr lang="en-US" sz="4800" spc="300" dirty="0">
              <a:solidFill>
                <a:srgbClr val="FF0000"/>
              </a:solidFill>
              <a:latin typeface="Rockwell" pitchFamily="18" charset="0"/>
            </a:endParaRPr>
          </a:p>
        </p:txBody>
      </p:sp>
      <p:pic>
        <p:nvPicPr>
          <p:cNvPr id="7" name="Picture 6" descr="C:\Users\Rae\Desktop\Best CCC Logo Clear with colors in circle S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6309" y="3135085"/>
            <a:ext cx="1076216" cy="1113584"/>
          </a:xfrm>
          <a:prstGeom prst="rect">
            <a:avLst/>
          </a:prstGeom>
          <a:noFill/>
          <a:effectLst>
            <a:glow rad="228600">
              <a:schemeClr val="accent5">
                <a:lumMod val="20000"/>
                <a:lumOff val="80000"/>
                <a:alpha val="40000"/>
              </a:schemeClr>
            </a:glo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614847-9367-8CA7-5C19-718455AB012F}"/>
              </a:ext>
            </a:extLst>
          </p:cNvPr>
          <p:cNvSpPr/>
          <p:nvPr/>
        </p:nvSpPr>
        <p:spPr>
          <a:xfrm>
            <a:off x="0" y="-2185669"/>
            <a:ext cx="12027582" cy="206210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Apr 3/23: edits on 49 (ereb to </a:t>
            </a:r>
            <a:r>
              <a:rPr lang="en-US" sz="3200" b="1" cap="none" spc="0" dirty="0" err="1">
                <a:ln/>
                <a:solidFill>
                  <a:schemeClr val="accent3"/>
                </a:solidFill>
                <a:effectLst/>
              </a:rPr>
              <a:t>arab</a:t>
            </a:r>
            <a:r>
              <a:rPr lang="en-US" sz="3200" b="1" cap="none" spc="0" dirty="0">
                <a:ln/>
                <a:solidFill>
                  <a:schemeClr val="accent3"/>
                </a:solidFill>
                <a:effectLst/>
              </a:rPr>
              <a:t>); 52 [remove underline]; 70,86,89 – change cross to tree; #46: changed some white font to black – it was missed originally.  CF made new files for the DVD as well.  Not printing #95 for PDF.</a:t>
            </a:r>
          </a:p>
        </p:txBody>
      </p:sp>
    </p:spTree>
    <p:extLst>
      <p:ext uri="{BB962C8B-B14F-4D97-AF65-F5344CB8AC3E}">
        <p14:creationId xmlns:p14="http://schemas.microsoft.com/office/powerpoint/2010/main" val="33393254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6000">
              <a:srgbClr val="F37EBB"/>
            </a:gs>
            <a:gs pos="57000">
              <a:srgbClr val="FFFF00">
                <a:alpha val="47000"/>
              </a:srgbClr>
            </a:gs>
            <a:gs pos="97000">
              <a:schemeClr val="tx1"/>
            </a:gs>
            <a:gs pos="30000">
              <a:srgbClr val="9933FF">
                <a:lumMod val="61000"/>
                <a:lumOff val="39000"/>
                <a:alpha val="44000"/>
              </a:srgb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44374119"/>
              </p:ext>
            </p:extLst>
          </p:nvPr>
        </p:nvGraphicFramePr>
        <p:xfrm>
          <a:off x="365125" y="5631257"/>
          <a:ext cx="11461749" cy="753525"/>
        </p:xfrm>
        <a:graphic>
          <a:graphicData uri="http://schemas.openxmlformats.org/drawingml/2006/table">
            <a:tbl>
              <a:tblPr firstRow="1" bandRow="1">
                <a:tableStyleId>{5C22544A-7EE6-4342-B048-85BDC9FD1C3A}</a:tableStyleId>
              </a:tblPr>
              <a:tblGrid>
                <a:gridCol w="3820583">
                  <a:extLst>
                    <a:ext uri="{9D8B030D-6E8A-4147-A177-3AD203B41FA5}">
                      <a16:colId xmlns:a16="http://schemas.microsoft.com/office/drawing/2014/main" val="20000"/>
                    </a:ext>
                  </a:extLst>
                </a:gridCol>
                <a:gridCol w="3820583">
                  <a:extLst>
                    <a:ext uri="{9D8B030D-6E8A-4147-A177-3AD203B41FA5}">
                      <a16:colId xmlns:a16="http://schemas.microsoft.com/office/drawing/2014/main" val="20001"/>
                    </a:ext>
                  </a:extLst>
                </a:gridCol>
                <a:gridCol w="3820583">
                  <a:extLst>
                    <a:ext uri="{9D8B030D-6E8A-4147-A177-3AD203B41FA5}">
                      <a16:colId xmlns:a16="http://schemas.microsoft.com/office/drawing/2014/main" val="20002"/>
                    </a:ext>
                  </a:extLst>
                </a:gridCol>
              </a:tblGrid>
              <a:tr h="753525">
                <a:tc>
                  <a:txBody>
                    <a:bodyPr/>
                    <a:lstStyle/>
                    <a:p>
                      <a:pPr algn="ctr"/>
                      <a:r>
                        <a:rPr lang="en-CA" sz="2800" dirty="0">
                          <a:solidFill>
                            <a:srgbClr val="C00000"/>
                          </a:solidFill>
                        </a:rPr>
                        <a:t>Abib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99CC"/>
                    </a:solidFill>
                  </a:tcPr>
                </a:tc>
                <a:tc>
                  <a:txBody>
                    <a:bodyPr/>
                    <a:lstStyle/>
                    <a:p>
                      <a:pPr algn="ctr"/>
                      <a:r>
                        <a:rPr lang="en-CA" sz="2800" dirty="0"/>
                        <a:t>Abib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tx1"/>
                    </a:solidFill>
                  </a:tcPr>
                </a:tc>
                <a:tc>
                  <a:txBody>
                    <a:bodyPr/>
                    <a:lstStyle/>
                    <a:p>
                      <a:pPr algn="ctr"/>
                      <a:r>
                        <a:rPr lang="en-CA" sz="2800" dirty="0">
                          <a:solidFill>
                            <a:srgbClr val="C00000"/>
                          </a:solidFill>
                        </a:rPr>
                        <a:t>Abib 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99CC"/>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a:xfrm>
            <a:off x="11796665" y="6482281"/>
            <a:ext cx="395335" cy="375719"/>
          </a:xfrm>
          <a:scene3d>
            <a:camera prst="orthographicFront"/>
            <a:lightRig rig="threePt" dir="t"/>
          </a:scene3d>
          <a:sp3d>
            <a:bevelT/>
          </a:sp3d>
        </p:spPr>
        <p:txBody>
          <a:bodyPr>
            <a:sp3d extrusionH="57150">
              <a:bevelT w="38100" h="38100"/>
            </a:sp3d>
          </a:bodyPr>
          <a:lstStyle/>
          <a:p>
            <a:fld id="{D57F1E4F-1CFF-5643-939E-217C01CDF565}" type="slidenum">
              <a:rPr lang="en-US" sz="1100" smtClean="0"/>
              <a:pPr/>
              <a:t>10</a:t>
            </a:fld>
            <a:endParaRPr lang="en-US" sz="1100" dirty="0"/>
          </a:p>
        </p:txBody>
      </p:sp>
      <p:cxnSp>
        <p:nvCxnSpPr>
          <p:cNvPr id="7" name="Straight Connector 6"/>
          <p:cNvCxnSpPr/>
          <p:nvPr/>
        </p:nvCxnSpPr>
        <p:spPr>
          <a:xfrm flipV="1">
            <a:off x="4074063" y="4986373"/>
            <a:ext cx="18103" cy="1398410"/>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974595" y="5133316"/>
            <a:ext cx="0" cy="1251465"/>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09218" y="5050792"/>
            <a:ext cx="1290119" cy="407406"/>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t>Sunset</a:t>
            </a:r>
          </a:p>
        </p:txBody>
      </p:sp>
      <p:sp>
        <p:nvSpPr>
          <p:cNvPr id="12" name="Rectangle 11"/>
          <p:cNvSpPr/>
          <p:nvPr/>
        </p:nvSpPr>
        <p:spPr>
          <a:xfrm>
            <a:off x="8075698" y="5105112"/>
            <a:ext cx="1288611" cy="407406"/>
          </a:xfrm>
          <a:prstGeom prst="rect">
            <a:avLst/>
          </a:prstGeom>
          <a:solidFill>
            <a:srgbClr val="00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solidFill>
                  <a:schemeClr val="tx1"/>
                </a:solidFill>
              </a:rPr>
              <a:t>Dawn</a:t>
            </a:r>
          </a:p>
        </p:txBody>
      </p:sp>
      <p:sp>
        <p:nvSpPr>
          <p:cNvPr id="3" name="Cloud 2"/>
          <p:cNvSpPr/>
          <p:nvPr/>
        </p:nvSpPr>
        <p:spPr>
          <a:xfrm>
            <a:off x="365125" y="195693"/>
            <a:ext cx="11259407" cy="4541710"/>
          </a:xfrm>
          <a:prstGeom prst="cloud">
            <a:avLst/>
          </a:prstGeom>
          <a:noFill/>
          <a:ln w="76200">
            <a:solidFill>
              <a:srgbClr val="9933FF"/>
            </a:solidFill>
          </a:ln>
          <a:effectLst>
            <a:glow rad="127000">
              <a:srgbClr val="00FF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dirty="0">
                <a:solidFill>
                  <a:srgbClr val="002060"/>
                </a:solidFill>
              </a:rPr>
              <a:t>Upon which </a:t>
            </a:r>
            <a:r>
              <a:rPr lang="en-CA" sz="4400" b="1" dirty="0">
                <a:solidFill>
                  <a:srgbClr val="FF0000"/>
                </a:solidFill>
              </a:rPr>
              <a:t>celestial event</a:t>
            </a:r>
            <a:r>
              <a:rPr lang="en-CA" sz="4400" dirty="0">
                <a:solidFill>
                  <a:srgbClr val="002060"/>
                </a:solidFill>
              </a:rPr>
              <a:t> did John announce </a:t>
            </a:r>
            <a:r>
              <a:rPr lang="en-CA" sz="4400" u="sng" dirty="0">
                <a:solidFill>
                  <a:srgbClr val="002060"/>
                </a:solidFill>
                <a:latin typeface="Arial Black" panose="020B0A04020102020204" pitchFamily="34" charset="0"/>
              </a:rPr>
              <a:t>THE START</a:t>
            </a:r>
            <a:r>
              <a:rPr lang="en-CA" sz="4400" dirty="0">
                <a:solidFill>
                  <a:srgbClr val="002060"/>
                </a:solidFill>
                <a:latin typeface="Arial Black" panose="020B0A04020102020204" pitchFamily="34" charset="0"/>
              </a:rPr>
              <a:t> </a:t>
            </a:r>
            <a:r>
              <a:rPr lang="en-CA" sz="4400" dirty="0">
                <a:solidFill>
                  <a:srgbClr val="002060"/>
                </a:solidFill>
              </a:rPr>
              <a:t>of the </a:t>
            </a:r>
            <a:br>
              <a:rPr lang="en-CA" sz="4400" dirty="0">
                <a:solidFill>
                  <a:srgbClr val="002060"/>
                </a:solidFill>
              </a:rPr>
            </a:br>
            <a:r>
              <a:rPr lang="en-CA" sz="4400" i="1" dirty="0">
                <a:solidFill>
                  <a:srgbClr val="002060"/>
                </a:solidFill>
                <a:effectLst>
                  <a:glow rad="127000">
                    <a:srgbClr val="21E379"/>
                  </a:glow>
                </a:effectLst>
                <a:latin typeface="Arial Black" panose="020B0A04020102020204" pitchFamily="34" charset="0"/>
              </a:rPr>
              <a:t>Passover Festival? </a:t>
            </a:r>
          </a:p>
        </p:txBody>
      </p:sp>
      <p:pic>
        <p:nvPicPr>
          <p:cNvPr id="18" name="Picture 13" descr="C:\Users\Rae\Desktop\Art on Desktop\white man clip art\yellow-blue smiley faces\smiley face - no 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425" y="3395368"/>
            <a:ext cx="2047876" cy="2238375"/>
          </a:xfrm>
          <a:prstGeom prst="ellipse">
            <a:avLst/>
          </a:prstGeom>
          <a:ln w="63500" cap="rnd">
            <a:solidFill>
              <a:srgbClr val="CC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Oval 1"/>
          <p:cNvSpPr/>
          <p:nvPr/>
        </p:nvSpPr>
        <p:spPr>
          <a:xfrm>
            <a:off x="5638799" y="4971302"/>
            <a:ext cx="926758" cy="547385"/>
          </a:xfrm>
          <a:prstGeom prst="ellipse">
            <a:avLst/>
          </a:prstGeom>
          <a:noFill/>
          <a:ln>
            <a:solidFill>
              <a:srgbClr val="9933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effectLst>
                  <a:glow rad="127000">
                    <a:srgbClr val="FFFF00"/>
                  </a:glow>
                </a:effectLst>
              </a:rPr>
              <a:t>or</a:t>
            </a:r>
          </a:p>
        </p:txBody>
      </p:sp>
    </p:spTree>
    <p:extLst>
      <p:ext uri="{BB962C8B-B14F-4D97-AF65-F5344CB8AC3E}">
        <p14:creationId xmlns:p14="http://schemas.microsoft.com/office/powerpoint/2010/main" val="146639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42" presetClass="entr" presetSubtype="0" fill="hold" grpId="0"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7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chemeClr val="accent1">
                <a:lumMod val="45000"/>
                <a:lumOff val="55000"/>
                <a:alpha val="41000"/>
              </a:schemeClr>
            </a:gs>
            <a:gs pos="100000">
              <a:srgbClr val="FFC000">
                <a:alpha val="4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6" y="387927"/>
            <a:ext cx="11346872" cy="6234546"/>
          </a:xfrm>
          <a:noFill/>
        </p:spPr>
        <p:txBody>
          <a:bodyPr anchor="ctr">
            <a:normAutofit fontScale="92500"/>
            <a:scene3d>
              <a:camera prst="orthographicFront"/>
              <a:lightRig rig="threePt" dir="t"/>
            </a:scene3d>
            <a:sp3d extrusionH="57150">
              <a:bevelT w="38100" h="38100"/>
            </a:sp3d>
          </a:bodyPr>
          <a:lstStyle/>
          <a:p>
            <a:pPr marL="0" lvl="0" indent="0">
              <a:spcBef>
                <a:spcPts val="0"/>
              </a:spcBef>
              <a:spcAft>
                <a:spcPts val="1200"/>
              </a:spcAft>
              <a:buClr>
                <a:srgbClr val="B31166"/>
              </a:buClr>
              <a:buNone/>
            </a:pPr>
            <a:r>
              <a:rPr lang="en-US" sz="3200" b="1" dirty="0">
                <a:solidFill>
                  <a:schemeClr val="accent1">
                    <a:lumMod val="75000"/>
                  </a:schemeClr>
                </a:solidFill>
                <a:latin typeface="Calibri" panose="020F0502020204030204" pitchFamily="34" charset="0"/>
              </a:rPr>
              <a:t>Question:   </a:t>
            </a:r>
            <a:r>
              <a:rPr lang="en-US" sz="3200" dirty="0">
                <a:solidFill>
                  <a:prstClr val="black">
                    <a:lumMod val="75000"/>
                    <a:lumOff val="25000"/>
                  </a:prstClr>
                </a:solidFill>
                <a:latin typeface="Calibri" panose="020F0502020204030204" pitchFamily="34" charset="0"/>
              </a:rPr>
              <a:t>What time of the 24 hour cycle was it leading up to now?</a:t>
            </a:r>
          </a:p>
          <a:p>
            <a:pPr marL="1645920" lvl="0" indent="-1645920">
              <a:spcBef>
                <a:spcPts val="0"/>
              </a:spcBef>
              <a:spcAft>
                <a:spcPts val="1200"/>
              </a:spcAft>
              <a:buClr>
                <a:srgbClr val="B31166"/>
              </a:buClr>
              <a:buNone/>
            </a:pPr>
            <a:r>
              <a:rPr lang="en-US" sz="3200" dirty="0">
                <a:solidFill>
                  <a:srgbClr val="008080"/>
                </a:solidFill>
                <a:latin typeface="Georgia" panose="02040502050405020303" pitchFamily="18" charset="0"/>
              </a:rPr>
              <a:t>John 13:30</a:t>
            </a:r>
            <a:r>
              <a:rPr lang="en-US" sz="3200" dirty="0">
                <a:solidFill>
                  <a:prstClr val="black"/>
                </a:solidFill>
                <a:latin typeface="Georgia" panose="02040502050405020303" pitchFamily="18" charset="0"/>
              </a:rPr>
              <a:t>	</a:t>
            </a:r>
            <a:r>
              <a:rPr lang="en-US" sz="3200" dirty="0">
                <a:solidFill>
                  <a:srgbClr val="E45F3C">
                    <a:lumMod val="75000"/>
                  </a:srgbClr>
                </a:solidFill>
                <a:latin typeface="Georgia" panose="02040502050405020303" pitchFamily="18" charset="0"/>
              </a:rPr>
              <a:t>So, having received the piece of bread, </a:t>
            </a:r>
            <a:br>
              <a:rPr lang="en-US" sz="3200" dirty="0">
                <a:solidFill>
                  <a:srgbClr val="E45F3C">
                    <a:lumMod val="75000"/>
                  </a:srgbClr>
                </a:solidFill>
                <a:latin typeface="Georgia" panose="02040502050405020303" pitchFamily="18" charset="0"/>
              </a:rPr>
            </a:br>
            <a:r>
              <a:rPr lang="en-US" sz="3200" dirty="0">
                <a:solidFill>
                  <a:srgbClr val="E45F3C">
                    <a:lumMod val="75000"/>
                  </a:srgbClr>
                </a:solidFill>
                <a:latin typeface="Georgia" panose="02040502050405020303" pitchFamily="18" charset="0"/>
              </a:rPr>
              <a:t>he </a:t>
            </a:r>
            <a:r>
              <a:rPr lang="en-US" sz="2600" dirty="0">
                <a:solidFill>
                  <a:srgbClr val="E45F3C">
                    <a:lumMod val="75000"/>
                  </a:srgbClr>
                </a:solidFill>
                <a:latin typeface="Georgia" panose="02040502050405020303" pitchFamily="18" charset="0"/>
              </a:rPr>
              <a:t>[Judas] </a:t>
            </a:r>
            <a:r>
              <a:rPr lang="en-US" sz="3200" dirty="0">
                <a:solidFill>
                  <a:srgbClr val="E45F3C">
                    <a:lumMod val="75000"/>
                  </a:srgbClr>
                </a:solidFill>
                <a:latin typeface="Georgia" panose="02040502050405020303" pitchFamily="18" charset="0"/>
              </a:rPr>
              <a:t>then went out straightaway, and it was </a:t>
            </a:r>
            <a:r>
              <a:rPr lang="en-US" sz="3200" b="1" i="1" u="sng" dirty="0">
                <a:solidFill>
                  <a:srgbClr val="9900CC"/>
                </a:solidFill>
                <a:latin typeface="Georgia" panose="02040502050405020303" pitchFamily="18" charset="0"/>
              </a:rPr>
              <a:t>ni</a:t>
            </a:r>
            <a:r>
              <a:rPr lang="en-US" sz="3200" b="1" i="1" dirty="0">
                <a:solidFill>
                  <a:srgbClr val="9900CC"/>
                </a:solidFill>
                <a:latin typeface="Georgia" panose="02040502050405020303" pitchFamily="18" charset="0"/>
              </a:rPr>
              <a:t>g</a:t>
            </a:r>
            <a:r>
              <a:rPr lang="en-US" sz="3200" b="1" i="1" u="sng" dirty="0">
                <a:solidFill>
                  <a:srgbClr val="9900CC"/>
                </a:solidFill>
                <a:latin typeface="Georgia" panose="02040502050405020303" pitchFamily="18" charset="0"/>
              </a:rPr>
              <a:t>ht</a:t>
            </a:r>
            <a:r>
              <a:rPr lang="en-US" sz="3200" b="1" i="1" dirty="0">
                <a:solidFill>
                  <a:srgbClr val="9900CC"/>
                </a:solidFill>
                <a:latin typeface="Georgia" panose="02040502050405020303" pitchFamily="18" charset="0"/>
              </a:rPr>
              <a:t>.</a:t>
            </a:r>
          </a:p>
          <a:p>
            <a:pPr marL="0" lvl="0">
              <a:lnSpc>
                <a:spcPct val="115000"/>
              </a:lnSpc>
              <a:spcBef>
                <a:spcPts val="0"/>
              </a:spcBef>
              <a:spcAft>
                <a:spcPts val="1800"/>
              </a:spcAft>
              <a:buClr>
                <a:srgbClr val="B31166"/>
              </a:buClr>
            </a:pPr>
            <a:r>
              <a:rPr lang="en-US" sz="3200" b="1" i="1" dirty="0">
                <a:solidFill>
                  <a:srgbClr val="9900CC"/>
                </a:solidFill>
                <a:latin typeface="Georgia" panose="02040502050405020303" pitchFamily="18" charset="0"/>
              </a:rPr>
              <a:t>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What time was it when Judas and company began their evil mission? </a:t>
            </a:r>
          </a:p>
          <a:p>
            <a:pPr marL="0" lvl="0" indent="0">
              <a:spcBef>
                <a:spcPts val="0"/>
              </a:spcBef>
              <a:spcAft>
                <a:spcPts val="1800"/>
              </a:spcAft>
              <a:buClr>
                <a:srgbClr val="B31166"/>
              </a:buClr>
              <a:buNone/>
            </a:pPr>
            <a:r>
              <a:rPr lang="en-CA" sz="32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Ni</a:t>
            </a:r>
            <a:r>
              <a:rPr lang="en-CA" sz="3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g</a:t>
            </a:r>
            <a:r>
              <a:rPr lang="en-CA" sz="32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ht Season</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 the exact same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dated time</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p</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eriod</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as when </a:t>
            </a:r>
            <a:r>
              <a:rPr lang="en-CA" sz="3200" b="1" dirty="0">
                <a:solidFill>
                  <a:srgbClr val="9B6BF2">
                    <a:lumMod val="75000"/>
                  </a:srgbClr>
                </a:solidFill>
                <a:latin typeface="Calibri" panose="020F0502020204030204" pitchFamily="34" charset="0"/>
                <a:ea typeface="Calibri" panose="020F0502020204030204" pitchFamily="34" charset="0"/>
                <a:cs typeface="Times New Roman" panose="02020603050405020304" pitchFamily="18" charset="0"/>
              </a:rPr>
              <a:t>Yahusha</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sat down for supper with His disciples!  No cycle exchange - not yet!</a:t>
            </a:r>
          </a:p>
          <a:p>
            <a:pPr marL="0" lvl="0" indent="0">
              <a:spcBef>
                <a:spcPts val="0"/>
              </a:spcBef>
              <a:spcAft>
                <a:spcPts val="1800"/>
              </a:spcAft>
              <a:buClr>
                <a:srgbClr val="B31166"/>
              </a:buClr>
              <a:buNone/>
            </a:pP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The natural sequence of events outlining time thus far, according to Scripture, for &gt;&gt; </a:t>
            </a:r>
            <a:r>
              <a:rPr lang="en-CA" sz="3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Abib 13 </a:t>
            </a:r>
            <a:r>
              <a:rPr lang="en-C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are</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a:t>
            </a:r>
            <a:b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br>
            <a:r>
              <a:rPr lang="en-CA" sz="3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Dawn twili</a:t>
            </a:r>
            <a:r>
              <a:rPr lang="en-CA" sz="3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g</a:t>
            </a:r>
            <a:r>
              <a:rPr lang="en-CA" sz="3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sunrise</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mornin</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g,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noon</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throu</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g</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h afternoon</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sunset</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evenin</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g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twili</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g</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ht</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darkness and now on into the dark hours</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b="1" i="1" u="sng" dirty="0">
                <a:solidFill>
                  <a:srgbClr val="9900CC"/>
                </a:solidFill>
                <a:latin typeface="Calibri" panose="020F0502020204030204" pitchFamily="34" charset="0"/>
                <a:ea typeface="Calibri" panose="020F0502020204030204" pitchFamily="34" charset="0"/>
                <a:cs typeface="Times New Roman" panose="02020603050405020304" pitchFamily="18" charset="0"/>
              </a:rPr>
              <a:t>be</a:t>
            </a:r>
            <a:r>
              <a:rPr lang="en-CA" sz="3200" b="1" i="1" dirty="0">
                <a:solidFill>
                  <a:srgbClr val="9900CC"/>
                </a:solidFill>
                <a:latin typeface="Calibri" panose="020F0502020204030204" pitchFamily="34" charset="0"/>
                <a:ea typeface="Calibri" panose="020F0502020204030204" pitchFamily="34" charset="0"/>
                <a:cs typeface="Times New Roman" panose="02020603050405020304" pitchFamily="18" charset="0"/>
              </a:rPr>
              <a:t>f</a:t>
            </a:r>
            <a:r>
              <a:rPr lang="en-CA" sz="3200" b="1" i="1" u="sng" dirty="0">
                <a:solidFill>
                  <a:srgbClr val="9900CC"/>
                </a:solidFill>
                <a:latin typeface="Calibri" panose="020F0502020204030204" pitchFamily="34" charset="0"/>
                <a:ea typeface="Calibri" panose="020F0502020204030204" pitchFamily="34" charset="0"/>
                <a:cs typeface="Times New Roman" panose="02020603050405020304" pitchFamily="18" charset="0"/>
              </a:rPr>
              <a:t>ore the betra</a:t>
            </a:r>
            <a:r>
              <a:rPr lang="en-CA" sz="3200" b="1" i="1" dirty="0">
                <a:solidFill>
                  <a:srgbClr val="9900CC"/>
                </a:solidFill>
                <a:latin typeface="Calibri" panose="020F0502020204030204" pitchFamily="34" charset="0"/>
                <a:ea typeface="Calibri" panose="020F0502020204030204" pitchFamily="34" charset="0"/>
                <a:cs typeface="Times New Roman" panose="02020603050405020304" pitchFamily="18" charset="0"/>
              </a:rPr>
              <a:t>y</a:t>
            </a:r>
            <a:r>
              <a:rPr lang="en-CA" sz="3200" b="1" i="1" u="sng" dirty="0">
                <a:solidFill>
                  <a:srgbClr val="9900CC"/>
                </a:solidFill>
                <a:latin typeface="Calibri" panose="020F0502020204030204" pitchFamily="34" charset="0"/>
                <a:ea typeface="Calibri" panose="020F0502020204030204" pitchFamily="34" charset="0"/>
                <a:cs typeface="Times New Roman" panose="02020603050405020304" pitchFamily="18" charset="0"/>
              </a:rPr>
              <a:t>al in Gethsemane</a:t>
            </a:r>
            <a:r>
              <a:rPr lang="en-CA" sz="3200" b="1" i="1" dirty="0">
                <a:solidFill>
                  <a:srgbClr val="9900CC"/>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b="1" u="sng" dirty="0">
                <a:solidFill>
                  <a:srgbClr val="FF0066"/>
                </a:solidFill>
                <a:latin typeface="Calibri" panose="020F0502020204030204" pitchFamily="34" charset="0"/>
                <a:ea typeface="Calibri" panose="020F0502020204030204" pitchFamily="34" charset="0"/>
                <a:cs typeface="Times New Roman" panose="02020603050405020304" pitchFamily="18" charset="0"/>
              </a:rPr>
              <a:t>AND STILL IT IS ABIB 13</a:t>
            </a:r>
            <a:r>
              <a:rPr lang="en-CA" sz="24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2"/>
          </p:nvPr>
        </p:nvSpPr>
        <p:spPr>
          <a:xfrm>
            <a:off x="0" y="6557985"/>
            <a:ext cx="443346" cy="300015"/>
          </a:xfrm>
        </p:spPr>
        <p:txBody>
          <a:bodyPr/>
          <a:lstStyle/>
          <a:p>
            <a:fld id="{D57F1E4F-1CFF-5643-939E-217C01CDF565}" type="slidenum">
              <a:rPr lang="en-US" sz="1400" smtClean="0">
                <a:solidFill>
                  <a:schemeClr val="tx1"/>
                </a:solidFill>
              </a:rPr>
              <a:pPr/>
              <a:t>11</a:t>
            </a:fld>
            <a:endParaRPr lang="en-US" sz="1400" dirty="0">
              <a:solidFill>
                <a:schemeClr val="tx1"/>
              </a:solidFill>
            </a:endParaRPr>
          </a:p>
        </p:txBody>
      </p:sp>
    </p:spTree>
    <p:extLst>
      <p:ext uri="{BB962C8B-B14F-4D97-AF65-F5344CB8AC3E}">
        <p14:creationId xmlns:p14="http://schemas.microsoft.com/office/powerpoint/2010/main" val="1056597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125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125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chemeClr val="accent1">
                <a:lumMod val="45000"/>
                <a:lumOff val="55000"/>
                <a:alpha val="41000"/>
              </a:schemeClr>
            </a:gs>
            <a:gs pos="100000">
              <a:srgbClr val="FFC000">
                <a:alpha val="4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335280"/>
            <a:ext cx="11682483" cy="6278880"/>
          </a:xfrm>
          <a:noFill/>
        </p:spPr>
        <p:txBody>
          <a:bodyPr anchor="ctr">
            <a:normAutofit/>
            <a:scene3d>
              <a:camera prst="orthographicFront"/>
              <a:lightRig rig="threePt" dir="t"/>
            </a:scene3d>
            <a:sp3d extrusionH="57150">
              <a:bevelT w="38100" h="38100"/>
            </a:sp3d>
          </a:bodyPr>
          <a:lstStyle/>
          <a:p>
            <a:pPr marL="0" lvl="0" indent="0">
              <a:spcBef>
                <a:spcPts val="0"/>
              </a:spcBef>
              <a:spcAft>
                <a:spcPts val="1800"/>
              </a:spcAft>
              <a:buClr>
                <a:srgbClr val="B31166"/>
              </a:buClr>
              <a:buNone/>
            </a:pPr>
            <a:r>
              <a:rPr lang="en-CA" sz="2800" b="1" dirty="0">
                <a:solidFill>
                  <a:srgbClr val="9B6BF2">
                    <a:lumMod val="75000"/>
                  </a:srgbClr>
                </a:solidFill>
                <a:latin typeface="Calibri" panose="020F0502020204030204" pitchFamily="34" charset="0"/>
                <a:ea typeface="Calibri" panose="020F0502020204030204" pitchFamily="34" charset="0"/>
                <a:cs typeface="Times New Roman" panose="02020603050405020304" pitchFamily="18" charset="0"/>
              </a:rPr>
              <a:t>Yahusha</a:t>
            </a:r>
            <a:r>
              <a:rPr lang="en-CA"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gives a lot of instruction, advice and prayer between </a:t>
            </a:r>
            <a:r>
              <a:rPr lang="en-CA" sz="28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John 13:30 </a:t>
            </a:r>
            <a:r>
              <a:rPr lang="en-CA"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and </a:t>
            </a:r>
            <a:r>
              <a:rPr lang="en-CA" sz="28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John 18:1, </a:t>
            </a:r>
            <a:r>
              <a:rPr lang="en-CA"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where we learn </a:t>
            </a:r>
            <a:r>
              <a:rPr lang="en-CA" sz="28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a:t>
            </a:r>
            <a:r>
              <a:rPr lang="en-CA"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y </a:t>
            </a:r>
            <a:r>
              <a:rPr lang="en-CA" sz="28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went into the Garden of Gethsemane</a:t>
            </a:r>
            <a:r>
              <a:rPr lang="en-CA"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br>
              <a:rPr lang="en-CA"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CA"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story picks up in </a:t>
            </a:r>
            <a:r>
              <a:rPr lang="en-CA" sz="28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verse 3.</a:t>
            </a:r>
          </a:p>
          <a:p>
            <a:pPr marL="1645920" lvl="0" indent="-1645920">
              <a:spcBef>
                <a:spcPts val="0"/>
              </a:spcBef>
              <a:spcAft>
                <a:spcPts val="1800"/>
              </a:spcAft>
              <a:buClr>
                <a:srgbClr val="B31166"/>
              </a:buClr>
              <a:buNone/>
            </a:pPr>
            <a:r>
              <a:rPr lang="en-US" sz="2800" dirty="0">
                <a:solidFill>
                  <a:srgbClr val="008080"/>
                </a:solidFill>
                <a:latin typeface="Georgia" panose="02040502050405020303" pitchFamily="18" charset="0"/>
              </a:rPr>
              <a:t>John 18:3</a:t>
            </a:r>
            <a:r>
              <a:rPr lang="en-US" sz="2800" dirty="0">
                <a:solidFill>
                  <a:prstClr val="black"/>
                </a:solidFill>
                <a:latin typeface="Georgia" panose="02040502050405020303" pitchFamily="18" charset="0"/>
              </a:rPr>
              <a:t>	</a:t>
            </a:r>
            <a:r>
              <a:rPr lang="en-US" sz="2800" dirty="0">
                <a:solidFill>
                  <a:srgbClr val="990000"/>
                </a:solidFill>
                <a:latin typeface="Georgia" panose="02040502050405020303" pitchFamily="18" charset="0"/>
              </a:rPr>
              <a:t>Yehu</a:t>
            </a:r>
            <a:r>
              <a:rPr lang="en-US" sz="2800" dirty="0">
                <a:solidFill>
                  <a:srgbClr val="990000"/>
                </a:solidFill>
                <a:latin typeface="TITUS Cyberbit Basic" panose="02020603050405020304" pitchFamily="18" charset="0"/>
              </a:rPr>
              <a:t>ḏ</a:t>
            </a:r>
            <a:r>
              <a:rPr lang="en-US" sz="2800" dirty="0">
                <a:solidFill>
                  <a:srgbClr val="990000"/>
                </a:solidFill>
                <a:latin typeface="Georgia" panose="02040502050405020303" pitchFamily="18" charset="0"/>
              </a:rPr>
              <a:t>ah, then, having received the company </a:t>
            </a:r>
            <a:r>
              <a:rPr lang="en-US" sz="2800" i="1" dirty="0">
                <a:solidFill>
                  <a:srgbClr val="990000"/>
                </a:solidFill>
                <a:latin typeface="Georgia" panose="02040502050405020303" pitchFamily="18" charset="0"/>
              </a:rPr>
              <a:t>of soldiers</a:t>
            </a:r>
            <a:r>
              <a:rPr lang="en-US" sz="2800" dirty="0">
                <a:solidFill>
                  <a:srgbClr val="990000"/>
                </a:solidFill>
                <a:latin typeface="Georgia" panose="02040502050405020303" pitchFamily="18" charset="0"/>
              </a:rPr>
              <a:t>, and officers from the chief priests and Pharisees, came there with </a:t>
            </a:r>
            <a:r>
              <a:rPr lang="en-US" sz="2800" b="1" dirty="0">
                <a:solidFill>
                  <a:srgbClr val="008000"/>
                </a:solidFill>
                <a:latin typeface="Georgia" panose="02040502050405020303" pitchFamily="18" charset="0"/>
              </a:rPr>
              <a:t>lanterns,</a:t>
            </a:r>
            <a:r>
              <a:rPr lang="en-US" sz="2800" dirty="0">
                <a:solidFill>
                  <a:srgbClr val="00B050"/>
                </a:solidFill>
                <a:latin typeface="Georgia" panose="02040502050405020303" pitchFamily="18" charset="0"/>
              </a:rPr>
              <a:t> </a:t>
            </a:r>
            <a:r>
              <a:rPr lang="en-US" sz="2800" dirty="0">
                <a:solidFill>
                  <a:srgbClr val="990000"/>
                </a:solidFill>
                <a:latin typeface="Georgia" panose="02040502050405020303" pitchFamily="18" charset="0"/>
              </a:rPr>
              <a:t>and</a:t>
            </a:r>
            <a:r>
              <a:rPr lang="en-US" sz="2800" dirty="0">
                <a:solidFill>
                  <a:srgbClr val="E45F3C">
                    <a:lumMod val="75000"/>
                  </a:srgbClr>
                </a:solidFill>
                <a:latin typeface="Georgia" panose="02040502050405020303" pitchFamily="18" charset="0"/>
              </a:rPr>
              <a:t> </a:t>
            </a:r>
            <a:r>
              <a:rPr lang="en-US" sz="2800" b="1" dirty="0">
                <a:solidFill>
                  <a:srgbClr val="008000"/>
                </a:solidFill>
                <a:latin typeface="Georgia" panose="02040502050405020303" pitchFamily="18" charset="0"/>
              </a:rPr>
              <a:t>torches,</a:t>
            </a:r>
            <a:r>
              <a:rPr lang="en-US" sz="2800" dirty="0">
                <a:solidFill>
                  <a:srgbClr val="00B050"/>
                </a:solidFill>
                <a:latin typeface="Georgia" panose="02040502050405020303" pitchFamily="18" charset="0"/>
              </a:rPr>
              <a:t> </a:t>
            </a:r>
            <a:r>
              <a:rPr lang="en-US" sz="2800" dirty="0">
                <a:solidFill>
                  <a:srgbClr val="990000"/>
                </a:solidFill>
                <a:latin typeface="Georgia" panose="02040502050405020303" pitchFamily="18" charset="0"/>
              </a:rPr>
              <a:t>and weapons. </a:t>
            </a:r>
          </a:p>
          <a:p>
            <a:pPr marL="0" lvl="0" indent="0">
              <a:lnSpc>
                <a:spcPct val="115000"/>
              </a:lnSpc>
              <a:spcBef>
                <a:spcPts val="0"/>
              </a:spcBef>
              <a:spcAft>
                <a:spcPts val="1800"/>
              </a:spcAft>
              <a:buClr>
                <a:srgbClr val="B31166"/>
              </a:buClr>
              <a:buNone/>
            </a:pP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Torches and lanterns were being utilized, because it was still night time.  </a:t>
            </a:r>
            <a:b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b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It is still the same </a:t>
            </a:r>
            <a:r>
              <a:rPr lang="en-CA" sz="2800" b="1" dirty="0">
                <a:solidFill>
                  <a:prstClr val="black">
                    <a:lumMod val="75000"/>
                    <a:lumOff val="25000"/>
                  </a:prstClr>
                </a:solidFill>
                <a:effectLst>
                  <a:glow rad="127000">
                    <a:srgbClr val="0CF4C8"/>
                  </a:glow>
                </a:effectLst>
                <a:latin typeface="Calibri" panose="020F0502020204030204" pitchFamily="34" charset="0"/>
                <a:ea typeface="Calibri" panose="020F0502020204030204" pitchFamily="34" charset="0"/>
                <a:cs typeface="Times New Roman" panose="02020603050405020304" pitchFamily="18" charset="0"/>
              </a:rPr>
              <a:t>calendar date </a:t>
            </a: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that </a:t>
            </a:r>
            <a:r>
              <a:rPr lang="en-CA"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BEGAN</a:t>
            </a: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t>
            </a:r>
            <a:r>
              <a:rPr lang="en-CA"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LAST SUPPER DURING THE </a:t>
            </a:r>
            <a:r>
              <a:rPr lang="en-CA" sz="2800" b="1" u="heavy"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DAYLIGHT SEASON</a:t>
            </a:r>
            <a:r>
              <a:rPr lang="en-CA"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CA"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(see Matt 26:20).</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
                <a:srgbClr val="B31166"/>
              </a:buClr>
              <a:buNone/>
            </a:pPr>
            <a:r>
              <a:rPr lang="en-CA" sz="2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Or – it was the same “</a:t>
            </a:r>
            <a:r>
              <a:rPr lang="en-CA" sz="2800" u="wavy" dirty="0">
                <a:solidFill>
                  <a:srgbClr val="0D0D0D"/>
                </a:solidFill>
                <a:uFill>
                  <a:solidFill>
                    <a:srgbClr val="660033"/>
                  </a:solidFill>
                </a:uFill>
                <a:latin typeface="Calibri" panose="020F0502020204030204" pitchFamily="34" charset="0"/>
                <a:ea typeface="Calibri" panose="020F0502020204030204" pitchFamily="34" charset="0"/>
                <a:cs typeface="Times New Roman" panose="02020603050405020304" pitchFamily="18" charset="0"/>
              </a:rPr>
              <a:t>24 hour dated cycle</a:t>
            </a:r>
            <a:r>
              <a:rPr lang="en-CA" sz="2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that COMMENCED with </a:t>
            </a:r>
            <a:r>
              <a:rPr lang="en-CA" sz="28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Dawn.</a:t>
            </a:r>
            <a:r>
              <a:rPr lang="en-CA" sz="28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en-CA"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a:t>
            </a:r>
            <a:r>
              <a:rPr lang="en-CA" sz="2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28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no documented transfer</a:t>
            </a:r>
            <a:r>
              <a:rPr lang="en-CA" sz="2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 </a:t>
            </a:r>
            <a:r>
              <a:rPr lang="en-CA" sz="2800" b="1" dirty="0">
                <a:solidFill>
                  <a:srgbClr val="7030A0"/>
                </a:solidFill>
                <a:latin typeface="Arial Black" panose="020B0A04020102020204" pitchFamily="34" charset="0"/>
                <a:ea typeface="Calibri" panose="020F0502020204030204" pitchFamily="34" charset="0"/>
                <a:cs typeface="Times New Roman" panose="02020603050405020304" pitchFamily="18" charset="0"/>
              </a:rPr>
              <a:t>YET – </a:t>
            </a:r>
            <a:r>
              <a:rPr lang="en-CA" sz="2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for an ultra-significant exchange such as Abib 13 switching to Abib 14 - The Preparation / Passover Day</a:t>
            </a:r>
            <a:r>
              <a:rPr lang="en-CA" sz="2800" dirty="0">
                <a:solidFill>
                  <a:prstClr val="black">
                    <a:lumMod val="75000"/>
                    <a:lumOff val="25000"/>
                  </a:prstClr>
                </a:solidFill>
              </a:rPr>
              <a:t>.</a:t>
            </a:r>
            <a:endParaRPr lang="en-US" sz="2800" b="1" i="1" dirty="0">
              <a:solidFill>
                <a:srgbClr val="E45F3C">
                  <a:lumMod val="75000"/>
                </a:srgbClr>
              </a:solidFill>
              <a:latin typeface="Calibri" panose="020F0502020204030204" pitchFamily="34" charset="0"/>
            </a:endParaRPr>
          </a:p>
        </p:txBody>
      </p:sp>
      <p:sp>
        <p:nvSpPr>
          <p:cNvPr id="4" name="Slide Number Placeholder 3"/>
          <p:cNvSpPr>
            <a:spLocks noGrp="1"/>
          </p:cNvSpPr>
          <p:nvPr>
            <p:ph type="sldNum" sz="quarter" idx="12"/>
          </p:nvPr>
        </p:nvSpPr>
        <p:spPr>
          <a:xfrm>
            <a:off x="0" y="6622473"/>
            <a:ext cx="443346" cy="235527"/>
          </a:xfrm>
        </p:spPr>
        <p:txBody>
          <a:bodyPr/>
          <a:lstStyle/>
          <a:p>
            <a:fld id="{D57F1E4F-1CFF-5643-939E-217C01CDF565}" type="slidenum">
              <a:rPr lang="en-US" sz="1400" smtClean="0">
                <a:solidFill>
                  <a:schemeClr val="tx1"/>
                </a:solidFill>
              </a:rPr>
              <a:pPr/>
              <a:t>12</a:t>
            </a:fld>
            <a:endParaRPr lang="en-US" sz="1400" dirty="0">
              <a:solidFill>
                <a:schemeClr val="tx1"/>
              </a:solidFill>
            </a:endParaRPr>
          </a:p>
        </p:txBody>
      </p:sp>
    </p:spTree>
    <p:extLst>
      <p:ext uri="{BB962C8B-B14F-4D97-AF65-F5344CB8AC3E}">
        <p14:creationId xmlns:p14="http://schemas.microsoft.com/office/powerpoint/2010/main" val="21063612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chemeClr val="accent1">
                <a:lumMod val="45000"/>
                <a:lumOff val="55000"/>
                <a:alpha val="41000"/>
              </a:schemeClr>
            </a:gs>
            <a:gs pos="100000">
              <a:srgbClr val="00B050">
                <a:alpha val="63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6" y="122830"/>
            <a:ext cx="12006943" cy="6735169"/>
          </a:xfrm>
          <a:noFill/>
        </p:spPr>
        <p:txBody>
          <a:bodyPr anchor="ctr">
            <a:normAutofit/>
            <a:scene3d>
              <a:camera prst="orthographicFront"/>
              <a:lightRig rig="threePt" dir="t"/>
            </a:scene3d>
            <a:sp3d extrusionH="57150">
              <a:bevelT w="38100" h="38100"/>
            </a:sp3d>
          </a:bodyPr>
          <a:lstStyle/>
          <a:p>
            <a:pPr marL="0" lvl="0">
              <a:lnSpc>
                <a:spcPct val="150000"/>
              </a:lnSpc>
              <a:spcBef>
                <a:spcPts val="0"/>
              </a:spcBef>
              <a:spcAft>
                <a:spcPts val="1000"/>
              </a:spcAft>
              <a:buClr>
                <a:srgbClr val="B31166"/>
              </a:buClr>
            </a:pP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This is the </a:t>
            </a:r>
            <a:r>
              <a:rPr lang="en-CA" sz="2800" u="sng"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same 24 hour c</a:t>
            </a: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y</a:t>
            </a:r>
            <a:r>
              <a:rPr lang="en-CA" sz="2800" u="sng"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cle</a:t>
            </a: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that John records as being </a:t>
            </a:r>
            <a:r>
              <a:rPr lang="en-CA" sz="28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t>
            </a: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t>
            </a:r>
            <a:r>
              <a:rPr lang="en-CA" sz="28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a:t>
            </a:r>
            <a:r>
              <a:rPr lang="en-CA" sz="28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a:t>
            </a:r>
            <a:r>
              <a:rPr lang="en-CA" sz="28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John 13:1! </a:t>
            </a:r>
          </a:p>
          <a:p>
            <a:pPr marL="0" lvl="0" indent="0">
              <a:lnSpc>
                <a:spcPct val="150000"/>
              </a:lnSpc>
              <a:spcBef>
                <a:spcPts val="0"/>
              </a:spcBef>
              <a:spcAft>
                <a:spcPts val="1000"/>
              </a:spcAft>
              <a:buClr>
                <a:srgbClr val="B31166"/>
              </a:buClr>
              <a:buNone/>
            </a:pPr>
            <a:r>
              <a:rPr lang="en-CA"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br>
              <a:rPr lang="en-CA"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endParaRPr lang="en-CA" sz="2800" b="1" dirty="0">
              <a:solidFill>
                <a:srgbClr val="00B050"/>
              </a:solidFill>
              <a:latin typeface="Calibri" panose="020F0502020204030204" pitchFamily="34" charset="0"/>
              <a:cs typeface="Times New Roman" panose="02020603050405020304" pitchFamily="18" charset="0"/>
            </a:endParaRPr>
          </a:p>
          <a:p>
            <a:pPr marL="0" lvl="0">
              <a:lnSpc>
                <a:spcPct val="150000"/>
              </a:lnSpc>
              <a:spcBef>
                <a:spcPts val="0"/>
              </a:spcBef>
              <a:spcAft>
                <a:spcPts val="1000"/>
              </a:spcAft>
              <a:buClr>
                <a:srgbClr val="B31166"/>
              </a:buClr>
            </a:pPr>
            <a:r>
              <a:rPr lang="en-US" sz="2800" dirty="0">
                <a:solidFill>
                  <a:srgbClr val="008000"/>
                </a:solidFill>
                <a:latin typeface="Georgia" panose="02040502050405020303" pitchFamily="18" charset="0"/>
              </a:rPr>
              <a:t>John 18:28</a:t>
            </a:r>
            <a:r>
              <a:rPr lang="en-US" sz="2800" dirty="0">
                <a:solidFill>
                  <a:prstClr val="black"/>
                </a:solidFill>
                <a:latin typeface="Georgia" panose="02040502050405020303" pitchFamily="18" charset="0"/>
              </a:rPr>
              <a:t>	</a:t>
            </a:r>
            <a:r>
              <a:rPr lang="en-US" sz="2800" dirty="0">
                <a:solidFill>
                  <a:srgbClr val="990000"/>
                </a:solidFill>
                <a:latin typeface="Georgia" panose="02040502050405020303" pitchFamily="18" charset="0"/>
              </a:rPr>
              <a:t>Then they led </a:t>
            </a:r>
            <a:r>
              <a:rPr lang="he-IL" sz="2800" b="1" dirty="0">
                <a:solidFill>
                  <a:srgbClr val="9B6BF2">
                    <a:lumMod val="75000"/>
                  </a:srgbClr>
                </a:solidFill>
                <a:latin typeface="Times New Roman" panose="02020603050405020304" pitchFamily="18" charset="0"/>
                <a:cs typeface="Times New Roman" panose="02020603050405020304" pitchFamily="18" charset="0"/>
              </a:rPr>
              <a:t>יהושע</a:t>
            </a:r>
            <a:r>
              <a:rPr lang="en-US" sz="2800" dirty="0">
                <a:solidFill>
                  <a:srgbClr val="E45F3C">
                    <a:lumMod val="75000"/>
                  </a:srgbClr>
                </a:solidFill>
                <a:latin typeface="Georgia" panose="02040502050405020303" pitchFamily="18" charset="0"/>
              </a:rPr>
              <a:t> </a:t>
            </a:r>
            <a:r>
              <a:rPr lang="en-US" sz="2800" dirty="0">
                <a:solidFill>
                  <a:srgbClr val="990000"/>
                </a:solidFill>
                <a:latin typeface="Georgia" panose="02040502050405020303" pitchFamily="18" charset="0"/>
              </a:rPr>
              <a:t>[</a:t>
            </a:r>
            <a:r>
              <a:rPr lang="en-US" sz="2800" b="1" dirty="0">
                <a:solidFill>
                  <a:srgbClr val="9B6BF2">
                    <a:lumMod val="75000"/>
                  </a:srgbClr>
                </a:solidFill>
                <a:latin typeface="Georgia" panose="02040502050405020303" pitchFamily="18" charset="0"/>
              </a:rPr>
              <a:t>Yahusha</a:t>
            </a:r>
            <a:r>
              <a:rPr lang="en-US" sz="2800" dirty="0">
                <a:solidFill>
                  <a:srgbClr val="990000"/>
                </a:solidFill>
                <a:latin typeface="Georgia" panose="02040502050405020303" pitchFamily="18" charset="0"/>
              </a:rPr>
              <a:t>]</a:t>
            </a:r>
            <a:r>
              <a:rPr lang="en-US" sz="2800" dirty="0">
                <a:solidFill>
                  <a:srgbClr val="E45F3C">
                    <a:lumMod val="75000"/>
                  </a:srgbClr>
                </a:solidFill>
                <a:latin typeface="Georgia" panose="02040502050405020303" pitchFamily="18" charset="0"/>
              </a:rPr>
              <a:t> </a:t>
            </a:r>
            <a:r>
              <a:rPr lang="en-US" sz="2800" dirty="0">
                <a:solidFill>
                  <a:srgbClr val="990000"/>
                </a:solidFill>
                <a:latin typeface="Georgia" panose="02040502050405020303" pitchFamily="18" charset="0"/>
              </a:rPr>
              <a:t>from </a:t>
            </a:r>
            <a:r>
              <a:rPr lang="en-US" sz="2800" dirty="0" err="1">
                <a:solidFill>
                  <a:srgbClr val="990000"/>
                </a:solidFill>
                <a:latin typeface="Georgia" panose="02040502050405020303" pitchFamily="18" charset="0"/>
              </a:rPr>
              <a:t>Qayapha</a:t>
            </a:r>
            <a:r>
              <a:rPr lang="en-US" sz="2800" dirty="0">
                <a:solidFill>
                  <a:srgbClr val="990000"/>
                </a:solidFill>
                <a:latin typeface="Georgia" panose="02040502050405020303" pitchFamily="18" charset="0"/>
              </a:rPr>
              <a:t> to the palace, </a:t>
            </a:r>
            <a:r>
              <a:rPr lang="en-US" sz="2800" b="1" i="1" dirty="0">
                <a:solidFill>
                  <a:srgbClr val="9900CC"/>
                </a:solidFill>
                <a:latin typeface="Georgia" panose="02040502050405020303" pitchFamily="18" charset="0"/>
              </a:rPr>
              <a:t>and it was early.  </a:t>
            </a:r>
            <a:r>
              <a:rPr lang="en-US" sz="2800" dirty="0">
                <a:solidFill>
                  <a:srgbClr val="990000"/>
                </a:solidFill>
                <a:latin typeface="Georgia" panose="02040502050405020303" pitchFamily="18" charset="0"/>
              </a:rPr>
              <a:t>And they themselves did not go into the palace, </a:t>
            </a:r>
            <a:r>
              <a:rPr lang="en-US" sz="2800" b="1" i="1" u="sng" dirty="0">
                <a:solidFill>
                  <a:srgbClr val="FF0066"/>
                </a:solidFill>
                <a:latin typeface="Georgia" panose="02040502050405020303" pitchFamily="18" charset="0"/>
              </a:rPr>
              <a:t>lest the</a:t>
            </a:r>
            <a:r>
              <a:rPr lang="en-US" sz="2800" b="1" i="1" dirty="0">
                <a:solidFill>
                  <a:srgbClr val="FF0066"/>
                </a:solidFill>
                <a:latin typeface="Georgia" panose="02040502050405020303" pitchFamily="18" charset="0"/>
              </a:rPr>
              <a:t>y </a:t>
            </a:r>
            <a:r>
              <a:rPr lang="en-US" sz="2800" b="1" i="1" u="sng" dirty="0">
                <a:solidFill>
                  <a:srgbClr val="FF0066"/>
                </a:solidFill>
                <a:latin typeface="Georgia" panose="02040502050405020303" pitchFamily="18" charset="0"/>
              </a:rPr>
              <a:t>should be de</a:t>
            </a:r>
            <a:r>
              <a:rPr lang="en-US" sz="2800" b="1" i="1" dirty="0">
                <a:solidFill>
                  <a:srgbClr val="FF0066"/>
                </a:solidFill>
                <a:latin typeface="Georgia" panose="02040502050405020303" pitchFamily="18" charset="0"/>
              </a:rPr>
              <a:t>f</a:t>
            </a:r>
            <a:r>
              <a:rPr lang="en-US" sz="2800" b="1" i="1" u="sng" dirty="0">
                <a:solidFill>
                  <a:srgbClr val="FF0066"/>
                </a:solidFill>
                <a:latin typeface="Georgia" panose="02040502050405020303" pitchFamily="18" charset="0"/>
              </a:rPr>
              <a:t>iled</a:t>
            </a:r>
            <a:r>
              <a:rPr lang="en-US" sz="2800" b="1" i="1" dirty="0">
                <a:solidFill>
                  <a:srgbClr val="FF0066"/>
                </a:solidFill>
                <a:latin typeface="Georgia" panose="02040502050405020303" pitchFamily="18" charset="0"/>
              </a:rPr>
              <a:t>, </a:t>
            </a:r>
            <a:r>
              <a:rPr lang="en-US" sz="2800" b="1" i="1" u="sng" dirty="0">
                <a:solidFill>
                  <a:srgbClr val="FF0066"/>
                </a:solidFill>
                <a:latin typeface="Georgia" panose="02040502050405020303" pitchFamily="18" charset="0"/>
              </a:rPr>
              <a:t>but that the</a:t>
            </a:r>
            <a:r>
              <a:rPr lang="en-US" sz="2800" b="1" i="1" dirty="0">
                <a:solidFill>
                  <a:srgbClr val="FF0066"/>
                </a:solidFill>
                <a:latin typeface="Georgia" panose="02040502050405020303" pitchFamily="18" charset="0"/>
              </a:rPr>
              <a:t>y </a:t>
            </a:r>
            <a:r>
              <a:rPr lang="en-US" sz="2800" b="1" i="1" u="sng" dirty="0">
                <a:solidFill>
                  <a:srgbClr val="FF0066"/>
                </a:solidFill>
                <a:latin typeface="Georgia" panose="02040502050405020303" pitchFamily="18" charset="0"/>
              </a:rPr>
              <a:t>mi</a:t>
            </a:r>
            <a:r>
              <a:rPr lang="en-US" sz="2800" b="1" i="1" dirty="0">
                <a:solidFill>
                  <a:srgbClr val="FF0066"/>
                </a:solidFill>
                <a:latin typeface="Georgia" panose="02040502050405020303" pitchFamily="18" charset="0"/>
              </a:rPr>
              <a:t>g</a:t>
            </a:r>
            <a:r>
              <a:rPr lang="en-US" sz="2800" b="1" i="1" u="sng" dirty="0">
                <a:solidFill>
                  <a:srgbClr val="FF0066"/>
                </a:solidFill>
                <a:latin typeface="Georgia" panose="02040502050405020303" pitchFamily="18" charset="0"/>
              </a:rPr>
              <a:t>ht eat the Passover</a:t>
            </a:r>
            <a:r>
              <a:rPr lang="en-US" sz="2800" b="1" i="1" dirty="0">
                <a:solidFill>
                  <a:srgbClr val="FF0066"/>
                </a:solidFill>
                <a:latin typeface="Georgia" panose="02040502050405020303" pitchFamily="18" charset="0"/>
              </a:rPr>
              <a:t>.</a:t>
            </a:r>
            <a:r>
              <a:rPr lang="en-CA" sz="28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50000"/>
              </a:lnSpc>
              <a:spcBef>
                <a:spcPts val="0"/>
              </a:spcBef>
              <a:spcAft>
                <a:spcPts val="1000"/>
              </a:spcAft>
              <a:buClr>
                <a:srgbClr val="B31166"/>
              </a:buClr>
              <a:buNone/>
            </a:pPr>
            <a:endParaRPr lang="en-CA" sz="2800" b="1" i="1" dirty="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1000"/>
              </a:spcAft>
              <a:buClr>
                <a:srgbClr val="B31166"/>
              </a:buClr>
              <a:buNone/>
            </a:pPr>
            <a:endParaRPr lang="en-CA" sz="2800" b="1" i="1" dirty="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1000"/>
              </a:spcAft>
              <a:buClr>
                <a:srgbClr val="B31166"/>
              </a:buClr>
              <a:buNone/>
            </a:pPr>
            <a:endParaRPr lang="en-CA" sz="2800" b="1" i="1" dirty="0">
              <a:solidFill>
                <a:srgbClr val="FF00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0" y="6622473"/>
            <a:ext cx="443346" cy="235527"/>
          </a:xfrm>
        </p:spPr>
        <p:txBody>
          <a:bodyPr/>
          <a:lstStyle/>
          <a:p>
            <a:fld id="{D57F1E4F-1CFF-5643-939E-217C01CDF565}" type="slidenum">
              <a:rPr lang="en-US" sz="1400" smtClean="0">
                <a:solidFill>
                  <a:schemeClr val="tx1"/>
                </a:solidFill>
              </a:rPr>
              <a:pPr/>
              <a:t>13</a:t>
            </a:fld>
            <a:endParaRPr lang="en-US" sz="1400" dirty="0">
              <a:solidFill>
                <a:schemeClr val="tx1"/>
              </a:solidFill>
            </a:endParaRPr>
          </a:p>
        </p:txBody>
      </p:sp>
      <p:sp>
        <p:nvSpPr>
          <p:cNvPr id="2" name="Rectangle 1"/>
          <p:cNvSpPr/>
          <p:nvPr/>
        </p:nvSpPr>
        <p:spPr>
          <a:xfrm>
            <a:off x="4046561" y="614150"/>
            <a:ext cx="4189862" cy="659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glow rad="127000">
                    <a:srgbClr val="FF9933"/>
                  </a:glow>
                </a:effectLst>
              </a:rPr>
              <a:t>BEFORE THE PASSOVER!</a:t>
            </a:r>
          </a:p>
        </p:txBody>
      </p:sp>
      <p:sp>
        <p:nvSpPr>
          <p:cNvPr id="5" name="Rectangle 4"/>
          <p:cNvSpPr/>
          <p:nvPr/>
        </p:nvSpPr>
        <p:spPr>
          <a:xfrm>
            <a:off x="77169" y="1377637"/>
            <a:ext cx="11772395" cy="1289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42900">
              <a:lnSpc>
                <a:spcPct val="150000"/>
              </a:lnSpc>
              <a:spcAft>
                <a:spcPts val="1000"/>
              </a:spcAft>
              <a:buClr>
                <a:srgbClr val="B31166"/>
              </a:buClr>
              <a:buSzPct val="80000"/>
              <a:buFont typeface="Wingdings 3" charset="2"/>
              <a:buChar char=""/>
            </a:pPr>
            <a:r>
              <a:rPr lang="en-CA" sz="2800" b="1" dirty="0">
                <a:solidFill>
                  <a:srgbClr val="990099"/>
                </a:solidFill>
                <a:latin typeface="Calibri" panose="020F0502020204030204" pitchFamily="34" charset="0"/>
                <a:ea typeface="Calibri" panose="020F0502020204030204" pitchFamily="34" charset="0"/>
                <a:cs typeface="Times New Roman" panose="02020603050405020304" pitchFamily="18" charset="0"/>
              </a:rPr>
              <a:t>Next verse:  </a:t>
            </a:r>
            <a:r>
              <a:rPr lang="en-CA" sz="2800" u="sng"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The Jews did not want to defile themselves</a:t>
            </a:r>
            <a:r>
              <a:rPr lang="en-CA"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by entering the court of Pilate later on this same night, </a:t>
            </a:r>
            <a:r>
              <a:rPr lang="en-CA" sz="2800" b="1" u="dbl" dirty="0">
                <a:solidFill>
                  <a:srgbClr val="FF0000"/>
                </a:solidFill>
                <a:uFill>
                  <a:solidFill>
                    <a:srgbClr val="660033"/>
                  </a:solidFill>
                </a:uFill>
                <a:latin typeface="Calibri" panose="020F0502020204030204" pitchFamily="34" charset="0"/>
                <a:ea typeface="Calibri" panose="020F0502020204030204" pitchFamily="34" charset="0"/>
                <a:cs typeface="Times New Roman" panose="02020603050405020304" pitchFamily="18" charset="0"/>
              </a:rPr>
              <a:t>before the Passover</a:t>
            </a:r>
            <a:r>
              <a:rPr lang="en-CA"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CA"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p:cNvSpPr/>
          <p:nvPr/>
        </p:nvSpPr>
        <p:spPr>
          <a:xfrm>
            <a:off x="443346" y="4749421"/>
            <a:ext cx="11406218" cy="187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buClr>
                <a:srgbClr val="B31166"/>
              </a:buClr>
              <a:buSzPct val="80000"/>
            </a:pPr>
            <a:r>
              <a:rPr lang="en-US" sz="2800" dirty="0">
                <a:solidFill>
                  <a:srgbClr val="990000"/>
                </a:solidFill>
                <a:latin typeface="Calibri" panose="020F0502020204030204" pitchFamily="34" charset="0"/>
                <a:ea typeface="Calibri" panose="020F0502020204030204" pitchFamily="34" charset="0"/>
                <a:cs typeface="Times New Roman" panose="02020603050405020304" pitchFamily="18" charset="0"/>
              </a:rPr>
              <a:t>The Jews knew full well the importance of timing.  The problem is, they believed the Passover’s cycle importance was mostly the Seder meal!  </a:t>
            </a:r>
            <a:br>
              <a:rPr lang="en-US" sz="2800" dirty="0">
                <a:solidFill>
                  <a:srgbClr val="990000"/>
                </a:solidFill>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990000"/>
                </a:solidFill>
                <a:latin typeface="Calibri" panose="020F0502020204030204" pitchFamily="34" charset="0"/>
                <a:ea typeface="Calibri" panose="020F0502020204030204" pitchFamily="34" charset="0"/>
                <a:cs typeface="Times New Roman" panose="02020603050405020304" pitchFamily="18" charset="0"/>
              </a:rPr>
              <a:t>Their observance of the Passover meal began at sunset, going into Abib </a:t>
            </a:r>
            <a:r>
              <a:rPr lang="en-US" sz="2800" b="1" dirty="0">
                <a:solidFill>
                  <a:prstClr val="black"/>
                </a:solidFill>
                <a:effectLst>
                  <a:glow rad="165100">
                    <a:srgbClr val="FFCC00"/>
                  </a:glow>
                </a:effectLst>
                <a:latin typeface="Calibri" panose="020F0502020204030204" pitchFamily="34" charset="0"/>
                <a:ea typeface="Calibri" panose="020F0502020204030204" pitchFamily="34" charset="0"/>
                <a:cs typeface="Times New Roman" panose="02020603050405020304" pitchFamily="18" charset="0"/>
              </a:rPr>
              <a:t>15!  </a:t>
            </a:r>
            <a:endParaRPr lang="en-US" sz="2800" b="1" i="1" dirty="0">
              <a:solidFill>
                <a:prstClr val="black"/>
              </a:solidFill>
              <a:effectLst>
                <a:glow rad="165100">
                  <a:srgbClr val="FFCC00"/>
                </a:glow>
              </a:effectLst>
              <a:latin typeface="Calibri" panose="020F0502020204030204" pitchFamily="34" charset="0"/>
            </a:endParaRPr>
          </a:p>
        </p:txBody>
      </p:sp>
    </p:spTree>
    <p:extLst>
      <p:ext uri="{BB962C8B-B14F-4D97-AF65-F5344CB8AC3E}">
        <p14:creationId xmlns:p14="http://schemas.microsoft.com/office/powerpoint/2010/main" val="37042853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250"/>
                                        <p:tgtEl>
                                          <p:spTgt spid="5"/>
                                        </p:tgtEl>
                                      </p:cBhvr>
                                    </p:animEffect>
                                    <p:anim calcmode="lin" valueType="num">
                                      <p:cBhvr>
                                        <p:cTn id="20" dur="1250" fill="hold"/>
                                        <p:tgtEl>
                                          <p:spTgt spid="5"/>
                                        </p:tgtEl>
                                        <p:attrNameLst>
                                          <p:attrName>ppt_x</p:attrName>
                                        </p:attrNameLst>
                                      </p:cBhvr>
                                      <p:tavLst>
                                        <p:tav tm="0">
                                          <p:val>
                                            <p:strVal val="#ppt_x"/>
                                          </p:val>
                                        </p:tav>
                                        <p:tav tm="100000">
                                          <p:val>
                                            <p:strVal val="#ppt_x"/>
                                          </p:val>
                                        </p:tav>
                                      </p:tavLst>
                                    </p:anim>
                                    <p:anim calcmode="lin" valueType="num">
                                      <p:cBhvr>
                                        <p:cTn id="21" dur="1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1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1000">
              <a:schemeClr val="tx1">
                <a:lumMod val="75000"/>
                <a:lumOff val="25000"/>
              </a:schemeClr>
            </a:gs>
            <a:gs pos="21000">
              <a:srgbClr val="FFFF00">
                <a:alpha val="51000"/>
              </a:srgbClr>
            </a:gs>
            <a:gs pos="55000">
              <a:srgbClr val="FF00FF">
                <a:alpha val="54000"/>
              </a:srgbClr>
            </a:gs>
            <a:gs pos="37000">
              <a:schemeClr val="accent5">
                <a:lumMod val="75000"/>
                <a:alpha val="51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1" y="928047"/>
            <a:ext cx="10703898" cy="5076969"/>
          </a:xfrm>
          <a:solidFill>
            <a:srgbClr val="0CF4C8">
              <a:alpha val="71000"/>
            </a:srgbClr>
          </a:solidFill>
          <a:scene3d>
            <a:camera prst="orthographicFront"/>
            <a:lightRig rig="threePt" dir="t"/>
          </a:scene3d>
          <a:sp3d>
            <a:bevelT/>
          </a:sp3d>
        </p:spPr>
        <p:txBody>
          <a:bodyPr anchor="ctr">
            <a:normAutofit fontScale="92500" lnSpcReduction="20000"/>
            <a:sp3d extrusionH="57150">
              <a:bevelT w="38100" h="38100"/>
            </a:sp3d>
          </a:bodyPr>
          <a:lstStyle/>
          <a:p>
            <a:pPr marL="0" lvl="0" indent="0" algn="ctr">
              <a:lnSpc>
                <a:spcPct val="150000"/>
              </a:lnSpc>
              <a:spcBef>
                <a:spcPts val="0"/>
              </a:spcBef>
              <a:spcAft>
                <a:spcPts val="1200"/>
              </a:spcAft>
              <a:buClr>
                <a:srgbClr val="B31166"/>
              </a:buClr>
              <a:buNone/>
            </a:pPr>
            <a:r>
              <a:rPr lang="en-CA" sz="3600" dirty="0">
                <a:solidFill>
                  <a:prstClr val="black">
                    <a:lumMod val="95000"/>
                    <a:lumOff val="5000"/>
                  </a:prstClr>
                </a:solidFill>
                <a:latin typeface="Calibri" panose="020F0502020204030204" pitchFamily="34" charset="0"/>
              </a:rPr>
              <a:t>It is the Night Season of the </a:t>
            </a:r>
            <a:r>
              <a:rPr lang="en-CA" sz="3600" b="1" dirty="0">
                <a:solidFill>
                  <a:prstClr val="black">
                    <a:lumMod val="95000"/>
                    <a:lumOff val="5000"/>
                  </a:prstClr>
                </a:solidFill>
                <a:latin typeface="Calibri" panose="020F0502020204030204" pitchFamily="34" charset="0"/>
              </a:rPr>
              <a:t>“capture in Gethsemane” </a:t>
            </a:r>
            <a:r>
              <a:rPr lang="en-CA" sz="3600" dirty="0">
                <a:solidFill>
                  <a:prstClr val="black">
                    <a:lumMod val="95000"/>
                    <a:lumOff val="5000"/>
                  </a:prstClr>
                </a:solidFill>
                <a:latin typeface="Calibri" panose="020F0502020204030204" pitchFamily="34" charset="0"/>
              </a:rPr>
              <a:t>and the Light Season is about to come on strong. </a:t>
            </a:r>
            <a:br>
              <a:rPr lang="en-CA" sz="3600" dirty="0">
                <a:solidFill>
                  <a:prstClr val="black">
                    <a:lumMod val="95000"/>
                    <a:lumOff val="5000"/>
                  </a:prstClr>
                </a:solidFill>
                <a:latin typeface="Calibri" panose="020F0502020204030204" pitchFamily="34" charset="0"/>
              </a:rPr>
            </a:br>
            <a:r>
              <a:rPr lang="en-CA" sz="3600" dirty="0">
                <a:solidFill>
                  <a:prstClr val="black">
                    <a:lumMod val="95000"/>
                    <a:lumOff val="5000"/>
                  </a:prstClr>
                </a:solidFill>
                <a:latin typeface="Calibri" panose="020F0502020204030204" pitchFamily="34" charset="0"/>
              </a:rPr>
              <a:t>The Light Season following His “capture” was </a:t>
            </a:r>
            <a:br>
              <a:rPr lang="en-CA" sz="3600" dirty="0">
                <a:solidFill>
                  <a:prstClr val="black">
                    <a:lumMod val="95000"/>
                    <a:lumOff val="5000"/>
                  </a:prstClr>
                </a:solidFill>
                <a:latin typeface="Calibri" panose="020F0502020204030204" pitchFamily="34" charset="0"/>
              </a:rPr>
            </a:br>
            <a:r>
              <a:rPr lang="en-CA" sz="3600" dirty="0">
                <a:solidFill>
                  <a:prstClr val="black">
                    <a:lumMod val="95000"/>
                    <a:lumOff val="5000"/>
                  </a:prstClr>
                </a:solidFill>
                <a:latin typeface="Calibri" panose="020F0502020204030204" pitchFamily="34" charset="0"/>
              </a:rPr>
              <a:t>the period of the Crucifixion.  </a:t>
            </a:r>
            <a:br>
              <a:rPr lang="en-CA" sz="3600" dirty="0">
                <a:solidFill>
                  <a:prstClr val="black">
                    <a:lumMod val="95000"/>
                    <a:lumOff val="5000"/>
                  </a:prstClr>
                </a:solidFill>
                <a:latin typeface="Calibri" panose="020F0502020204030204" pitchFamily="34" charset="0"/>
              </a:rPr>
            </a:br>
            <a:r>
              <a:rPr lang="en-CA" sz="3600" dirty="0">
                <a:solidFill>
                  <a:prstClr val="black">
                    <a:lumMod val="95000"/>
                    <a:lumOff val="5000"/>
                  </a:prstClr>
                </a:solidFill>
                <a:latin typeface="Calibri" panose="020F0502020204030204" pitchFamily="34" charset="0"/>
              </a:rPr>
              <a:t>So it is safe to declare this Night Season in Gethsemane </a:t>
            </a:r>
            <a:br>
              <a:rPr lang="en-CA" sz="3600" dirty="0">
                <a:solidFill>
                  <a:prstClr val="black">
                    <a:lumMod val="95000"/>
                    <a:lumOff val="5000"/>
                  </a:prstClr>
                </a:solidFill>
                <a:latin typeface="Calibri" panose="020F0502020204030204" pitchFamily="34" charset="0"/>
              </a:rPr>
            </a:br>
            <a:r>
              <a:rPr lang="en-CA" sz="3600" dirty="0">
                <a:solidFill>
                  <a:prstClr val="black">
                    <a:lumMod val="95000"/>
                    <a:lumOff val="5000"/>
                  </a:prstClr>
                </a:solidFill>
                <a:latin typeface="Calibri" panose="020F0502020204030204" pitchFamily="34" charset="0"/>
              </a:rPr>
              <a:t>as Abib </a:t>
            </a:r>
            <a:r>
              <a:rPr lang="en-CA" sz="3600" b="1" dirty="0">
                <a:solidFill>
                  <a:srgbClr val="FF0000"/>
                </a:solidFill>
                <a:latin typeface="Calibri" panose="020F0502020204030204" pitchFamily="34" charset="0"/>
              </a:rPr>
              <a:t>13 </a:t>
            </a:r>
            <a:r>
              <a:rPr lang="en-CA" sz="3600" dirty="0">
                <a:solidFill>
                  <a:schemeClr val="tx1"/>
                </a:solidFill>
                <a:latin typeface="Calibri" panose="020F0502020204030204" pitchFamily="34" charset="0"/>
              </a:rPr>
              <a:t>according to –							       	</a:t>
            </a:r>
            <a:br>
              <a:rPr lang="en-CA" sz="3600" dirty="0">
                <a:solidFill>
                  <a:schemeClr val="tx1"/>
                </a:solidFill>
                <a:latin typeface="Calibri" panose="020F0502020204030204" pitchFamily="34" charset="0"/>
              </a:rPr>
            </a:br>
            <a:r>
              <a:rPr lang="en-CA" sz="5200" b="1" i="1" dirty="0">
                <a:ln>
                  <a:solidFill>
                    <a:schemeClr val="tx1">
                      <a:lumMod val="95000"/>
                      <a:lumOff val="5000"/>
                    </a:schemeClr>
                  </a:solidFill>
                </a:ln>
                <a:solidFill>
                  <a:schemeClr val="accent6">
                    <a:lumMod val="60000"/>
                    <a:lumOff val="40000"/>
                  </a:schemeClr>
                </a:solidFill>
                <a:effectLst>
                  <a:glow rad="139700">
                    <a:schemeClr val="accent5">
                      <a:satMod val="175000"/>
                      <a:alpha val="40000"/>
                    </a:schemeClr>
                  </a:glow>
                </a:effectLst>
                <a:latin typeface="Georgia" panose="02040502050405020303" pitchFamily="18" charset="0"/>
              </a:rPr>
              <a:t>Yahuah’s</a:t>
            </a:r>
            <a:r>
              <a:rPr lang="en-CA" sz="5200" b="1" i="1" dirty="0">
                <a:ln>
                  <a:solidFill>
                    <a:schemeClr val="tx1">
                      <a:lumMod val="95000"/>
                      <a:lumOff val="5000"/>
                    </a:schemeClr>
                  </a:solidFill>
                </a:ln>
                <a:solidFill>
                  <a:srgbClr val="FF0000"/>
                </a:solidFill>
                <a:effectLst>
                  <a:glow rad="139700">
                    <a:schemeClr val="accent5">
                      <a:satMod val="175000"/>
                      <a:alpha val="40000"/>
                    </a:schemeClr>
                  </a:glow>
                </a:effectLst>
                <a:latin typeface="Georgia" panose="02040502050405020303" pitchFamily="18" charset="0"/>
              </a:rPr>
              <a:t> Covenant Calendar.</a:t>
            </a:r>
            <a:endParaRPr lang="en-CA" sz="5200" i="1" dirty="0">
              <a:ln>
                <a:solidFill>
                  <a:schemeClr val="tx1">
                    <a:lumMod val="95000"/>
                    <a:lumOff val="5000"/>
                  </a:schemeClr>
                </a:solidFill>
              </a:ln>
              <a:solidFill>
                <a:srgbClr val="E9943A">
                  <a:lumMod val="75000"/>
                </a:srgbClr>
              </a:solidFill>
              <a:effectLst>
                <a:glow rad="139700">
                  <a:schemeClr val="accent5">
                    <a:satMod val="175000"/>
                    <a:alpha val="40000"/>
                  </a:schemeClr>
                </a:glow>
              </a:effectLst>
              <a:latin typeface="Georgia" panose="02040502050405020303" pitchFamily="18" charset="0"/>
            </a:endParaRPr>
          </a:p>
        </p:txBody>
      </p:sp>
      <p:sp>
        <p:nvSpPr>
          <p:cNvPr id="2" name="Slide Number Placeholder 1"/>
          <p:cNvSpPr>
            <a:spLocks noGrp="1"/>
          </p:cNvSpPr>
          <p:nvPr>
            <p:ph type="sldNum" sz="quarter" idx="12"/>
          </p:nvPr>
        </p:nvSpPr>
        <p:spPr>
          <a:xfrm>
            <a:off x="1" y="6605516"/>
            <a:ext cx="395784" cy="252484"/>
          </a:xfrm>
        </p:spPr>
        <p:txBody>
          <a:bodyPr/>
          <a:lstStyle/>
          <a:p>
            <a:fld id="{D57F1E4F-1CFF-5643-939E-217C01CDF565}" type="slidenum">
              <a:rPr lang="en-US" sz="1400" smtClean="0">
                <a:solidFill>
                  <a:schemeClr val="tx1"/>
                </a:solidFill>
              </a:rPr>
              <a:pPr/>
              <a:t>14</a:t>
            </a:fld>
            <a:endParaRPr lang="en-US" sz="1400" dirty="0">
              <a:solidFill>
                <a:schemeClr val="tx1"/>
              </a:solidFill>
            </a:endParaRPr>
          </a:p>
        </p:txBody>
      </p:sp>
    </p:spTree>
    <p:extLst>
      <p:ext uri="{BB962C8B-B14F-4D97-AF65-F5344CB8AC3E}">
        <p14:creationId xmlns:p14="http://schemas.microsoft.com/office/powerpoint/2010/main" val="1748257962"/>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chemeClr val="accent1">
                <a:lumMod val="45000"/>
                <a:lumOff val="55000"/>
                <a:alpha val="41000"/>
              </a:schemeClr>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4" y="777835"/>
            <a:ext cx="11546006" cy="5888182"/>
          </a:xfrm>
          <a:noFill/>
          <a:scene3d>
            <a:camera prst="orthographicFront"/>
            <a:lightRig rig="threePt" dir="t"/>
          </a:scene3d>
          <a:sp3d>
            <a:bevelT/>
          </a:sp3d>
        </p:spPr>
        <p:txBody>
          <a:bodyPr anchor="t">
            <a:normAutofit/>
            <a:sp3d extrusionH="57150">
              <a:bevelT w="38100" h="38100"/>
            </a:sp3d>
          </a:bodyPr>
          <a:lstStyle/>
          <a:p>
            <a:pPr marL="1554480" lvl="0" indent="-1554480">
              <a:spcBef>
                <a:spcPts val="0"/>
              </a:spcBef>
              <a:buClr>
                <a:srgbClr val="B31166"/>
              </a:buClr>
              <a:buNone/>
            </a:pPr>
            <a:r>
              <a:rPr lang="en-US" sz="2800" dirty="0">
                <a:solidFill>
                  <a:srgbClr val="008080"/>
                </a:solidFill>
                <a:latin typeface="Georgia" panose="02040502050405020303" pitchFamily="18" charset="0"/>
              </a:rPr>
              <a:t>Luke 22:66</a:t>
            </a:r>
            <a:r>
              <a:rPr lang="en-US" sz="2800" dirty="0">
                <a:solidFill>
                  <a:prstClr val="black"/>
                </a:solidFill>
                <a:latin typeface="Georgia" panose="02040502050405020303" pitchFamily="18" charset="0"/>
              </a:rPr>
              <a:t>	</a:t>
            </a:r>
            <a:r>
              <a:rPr lang="en-US" sz="2800" b="1" i="1" dirty="0">
                <a:solidFill>
                  <a:srgbClr val="9900CC"/>
                </a:solidFill>
                <a:latin typeface="Georgia" panose="02040502050405020303" pitchFamily="18" charset="0"/>
              </a:rPr>
              <a:t>And when it </a:t>
            </a:r>
            <a:r>
              <a:rPr lang="en-US" sz="2800" b="1" i="1" u="sng" dirty="0">
                <a:solidFill>
                  <a:srgbClr val="9900CC"/>
                </a:solidFill>
                <a:latin typeface="Georgia" panose="02040502050405020303" pitchFamily="18" charset="0"/>
              </a:rPr>
              <a:t>became da</a:t>
            </a:r>
            <a:r>
              <a:rPr lang="en-US" sz="2800" b="1" i="1" dirty="0">
                <a:solidFill>
                  <a:srgbClr val="9900CC"/>
                </a:solidFill>
                <a:latin typeface="Georgia" panose="02040502050405020303" pitchFamily="18" charset="0"/>
              </a:rPr>
              <a:t>y, </a:t>
            </a:r>
            <a:r>
              <a:rPr lang="en-US" sz="2800" dirty="0">
                <a:solidFill>
                  <a:srgbClr val="E33D6F">
                    <a:lumMod val="75000"/>
                  </a:srgbClr>
                </a:solidFill>
                <a:latin typeface="Georgia" panose="02040502050405020303" pitchFamily="18" charset="0"/>
              </a:rPr>
              <a:t>the elders of the people, both chief priests and scribes, 	came together and they </a:t>
            </a:r>
            <a:r>
              <a:rPr lang="en-US" sz="2800" u="sng" dirty="0">
                <a:solidFill>
                  <a:srgbClr val="E33D6F">
                    <a:lumMod val="75000"/>
                  </a:srgbClr>
                </a:solidFill>
                <a:latin typeface="Georgia" panose="02040502050405020303" pitchFamily="18" charset="0"/>
              </a:rPr>
              <a:t>led Him into their council</a:t>
            </a:r>
            <a:r>
              <a:rPr lang="en-US" sz="2800" dirty="0">
                <a:solidFill>
                  <a:srgbClr val="E33D6F">
                    <a:lumMod val="75000"/>
                  </a:srgbClr>
                </a:solidFill>
                <a:latin typeface="Georgia" panose="02040502050405020303" pitchFamily="18" charset="0"/>
              </a:rPr>
              <a:t>, saying,</a:t>
            </a:r>
          </a:p>
          <a:p>
            <a:pPr marL="1554480" lvl="0" indent="-1554480">
              <a:spcBef>
                <a:spcPts val="0"/>
              </a:spcBef>
              <a:buClr>
                <a:srgbClr val="B31166"/>
              </a:buClr>
              <a:buNone/>
            </a:pPr>
            <a:r>
              <a:rPr lang="en-US" sz="2800" dirty="0">
                <a:solidFill>
                  <a:srgbClr val="E33D6F">
                    <a:lumMod val="75000"/>
                  </a:srgbClr>
                </a:solidFill>
                <a:latin typeface="Georgia" panose="02040502050405020303" pitchFamily="18" charset="0"/>
              </a:rPr>
              <a:t>					  </a:t>
            </a:r>
            <a:r>
              <a:rPr lang="en-US" sz="2800" b="1" dirty="0">
                <a:solidFill>
                  <a:srgbClr val="FFFF00"/>
                </a:solidFill>
                <a:effectLst>
                  <a:glow rad="127000">
                    <a:schemeClr val="tx1">
                      <a:lumMod val="75000"/>
                      <a:lumOff val="25000"/>
                    </a:schemeClr>
                  </a:glow>
                </a:effectLst>
                <a:latin typeface="Georgia" panose="02040502050405020303" pitchFamily="18" charset="0"/>
              </a:rPr>
              <a:t>Dawn</a:t>
            </a:r>
          </a:p>
          <a:p>
            <a:pPr marL="1554480" lvl="0" indent="-1554480">
              <a:spcBef>
                <a:spcPts val="0"/>
              </a:spcBef>
              <a:buClr>
                <a:srgbClr val="B31166"/>
              </a:buClr>
              <a:buNone/>
            </a:pPr>
            <a:endParaRPr lang="en-US" sz="2800" dirty="0">
              <a:solidFill>
                <a:srgbClr val="E33D6F">
                  <a:lumMod val="75000"/>
                </a:srgbClr>
              </a:solidFill>
              <a:latin typeface="Georgia" panose="02040502050405020303" pitchFamily="18" charset="0"/>
            </a:endParaRPr>
          </a:p>
          <a:p>
            <a:pPr marL="1554480" lvl="0" indent="-1554480">
              <a:spcBef>
                <a:spcPts val="0"/>
              </a:spcBef>
              <a:buClr>
                <a:srgbClr val="B31166"/>
              </a:buClr>
              <a:buNone/>
            </a:pPr>
            <a:endParaRPr lang="en-US" sz="2800" dirty="0">
              <a:solidFill>
                <a:srgbClr val="E33D6F">
                  <a:lumMod val="75000"/>
                </a:srgbClr>
              </a:solidFill>
              <a:latin typeface="Georgia" panose="02040502050405020303" pitchFamily="18" charset="0"/>
            </a:endParaRPr>
          </a:p>
          <a:p>
            <a:pPr marL="914400" lvl="0" indent="-914400">
              <a:spcBef>
                <a:spcPts val="0"/>
              </a:spcBef>
              <a:buClr>
                <a:srgbClr val="B31166"/>
              </a:buClr>
              <a:buNone/>
            </a:pPr>
            <a:endParaRPr lang="en-US" sz="2800" dirty="0">
              <a:solidFill>
                <a:schemeClr val="tx1"/>
              </a:solidFill>
              <a:latin typeface="Georgia" panose="02040502050405020303" pitchFamily="18" charset="0"/>
            </a:endParaRPr>
          </a:p>
          <a:p>
            <a:pPr marL="1554480" indent="-1554480">
              <a:spcBef>
                <a:spcPts val="0"/>
              </a:spcBef>
              <a:buClr>
                <a:srgbClr val="B31166"/>
              </a:buClr>
              <a:buNone/>
            </a:pPr>
            <a:r>
              <a:rPr lang="en-US" sz="2800" dirty="0">
                <a:solidFill>
                  <a:schemeClr val="tx1"/>
                </a:solidFill>
                <a:latin typeface="Georgia" panose="02040502050405020303" pitchFamily="18" charset="0"/>
              </a:rPr>
              <a:t>After a </a:t>
            </a:r>
            <a:r>
              <a:rPr lang="en-US" sz="2800" b="1" i="1" dirty="0">
                <a:solidFill>
                  <a:schemeClr val="tx1"/>
                </a:solidFill>
                <a:effectLst>
                  <a:glow rad="127000">
                    <a:srgbClr val="FF9933"/>
                  </a:glow>
                </a:effectLst>
                <a:latin typeface="Georgia" panose="02040502050405020303" pitchFamily="18" charset="0"/>
              </a:rPr>
              <a:t>very brief </a:t>
            </a:r>
            <a:r>
              <a:rPr lang="en-US" sz="2800" dirty="0">
                <a:solidFill>
                  <a:schemeClr val="tx1"/>
                </a:solidFill>
                <a:latin typeface="Georgia" panose="02040502050405020303" pitchFamily="18" charset="0"/>
              </a:rPr>
              <a:t>confrontation with </a:t>
            </a:r>
            <a:r>
              <a:rPr lang="en-US" sz="2800" dirty="0" err="1">
                <a:solidFill>
                  <a:schemeClr val="tx1"/>
                </a:solidFill>
                <a:latin typeface="Georgia" panose="02040502050405020303" pitchFamily="18" charset="0"/>
              </a:rPr>
              <a:t>Qayapha</a:t>
            </a:r>
            <a:r>
              <a:rPr lang="en-US" sz="2800" dirty="0">
                <a:solidFill>
                  <a:schemeClr val="tx1"/>
                </a:solidFill>
                <a:latin typeface="Georgia" panose="02040502050405020303" pitchFamily="18" charset="0"/>
              </a:rPr>
              <a:t>, we read -</a:t>
            </a:r>
          </a:p>
          <a:p>
            <a:pPr marL="1554480" indent="-1554480">
              <a:spcBef>
                <a:spcPts val="0"/>
              </a:spcBef>
              <a:buClr>
                <a:srgbClr val="B31166"/>
              </a:buClr>
              <a:buNone/>
            </a:pPr>
            <a:endParaRPr lang="en-US" sz="2800" dirty="0">
              <a:solidFill>
                <a:srgbClr val="008080"/>
              </a:solidFill>
              <a:latin typeface="Georgia" panose="02040502050405020303" pitchFamily="18" charset="0"/>
            </a:endParaRPr>
          </a:p>
          <a:p>
            <a:pPr marL="1645920" indent="-1645920">
              <a:spcBef>
                <a:spcPts val="0"/>
              </a:spcBef>
              <a:buClr>
                <a:srgbClr val="B31166"/>
              </a:buClr>
              <a:buNone/>
            </a:pPr>
            <a:r>
              <a:rPr lang="en-US" sz="2800" dirty="0">
                <a:solidFill>
                  <a:srgbClr val="008080"/>
                </a:solidFill>
                <a:latin typeface="Georgia" panose="02040502050405020303" pitchFamily="18" charset="0"/>
              </a:rPr>
              <a:t>Luke 23:1</a:t>
            </a:r>
            <a:r>
              <a:rPr lang="en-US" sz="2800" dirty="0">
                <a:solidFill>
                  <a:prstClr val="black"/>
                </a:solidFill>
                <a:latin typeface="Georgia" panose="02040502050405020303" pitchFamily="18" charset="0"/>
              </a:rPr>
              <a:t>	</a:t>
            </a:r>
            <a:r>
              <a:rPr lang="en-US" sz="2800" u="sng" dirty="0">
                <a:solidFill>
                  <a:srgbClr val="E33D6F">
                    <a:lumMod val="75000"/>
                  </a:srgbClr>
                </a:solidFill>
                <a:latin typeface="Georgia" panose="02040502050405020303" pitchFamily="18" charset="0"/>
              </a:rPr>
              <a:t>And the entire assembl</a:t>
            </a:r>
            <a:r>
              <a:rPr lang="en-US" sz="2800" dirty="0">
                <a:solidFill>
                  <a:srgbClr val="E33D6F">
                    <a:lumMod val="75000"/>
                  </a:srgbClr>
                </a:solidFill>
                <a:latin typeface="Georgia" panose="02040502050405020303" pitchFamily="18" charset="0"/>
              </a:rPr>
              <a:t>y </a:t>
            </a:r>
            <a:r>
              <a:rPr lang="en-US" sz="2800" u="sng" dirty="0">
                <a:solidFill>
                  <a:srgbClr val="E33D6F">
                    <a:lumMod val="75000"/>
                  </a:srgbClr>
                </a:solidFill>
                <a:latin typeface="Georgia" panose="02040502050405020303" pitchFamily="18" charset="0"/>
              </a:rPr>
              <a:t>of them</a:t>
            </a:r>
            <a:r>
              <a:rPr lang="en-US" sz="2800" dirty="0">
                <a:solidFill>
                  <a:srgbClr val="E33D6F">
                    <a:lumMod val="75000"/>
                  </a:srgbClr>
                </a:solidFill>
                <a:latin typeface="Georgia" panose="02040502050405020303" pitchFamily="18" charset="0"/>
              </a:rPr>
              <a:t>, </a:t>
            </a:r>
            <a:r>
              <a:rPr lang="en-US" sz="2800" u="sng" dirty="0">
                <a:solidFill>
                  <a:srgbClr val="E33D6F">
                    <a:lumMod val="75000"/>
                  </a:srgbClr>
                </a:solidFill>
                <a:latin typeface="Georgia" panose="02040502050405020303" pitchFamily="18" charset="0"/>
              </a:rPr>
              <a:t>havin</a:t>
            </a:r>
            <a:r>
              <a:rPr lang="en-US" sz="2800" dirty="0">
                <a:solidFill>
                  <a:srgbClr val="E33D6F">
                    <a:lumMod val="75000"/>
                  </a:srgbClr>
                </a:solidFill>
                <a:latin typeface="Georgia" panose="02040502050405020303" pitchFamily="18" charset="0"/>
              </a:rPr>
              <a:t>g </a:t>
            </a:r>
            <a:r>
              <a:rPr lang="en-US" sz="2800" u="sng" dirty="0">
                <a:solidFill>
                  <a:srgbClr val="E33D6F">
                    <a:lumMod val="75000"/>
                  </a:srgbClr>
                </a:solidFill>
                <a:latin typeface="Georgia" panose="02040502050405020303" pitchFamily="18" charset="0"/>
              </a:rPr>
              <a:t>risen u</a:t>
            </a:r>
            <a:r>
              <a:rPr lang="en-US" sz="2800" dirty="0">
                <a:solidFill>
                  <a:srgbClr val="E33D6F">
                    <a:lumMod val="75000"/>
                  </a:srgbClr>
                </a:solidFill>
                <a:latin typeface="Georgia" panose="02040502050405020303" pitchFamily="18" charset="0"/>
              </a:rPr>
              <a:t>p, </a:t>
            </a:r>
            <a:br>
              <a:rPr lang="en-US" sz="2800" dirty="0">
                <a:solidFill>
                  <a:srgbClr val="E33D6F">
                    <a:lumMod val="75000"/>
                  </a:srgbClr>
                </a:solidFill>
                <a:latin typeface="Georgia" panose="02040502050405020303" pitchFamily="18" charset="0"/>
              </a:rPr>
            </a:br>
            <a:r>
              <a:rPr lang="en-US" sz="2800" b="1" i="1" u="sng" dirty="0">
                <a:solidFill>
                  <a:srgbClr val="9900CC"/>
                </a:solidFill>
                <a:latin typeface="Georgia" panose="02040502050405020303" pitchFamily="18" charset="0"/>
              </a:rPr>
              <a:t>led Him to Pilate</a:t>
            </a:r>
            <a:r>
              <a:rPr lang="en-US" sz="2800" b="1" i="1" dirty="0">
                <a:solidFill>
                  <a:srgbClr val="9900CC"/>
                </a:solidFill>
                <a:latin typeface="Georgia" panose="02040502050405020303" pitchFamily="18" charset="0"/>
              </a:rPr>
              <a:t> … </a:t>
            </a:r>
          </a:p>
          <a:p>
            <a:pPr marL="1554480" indent="-1554480">
              <a:spcBef>
                <a:spcPts val="0"/>
              </a:spcBef>
              <a:buClr>
                <a:srgbClr val="B31166"/>
              </a:buClr>
              <a:buNone/>
            </a:pPr>
            <a:endParaRPr lang="en-US" sz="2800" b="1" i="1" dirty="0">
              <a:solidFill>
                <a:srgbClr val="9900CC"/>
              </a:solidFill>
              <a:latin typeface="Georgia" panose="02040502050405020303" pitchFamily="18" charset="0"/>
            </a:endParaRPr>
          </a:p>
          <a:p>
            <a:pPr marL="1554480" indent="-1554480">
              <a:spcBef>
                <a:spcPts val="0"/>
              </a:spcBef>
              <a:buClr>
                <a:srgbClr val="B31166"/>
              </a:buClr>
              <a:buNone/>
            </a:pPr>
            <a:r>
              <a:rPr lang="en-US" sz="2800" dirty="0">
                <a:solidFill>
                  <a:schemeClr val="tx1"/>
                </a:solidFill>
                <a:latin typeface="Georgia" panose="02040502050405020303" pitchFamily="18" charset="0"/>
              </a:rPr>
              <a:t>This places </a:t>
            </a:r>
            <a:r>
              <a:rPr lang="en-US" sz="2800" b="1" dirty="0">
                <a:solidFill>
                  <a:srgbClr val="0000FF"/>
                </a:solidFill>
                <a:latin typeface="Georgia" panose="02040502050405020303" pitchFamily="18" charset="0"/>
              </a:rPr>
              <a:t>Yahusha</a:t>
            </a:r>
            <a:r>
              <a:rPr lang="en-US" sz="2800" dirty="0">
                <a:solidFill>
                  <a:schemeClr val="tx1"/>
                </a:solidFill>
                <a:latin typeface="Georgia" panose="02040502050405020303" pitchFamily="18" charset="0"/>
              </a:rPr>
              <a:t> in front of </a:t>
            </a:r>
            <a:r>
              <a:rPr lang="en-US" sz="2800" dirty="0" err="1">
                <a:solidFill>
                  <a:schemeClr val="tx1"/>
                </a:solidFill>
                <a:latin typeface="Georgia" panose="02040502050405020303" pitchFamily="18" charset="0"/>
              </a:rPr>
              <a:t>Qayapha</a:t>
            </a:r>
            <a:r>
              <a:rPr lang="en-US" sz="2800" dirty="0">
                <a:solidFill>
                  <a:schemeClr val="tx1"/>
                </a:solidFill>
                <a:latin typeface="Georgia" panose="02040502050405020303" pitchFamily="18" charset="0"/>
              </a:rPr>
              <a:t> at </a:t>
            </a:r>
            <a:r>
              <a:rPr lang="en-US" sz="2800" b="1" i="1" dirty="0">
                <a:solidFill>
                  <a:schemeClr val="tx1"/>
                </a:solidFill>
                <a:effectLst>
                  <a:glow rad="127000">
                    <a:srgbClr val="0CF4C8"/>
                  </a:glow>
                </a:effectLst>
                <a:latin typeface="Georgia" panose="02040502050405020303" pitchFamily="18" charset="0"/>
              </a:rPr>
              <a:t>Dawn, </a:t>
            </a:r>
            <a:r>
              <a:rPr lang="en-US" sz="2800" b="1" u="sng" dirty="0">
                <a:solidFill>
                  <a:schemeClr val="tx1"/>
                </a:solidFill>
                <a:effectLst>
                  <a:glow rad="127000">
                    <a:srgbClr val="FF9933"/>
                  </a:glow>
                </a:effectLst>
                <a:latin typeface="Georgia" panose="02040502050405020303" pitchFamily="18" charset="0"/>
              </a:rPr>
              <a:t>before sunrise</a:t>
            </a:r>
            <a:r>
              <a:rPr lang="en-US" sz="2800" b="1" dirty="0">
                <a:solidFill>
                  <a:schemeClr val="tx1"/>
                </a:solidFill>
                <a:effectLst>
                  <a:glow rad="127000">
                    <a:srgbClr val="FF9933"/>
                  </a:glow>
                </a:effectLst>
                <a:latin typeface="Georgia" panose="02040502050405020303" pitchFamily="18" charset="0"/>
              </a:rPr>
              <a:t>!</a:t>
            </a:r>
          </a:p>
          <a:p>
            <a:pPr marL="1554480" lvl="0" indent="-1554480">
              <a:spcBef>
                <a:spcPts val="0"/>
              </a:spcBef>
              <a:buClr>
                <a:srgbClr val="B31166"/>
              </a:buClr>
              <a:buNone/>
            </a:pPr>
            <a:endParaRPr lang="en-US" sz="2800" b="1" i="1" dirty="0">
              <a:solidFill>
                <a:srgbClr val="9900CC"/>
              </a:solidFill>
              <a:latin typeface="Georgia" panose="02040502050405020303" pitchFamily="18" charset="0"/>
            </a:endParaRPr>
          </a:p>
        </p:txBody>
      </p:sp>
      <p:sp>
        <p:nvSpPr>
          <p:cNvPr id="4" name="Slide Number Placeholder 3"/>
          <p:cNvSpPr>
            <a:spLocks noGrp="1"/>
          </p:cNvSpPr>
          <p:nvPr>
            <p:ph type="sldNum" sz="quarter" idx="12"/>
          </p:nvPr>
        </p:nvSpPr>
        <p:spPr>
          <a:xfrm>
            <a:off x="0" y="6622473"/>
            <a:ext cx="443346" cy="235527"/>
          </a:xfrm>
          <a:scene3d>
            <a:camera prst="orthographicFront"/>
            <a:lightRig rig="threePt" dir="t"/>
          </a:scene3d>
          <a:sp3d>
            <a:bevelT/>
          </a:sp3d>
        </p:spPr>
        <p:txBody>
          <a:bodyPr>
            <a:sp3d extrusionH="57150">
              <a:bevelT w="38100" h="38100"/>
            </a:sp3d>
          </a:bodyPr>
          <a:lstStyle/>
          <a:p>
            <a:fld id="{D57F1E4F-1CFF-5643-939E-217C01CDF565}" type="slidenum">
              <a:rPr lang="en-US" sz="1400" smtClean="0">
                <a:solidFill>
                  <a:schemeClr val="tx1"/>
                </a:solidFill>
              </a:rPr>
              <a:pPr/>
              <a:t>15</a:t>
            </a:fld>
            <a:endParaRPr lang="en-US" sz="1400" dirty="0">
              <a:solidFill>
                <a:schemeClr val="tx1"/>
              </a:solidFill>
            </a:endParaRPr>
          </a:p>
        </p:txBody>
      </p:sp>
      <p:sp>
        <p:nvSpPr>
          <p:cNvPr id="2" name="Rectangle 1"/>
          <p:cNvSpPr/>
          <p:nvPr/>
        </p:nvSpPr>
        <p:spPr>
          <a:xfrm>
            <a:off x="1351281" y="124690"/>
            <a:ext cx="9525832" cy="657629"/>
          </a:xfrm>
          <a:prstGeom prst="rect">
            <a:avLst/>
          </a:prstGeom>
          <a:gradFill>
            <a:gsLst>
              <a:gs pos="0">
                <a:srgbClr val="FFFF00">
                  <a:alpha val="36000"/>
                </a:srgbClr>
              </a:gs>
              <a:gs pos="58000">
                <a:srgbClr val="FF00FF">
                  <a:alpha val="31000"/>
                </a:srgbClr>
              </a:gs>
              <a:gs pos="81000">
                <a:schemeClr val="accent1">
                  <a:lumMod val="45000"/>
                  <a:lumOff val="55000"/>
                  <a:alpha val="41000"/>
                </a:schemeClr>
              </a:gs>
              <a:gs pos="100000">
                <a:srgbClr val="00B050">
                  <a:alpha val="63000"/>
                </a:srgbClr>
              </a:gs>
            </a:gsLst>
            <a:path path="shape">
              <a:fillToRect l="50000" t="50000" r="50000" b="50000"/>
            </a:path>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solidFill>
                  <a:schemeClr val="tx1">
                    <a:lumMod val="50000"/>
                    <a:lumOff val="50000"/>
                  </a:schemeClr>
                </a:solidFill>
                <a:effectLst>
                  <a:glow rad="127000">
                    <a:srgbClr val="FF9933"/>
                  </a:glow>
                </a:effectLst>
              </a:rPr>
              <a:t>What time of the weekly cycle was it?</a:t>
            </a:r>
          </a:p>
        </p:txBody>
      </p:sp>
      <p:graphicFrame>
        <p:nvGraphicFramePr>
          <p:cNvPr id="5" name="Table 4"/>
          <p:cNvGraphicFramePr>
            <a:graphicFrameLocks noGrp="1"/>
          </p:cNvGraphicFramePr>
          <p:nvPr>
            <p:extLst>
              <p:ext uri="{D42A27DB-BD31-4B8C-83A1-F6EECF244321}">
                <p14:modId xmlns:p14="http://schemas.microsoft.com/office/powerpoint/2010/main" val="395315617"/>
              </p:ext>
            </p:extLst>
          </p:nvPr>
        </p:nvGraphicFramePr>
        <p:xfrm>
          <a:off x="1080655" y="2741440"/>
          <a:ext cx="10404762" cy="762771"/>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3500581">
                  <a:extLst>
                    <a:ext uri="{9D8B030D-6E8A-4147-A177-3AD203B41FA5}">
                      <a16:colId xmlns:a16="http://schemas.microsoft.com/office/drawing/2014/main" val="20001"/>
                    </a:ext>
                  </a:extLst>
                </a:gridCol>
                <a:gridCol w="3468254">
                  <a:extLst>
                    <a:ext uri="{9D8B030D-6E8A-4147-A177-3AD203B41FA5}">
                      <a16:colId xmlns:a16="http://schemas.microsoft.com/office/drawing/2014/main" val="20002"/>
                    </a:ext>
                  </a:extLst>
                </a:gridCol>
              </a:tblGrid>
              <a:tr h="762771">
                <a:tc>
                  <a:txBody>
                    <a:bodyPr/>
                    <a:lstStyle/>
                    <a:p>
                      <a:pPr algn="ctr"/>
                      <a:r>
                        <a:rPr lang="en-US" sz="2400" dirty="0"/>
                        <a:t>Abib 13</a:t>
                      </a:r>
                      <a:r>
                        <a:rPr lang="en-US" sz="2400" baseline="0" dirty="0"/>
                        <a:t> Night Season</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tc>
                  <a:txBody>
                    <a:bodyPr/>
                    <a:lstStyle/>
                    <a:p>
                      <a:pPr algn="ctr"/>
                      <a:r>
                        <a:rPr lang="en-US" sz="2400" dirty="0"/>
                        <a:t>Abib 14 Light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0CF4C8"/>
                    </a:solidFill>
                  </a:tcPr>
                </a:tc>
                <a:tc>
                  <a:txBody>
                    <a:bodyPr/>
                    <a:lstStyle/>
                    <a:p>
                      <a:pPr algn="ctr"/>
                      <a:r>
                        <a:rPr lang="en-US" sz="2400" dirty="0"/>
                        <a:t>Abib 14 Night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4503449" y="2545280"/>
            <a:ext cx="179387" cy="969817"/>
          </a:xfrm>
          <a:prstGeom prst="rect">
            <a:avLst/>
          </a:prstGeom>
          <a:gradFill flip="none" rotWithShape="1">
            <a:gsLst>
              <a:gs pos="32000">
                <a:srgbClr val="FFFF00">
                  <a:lumMod val="90000"/>
                  <a:lumOff val="10000"/>
                </a:srgbClr>
              </a:gs>
              <a:gs pos="58000">
                <a:schemeClr val="bg1">
                  <a:lumMod val="50000"/>
                </a:schemeClr>
              </a:gs>
            </a:gsLst>
            <a:lin ang="1140000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0" name="Bent Arrow 9"/>
          <p:cNvSpPr/>
          <p:nvPr/>
        </p:nvSpPr>
        <p:spPr>
          <a:xfrm rot="10800000">
            <a:off x="4561234" y="1270659"/>
            <a:ext cx="1685308" cy="1717966"/>
          </a:xfrm>
          <a:prstGeom prst="bentArrow">
            <a:avLst>
              <a:gd name="adj1" fmla="val 16048"/>
              <a:gd name="adj2" fmla="val 23259"/>
              <a:gd name="adj3" fmla="val 38427"/>
              <a:gd name="adj4" fmla="val 43750"/>
            </a:avLst>
          </a:prstGeom>
          <a:gradFill>
            <a:gsLst>
              <a:gs pos="49000">
                <a:srgbClr val="FFFF00">
                  <a:lumMod val="90000"/>
                  <a:lumOff val="10000"/>
                </a:srgbClr>
              </a:gs>
              <a:gs pos="58000">
                <a:schemeClr val="bg1">
                  <a:lumMod val="50000"/>
                </a:schemeClr>
              </a:gs>
            </a:gsLst>
            <a:lin ang="108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Tree>
    <p:extLst>
      <p:ext uri="{BB962C8B-B14F-4D97-AF65-F5344CB8AC3E}">
        <p14:creationId xmlns:p14="http://schemas.microsoft.com/office/powerpoint/2010/main" val="33884417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175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250"/>
                                        <p:tgtEl>
                                          <p:spTgt spid="9"/>
                                        </p:tgtEl>
                                      </p:cBhvr>
                                    </p:animEffect>
                                  </p:childTnLst>
                                </p:cTn>
                              </p:par>
                              <p:par>
                                <p:cTn id="13" presetID="22" presetClass="entr" presetSubtype="8" fill="hold"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250"/>
                                        <p:tgtEl>
                                          <p:spTgt spid="3">
                                            <p:txEl>
                                              <p:pRg st="1" end="1"/>
                                            </p:txEl>
                                          </p:spTgt>
                                        </p:tgtEl>
                                      </p:cBhvr>
                                    </p:animEffect>
                                  </p:childTnLst>
                                </p:cTn>
                              </p:par>
                              <p:par>
                                <p:cTn id="16" presetID="22" presetClass="entr" presetSubtype="1" fill="hold" grpId="0" nodeType="withEffect">
                                  <p:stCondLst>
                                    <p:cond delay="300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circle(in)">
                                      <p:cBhvr>
                                        <p:cTn id="2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1000">
              <a:schemeClr val="tx1">
                <a:lumMod val="75000"/>
                <a:lumOff val="25000"/>
              </a:schemeClr>
            </a:gs>
            <a:gs pos="21000">
              <a:srgbClr val="FFFF00">
                <a:alpha val="51000"/>
              </a:srgbClr>
            </a:gs>
            <a:gs pos="55000">
              <a:srgbClr val="FF00FF">
                <a:alpha val="54000"/>
              </a:srgbClr>
            </a:gs>
            <a:gs pos="37000">
              <a:schemeClr val="accent5">
                <a:lumMod val="75000"/>
                <a:alpha val="51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154" y="928047"/>
            <a:ext cx="9621671" cy="5076969"/>
          </a:xfrm>
          <a:solidFill>
            <a:srgbClr val="0CF4C8">
              <a:alpha val="71000"/>
            </a:srgbClr>
          </a:solidFill>
          <a:scene3d>
            <a:camera prst="orthographicFront"/>
            <a:lightRig rig="threePt" dir="t"/>
          </a:scene3d>
          <a:sp3d>
            <a:bevelT w="152400" h="50800" prst="softRound"/>
          </a:sp3d>
        </p:spPr>
        <p:txBody>
          <a:bodyPr anchor="ctr">
            <a:normAutofit/>
            <a:sp3d extrusionH="57150">
              <a:bevelT w="38100" h="38100"/>
            </a:sp3d>
          </a:bodyPr>
          <a:lstStyle/>
          <a:p>
            <a:pPr marL="0" lvl="0" indent="0" algn="ctr">
              <a:lnSpc>
                <a:spcPct val="150000"/>
              </a:lnSpc>
              <a:spcBef>
                <a:spcPts val="0"/>
              </a:spcBef>
              <a:spcAft>
                <a:spcPts val="1200"/>
              </a:spcAft>
              <a:buClr>
                <a:srgbClr val="B31166"/>
              </a:buClr>
              <a:buNone/>
            </a:pPr>
            <a:r>
              <a:rPr lang="en-CA" sz="5200" i="1" dirty="0">
                <a:solidFill>
                  <a:srgbClr val="FF9933"/>
                </a:solidFill>
                <a:effectLst>
                  <a:glow rad="127000">
                    <a:schemeClr val="tx1">
                      <a:lumMod val="75000"/>
                      <a:lumOff val="25000"/>
                    </a:schemeClr>
                  </a:glow>
                </a:effectLst>
                <a:latin typeface="Georgia" panose="02040502050405020303" pitchFamily="18" charset="0"/>
              </a:rPr>
              <a:t>At this point, let’s have a brief look at an inherent problem directly associated with </a:t>
            </a:r>
            <a:br>
              <a:rPr lang="en-CA" sz="5200" i="1" dirty="0">
                <a:solidFill>
                  <a:srgbClr val="FF9933"/>
                </a:solidFill>
                <a:effectLst>
                  <a:glow rad="127000">
                    <a:schemeClr val="tx1">
                      <a:lumMod val="75000"/>
                      <a:lumOff val="25000"/>
                    </a:schemeClr>
                  </a:glow>
                </a:effectLst>
                <a:latin typeface="Georgia" panose="02040502050405020303" pitchFamily="18" charset="0"/>
              </a:rPr>
            </a:br>
            <a:r>
              <a:rPr lang="en-CA" sz="5200" i="1" dirty="0">
                <a:solidFill>
                  <a:srgbClr val="FF9933"/>
                </a:solidFill>
                <a:effectLst>
                  <a:glow rad="127000">
                    <a:schemeClr val="tx1">
                      <a:lumMod val="75000"/>
                      <a:lumOff val="25000"/>
                    </a:schemeClr>
                  </a:glow>
                </a:effectLst>
                <a:latin typeface="Georgia" panose="02040502050405020303" pitchFamily="18" charset="0"/>
              </a:rPr>
              <a:t>Sunset Theory!</a:t>
            </a:r>
          </a:p>
        </p:txBody>
      </p:sp>
      <p:sp>
        <p:nvSpPr>
          <p:cNvPr id="2" name="Slide Number Placeholder 1"/>
          <p:cNvSpPr>
            <a:spLocks noGrp="1"/>
          </p:cNvSpPr>
          <p:nvPr>
            <p:ph type="sldNum" sz="quarter" idx="12"/>
          </p:nvPr>
        </p:nvSpPr>
        <p:spPr>
          <a:xfrm>
            <a:off x="1" y="6605516"/>
            <a:ext cx="395784" cy="252484"/>
          </a:xfrm>
        </p:spPr>
        <p:txBody>
          <a:bodyPr/>
          <a:lstStyle/>
          <a:p>
            <a:fld id="{D57F1E4F-1CFF-5643-939E-217C01CDF565}" type="slidenum">
              <a:rPr lang="en-US" sz="1400" smtClean="0">
                <a:solidFill>
                  <a:schemeClr val="tx1"/>
                </a:solidFill>
              </a:rPr>
              <a:pPr/>
              <a:t>16</a:t>
            </a:fld>
            <a:endParaRPr lang="en-US" sz="1400" dirty="0">
              <a:solidFill>
                <a:schemeClr val="tx1"/>
              </a:solidFill>
            </a:endParaRPr>
          </a:p>
        </p:txBody>
      </p:sp>
    </p:spTree>
    <p:extLst>
      <p:ext uri="{BB962C8B-B14F-4D97-AF65-F5344CB8AC3E}">
        <p14:creationId xmlns:p14="http://schemas.microsoft.com/office/powerpoint/2010/main" val="2448842221"/>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FF00FF">
                <a:alpha val="31000"/>
              </a:srgbClr>
            </a:gs>
            <a:gs pos="81000">
              <a:schemeClr val="accent1">
                <a:lumMod val="45000"/>
                <a:lumOff val="55000"/>
                <a:alpha val="41000"/>
              </a:scheme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4" y="734291"/>
            <a:ext cx="11546006" cy="6123708"/>
          </a:xfrm>
          <a:noFill/>
          <a:scene3d>
            <a:camera prst="orthographicFront"/>
            <a:lightRig rig="threePt" dir="t"/>
          </a:scene3d>
          <a:sp3d>
            <a:bevelT/>
          </a:sp3d>
        </p:spPr>
        <p:txBody>
          <a:bodyPr anchor="t">
            <a:normAutofit/>
            <a:sp3d extrusionH="57150">
              <a:bevelT w="38100" h="38100"/>
            </a:sp3d>
          </a:bodyPr>
          <a:lstStyle/>
          <a:p>
            <a:pPr marL="1554480" lvl="0" indent="-1554480">
              <a:spcBef>
                <a:spcPts val="0"/>
              </a:spcBef>
              <a:buClr>
                <a:srgbClr val="B31166"/>
              </a:buClr>
              <a:buNone/>
            </a:pPr>
            <a:r>
              <a:rPr lang="en-US" sz="2800" dirty="0">
                <a:solidFill>
                  <a:schemeClr val="tx1"/>
                </a:solidFill>
                <a:latin typeface="Georgia" panose="02040502050405020303" pitchFamily="18" charset="0"/>
              </a:rPr>
              <a:t>The Pharisees were already observing times by </a:t>
            </a:r>
            <a:r>
              <a:rPr lang="en-US" sz="2800" dirty="0">
                <a:solidFill>
                  <a:schemeClr val="tx1"/>
                </a:solidFill>
                <a:effectLst>
                  <a:glow rad="127000">
                    <a:srgbClr val="FFCC00"/>
                  </a:glow>
                </a:effectLst>
                <a:latin typeface="Georgia" panose="02040502050405020303" pitchFamily="18" charset="0"/>
              </a:rPr>
              <a:t>Sunset Theory!  </a:t>
            </a:r>
          </a:p>
          <a:p>
            <a:pPr marL="1554480" lvl="0" indent="-1554480">
              <a:spcBef>
                <a:spcPts val="0"/>
              </a:spcBef>
              <a:buClr>
                <a:srgbClr val="B31166"/>
              </a:buClr>
              <a:buNone/>
            </a:pPr>
            <a:endParaRPr lang="en-US" sz="800" dirty="0">
              <a:solidFill>
                <a:srgbClr val="008080"/>
              </a:solidFill>
              <a:latin typeface="Georgia" panose="02040502050405020303" pitchFamily="18" charset="0"/>
            </a:endParaRPr>
          </a:p>
          <a:p>
            <a:pPr marL="1554480" lvl="0" indent="-1554480">
              <a:spcBef>
                <a:spcPts val="0"/>
              </a:spcBef>
              <a:buClr>
                <a:srgbClr val="B31166"/>
              </a:buClr>
              <a:buNone/>
            </a:pPr>
            <a:r>
              <a:rPr lang="en-US" sz="2800" dirty="0">
                <a:solidFill>
                  <a:srgbClr val="008080"/>
                </a:solidFill>
                <a:latin typeface="Georgia" panose="02040502050405020303" pitchFamily="18" charset="0"/>
              </a:rPr>
              <a:t>Luke 22:66 </a:t>
            </a:r>
            <a:r>
              <a:rPr lang="en-US" sz="2800" b="1" i="1" dirty="0">
                <a:solidFill>
                  <a:srgbClr val="9900CC"/>
                </a:solidFill>
                <a:latin typeface="Georgia" panose="02040502050405020303" pitchFamily="18" charset="0"/>
              </a:rPr>
              <a:t>And when it </a:t>
            </a:r>
            <a:r>
              <a:rPr lang="en-US" sz="2800" b="1" i="1" u="sng" dirty="0">
                <a:solidFill>
                  <a:srgbClr val="9900CC"/>
                </a:solidFill>
                <a:latin typeface="Georgia" panose="02040502050405020303" pitchFamily="18" charset="0"/>
              </a:rPr>
              <a:t>became da</a:t>
            </a:r>
            <a:r>
              <a:rPr lang="en-US" sz="2800" b="1" i="1" dirty="0">
                <a:solidFill>
                  <a:srgbClr val="9900CC"/>
                </a:solidFill>
                <a:latin typeface="Georgia" panose="02040502050405020303" pitchFamily="18" charset="0"/>
              </a:rPr>
              <a:t>y, </a:t>
            </a:r>
            <a:r>
              <a:rPr lang="en-US" sz="2800" dirty="0">
                <a:solidFill>
                  <a:srgbClr val="E33D6F">
                    <a:lumMod val="75000"/>
                  </a:srgbClr>
                </a:solidFill>
                <a:latin typeface="Georgia" panose="02040502050405020303" pitchFamily="18" charset="0"/>
              </a:rPr>
              <a:t>the elders of the people, both chief priests and scribes, 	came together and they </a:t>
            </a:r>
            <a:r>
              <a:rPr lang="en-US" sz="2800" u="sng" dirty="0">
                <a:solidFill>
                  <a:srgbClr val="E33D6F">
                    <a:lumMod val="75000"/>
                  </a:srgbClr>
                </a:solidFill>
                <a:latin typeface="Georgia" panose="02040502050405020303" pitchFamily="18" charset="0"/>
              </a:rPr>
              <a:t>led Him into their council</a:t>
            </a:r>
            <a:r>
              <a:rPr lang="en-US" sz="2800" dirty="0">
                <a:solidFill>
                  <a:srgbClr val="E33D6F">
                    <a:lumMod val="75000"/>
                  </a:srgbClr>
                </a:solidFill>
                <a:latin typeface="Georgia" panose="02040502050405020303" pitchFamily="18" charset="0"/>
              </a:rPr>
              <a:t> ...</a:t>
            </a:r>
          </a:p>
          <a:p>
            <a:pPr marL="1554480" lvl="0" indent="-1554480">
              <a:spcBef>
                <a:spcPts val="0"/>
              </a:spcBef>
              <a:buClr>
                <a:srgbClr val="B31166"/>
              </a:buClr>
              <a:buNone/>
            </a:pPr>
            <a:r>
              <a:rPr lang="en-US" sz="2800" dirty="0">
                <a:solidFill>
                  <a:srgbClr val="E33D6F">
                    <a:lumMod val="75000"/>
                  </a:srgbClr>
                </a:solidFill>
                <a:latin typeface="Georgia" panose="02040502050405020303" pitchFamily="18" charset="0"/>
              </a:rPr>
              <a:t>				  </a:t>
            </a:r>
            <a:r>
              <a:rPr lang="en-US" sz="2800" b="1" dirty="0">
                <a:solidFill>
                  <a:srgbClr val="FFFF00"/>
                </a:solidFill>
                <a:effectLst>
                  <a:glow rad="127000">
                    <a:schemeClr val="tx1">
                      <a:lumMod val="75000"/>
                      <a:lumOff val="25000"/>
                    </a:schemeClr>
                  </a:glow>
                </a:effectLst>
                <a:latin typeface="Georgia" panose="02040502050405020303" pitchFamily="18" charset="0"/>
              </a:rPr>
              <a:t>Dawn</a:t>
            </a:r>
          </a:p>
          <a:p>
            <a:pPr marL="1554480" lvl="0" indent="-1554480">
              <a:spcBef>
                <a:spcPts val="0"/>
              </a:spcBef>
              <a:buClr>
                <a:srgbClr val="B31166"/>
              </a:buClr>
              <a:buNone/>
            </a:pPr>
            <a:endParaRPr lang="en-US" sz="2800" dirty="0">
              <a:solidFill>
                <a:srgbClr val="E33D6F">
                  <a:lumMod val="75000"/>
                </a:srgbClr>
              </a:solidFill>
              <a:latin typeface="Georgia" panose="02040502050405020303" pitchFamily="18" charset="0"/>
            </a:endParaRPr>
          </a:p>
          <a:p>
            <a:pPr marL="1554480" lvl="0" indent="-1554480">
              <a:spcBef>
                <a:spcPts val="0"/>
              </a:spcBef>
              <a:buClr>
                <a:srgbClr val="B31166"/>
              </a:buClr>
              <a:buNone/>
            </a:pPr>
            <a:endParaRPr lang="en-US" sz="2800" dirty="0">
              <a:solidFill>
                <a:srgbClr val="E33D6F">
                  <a:lumMod val="75000"/>
                </a:srgbClr>
              </a:solidFill>
              <a:latin typeface="Georgia" panose="02040502050405020303" pitchFamily="18" charset="0"/>
            </a:endParaRPr>
          </a:p>
          <a:p>
            <a:pPr marL="914400" lvl="0" indent="-914400">
              <a:spcBef>
                <a:spcPts val="0"/>
              </a:spcBef>
              <a:buClr>
                <a:srgbClr val="B31166"/>
              </a:buClr>
              <a:buNone/>
            </a:pPr>
            <a:endParaRPr lang="en-US" sz="2800" dirty="0">
              <a:solidFill>
                <a:schemeClr val="tx1"/>
              </a:solidFill>
              <a:latin typeface="Georgia" panose="02040502050405020303" pitchFamily="18" charset="0"/>
            </a:endParaRPr>
          </a:p>
          <a:p>
            <a:pPr marL="1554480" lvl="0" indent="-1554480">
              <a:spcBef>
                <a:spcPts val="0"/>
              </a:spcBef>
              <a:buClr>
                <a:srgbClr val="B31166"/>
              </a:buClr>
              <a:buNone/>
            </a:pPr>
            <a:endParaRPr lang="en-US" sz="2800" b="1" i="1" dirty="0">
              <a:solidFill>
                <a:srgbClr val="9900CC"/>
              </a:solidFill>
              <a:latin typeface="Georgia" panose="02040502050405020303" pitchFamily="18" charset="0"/>
            </a:endParaRPr>
          </a:p>
        </p:txBody>
      </p:sp>
      <p:sp>
        <p:nvSpPr>
          <p:cNvPr id="2" name="Rectangle 1"/>
          <p:cNvSpPr/>
          <p:nvPr/>
        </p:nvSpPr>
        <p:spPr>
          <a:xfrm>
            <a:off x="1402081" y="124690"/>
            <a:ext cx="9424232" cy="667789"/>
          </a:xfrm>
          <a:prstGeom prst="rect">
            <a:avLst/>
          </a:prstGeom>
          <a:gradFill>
            <a:gsLst>
              <a:gs pos="0">
                <a:srgbClr val="FFFF00">
                  <a:alpha val="36000"/>
                </a:srgbClr>
              </a:gs>
              <a:gs pos="58000">
                <a:srgbClr val="FF00FF">
                  <a:alpha val="31000"/>
                </a:srgbClr>
              </a:gs>
              <a:gs pos="81000">
                <a:schemeClr val="accent1">
                  <a:lumMod val="45000"/>
                  <a:lumOff val="55000"/>
                  <a:alpha val="41000"/>
                </a:schemeClr>
              </a:gs>
              <a:gs pos="100000">
                <a:srgbClr val="00B050">
                  <a:alpha val="63000"/>
                </a:srgbClr>
              </a:gs>
            </a:gsLst>
            <a:path path="shape">
              <a:fillToRect l="50000" t="50000" r="50000" b="50000"/>
            </a:path>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a:solidFill>
                  <a:schemeClr val="tx1">
                    <a:lumMod val="50000"/>
                    <a:lumOff val="50000"/>
                  </a:schemeClr>
                </a:solidFill>
                <a:effectLst>
                  <a:glow rad="127000">
                    <a:srgbClr val="FF9933"/>
                  </a:glow>
                </a:effectLst>
              </a:rPr>
              <a:t>A Serious Sunset Theory Problem</a:t>
            </a:r>
          </a:p>
        </p:txBody>
      </p:sp>
      <p:graphicFrame>
        <p:nvGraphicFramePr>
          <p:cNvPr id="5" name="Table 4"/>
          <p:cNvGraphicFramePr>
            <a:graphicFrameLocks noGrp="1"/>
          </p:cNvGraphicFramePr>
          <p:nvPr>
            <p:extLst>
              <p:ext uri="{D42A27DB-BD31-4B8C-83A1-F6EECF244321}">
                <p14:modId xmlns:p14="http://schemas.microsoft.com/office/powerpoint/2010/main" val="1295638451"/>
              </p:ext>
            </p:extLst>
          </p:nvPr>
        </p:nvGraphicFramePr>
        <p:xfrm>
          <a:off x="1080655" y="3044540"/>
          <a:ext cx="10404762" cy="678872"/>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3500581">
                  <a:extLst>
                    <a:ext uri="{9D8B030D-6E8A-4147-A177-3AD203B41FA5}">
                      <a16:colId xmlns:a16="http://schemas.microsoft.com/office/drawing/2014/main" val="20001"/>
                    </a:ext>
                  </a:extLst>
                </a:gridCol>
                <a:gridCol w="3468254">
                  <a:extLst>
                    <a:ext uri="{9D8B030D-6E8A-4147-A177-3AD203B41FA5}">
                      <a16:colId xmlns:a16="http://schemas.microsoft.com/office/drawing/2014/main" val="20002"/>
                    </a:ext>
                  </a:extLst>
                </a:gridCol>
              </a:tblGrid>
              <a:tr h="678872">
                <a:tc>
                  <a:txBody>
                    <a:bodyPr/>
                    <a:lstStyle/>
                    <a:p>
                      <a:pPr algn="ctr"/>
                      <a:r>
                        <a:rPr lang="en-US" sz="2400" dirty="0"/>
                        <a:t>Abib 14</a:t>
                      </a:r>
                      <a:r>
                        <a:rPr lang="en-US" sz="2400" baseline="0" dirty="0"/>
                        <a:t> Night Season</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tc>
                  <a:txBody>
                    <a:bodyPr/>
                    <a:lstStyle/>
                    <a:p>
                      <a:pPr algn="ctr"/>
                      <a:r>
                        <a:rPr lang="en-US" sz="2400" dirty="0"/>
                        <a:t>Abib 14 Light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0CF4C8"/>
                    </a:solidFill>
                  </a:tcPr>
                </a:tc>
                <a:tc>
                  <a:txBody>
                    <a:bodyPr/>
                    <a:lstStyle/>
                    <a:p>
                      <a:pPr algn="ctr"/>
                      <a:r>
                        <a:rPr lang="en-US" sz="2400" dirty="0"/>
                        <a:t>Abib 15 Night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4463640" y="2753592"/>
            <a:ext cx="179387" cy="966354"/>
          </a:xfrm>
          <a:prstGeom prst="rect">
            <a:avLst/>
          </a:prstGeom>
          <a:gradFill flip="none" rotWithShape="1">
            <a:gsLst>
              <a:gs pos="40000">
                <a:srgbClr val="FFFF00">
                  <a:lumMod val="90000"/>
                  <a:lumOff val="10000"/>
                </a:srgbClr>
              </a:gs>
              <a:gs pos="58000">
                <a:schemeClr val="bg1">
                  <a:lumMod val="50000"/>
                </a:schemeClr>
              </a:gs>
            </a:gsLst>
            <a:lin ang="1140000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0" name="Bent Arrow 9"/>
          <p:cNvSpPr/>
          <p:nvPr/>
        </p:nvSpPr>
        <p:spPr>
          <a:xfrm rot="10800000">
            <a:off x="4581659" y="1747158"/>
            <a:ext cx="1640009" cy="1458190"/>
          </a:xfrm>
          <a:prstGeom prst="bentArrow">
            <a:avLst>
              <a:gd name="adj1" fmla="val 16048"/>
              <a:gd name="adj2" fmla="val 24432"/>
              <a:gd name="adj3" fmla="val 35070"/>
              <a:gd name="adj4" fmla="val 43750"/>
            </a:avLst>
          </a:prstGeom>
          <a:gradFill>
            <a:gsLst>
              <a:gs pos="49000">
                <a:srgbClr val="FFFF00">
                  <a:lumMod val="90000"/>
                  <a:lumOff val="10000"/>
                </a:srgbClr>
              </a:gs>
              <a:gs pos="58000">
                <a:schemeClr val="bg1">
                  <a:lumMod val="50000"/>
                </a:schemeClr>
              </a:gs>
            </a:gsLst>
            <a:lin ang="108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6" name="Rectangle 5"/>
          <p:cNvSpPr/>
          <p:nvPr/>
        </p:nvSpPr>
        <p:spPr>
          <a:xfrm>
            <a:off x="7430379" y="4429992"/>
            <a:ext cx="4161533" cy="2192466"/>
          </a:xfrm>
          <a:prstGeom prst="rect">
            <a:avLst/>
          </a:prstGeom>
          <a:solidFill>
            <a:schemeClr val="bg1">
              <a:lumMod val="65000"/>
            </a:schemeClr>
          </a:solidFill>
          <a:ln w="38100">
            <a:solidFill>
              <a:schemeClr val="accent1">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schemeClr val="tx1"/>
                </a:solidFill>
                <a:effectLst>
                  <a:glow rad="127000">
                    <a:schemeClr val="accent1">
                      <a:lumMod val="60000"/>
                      <a:lumOff val="40000"/>
                    </a:schemeClr>
                  </a:glow>
                </a:effectLst>
              </a:rPr>
              <a:t>Ben Ha </a:t>
            </a:r>
            <a:r>
              <a:rPr lang="en-US" sz="2800" dirty="0" err="1">
                <a:solidFill>
                  <a:schemeClr val="tx1"/>
                </a:solidFill>
                <a:effectLst>
                  <a:glow rad="127000">
                    <a:schemeClr val="accent1">
                      <a:lumMod val="60000"/>
                      <a:lumOff val="40000"/>
                    </a:schemeClr>
                  </a:glow>
                </a:effectLst>
              </a:rPr>
              <a:t>Arbayim</a:t>
            </a:r>
            <a:r>
              <a:rPr lang="en-US" sz="2800" dirty="0">
                <a:solidFill>
                  <a:schemeClr val="tx1"/>
                </a:solidFill>
                <a:effectLst>
                  <a:glow rad="127000">
                    <a:schemeClr val="accent1">
                      <a:lumMod val="60000"/>
                      <a:lumOff val="40000"/>
                    </a:schemeClr>
                  </a:glow>
                </a:effectLst>
              </a:rPr>
              <a:t>  </a:t>
            </a:r>
            <a:r>
              <a:rPr lang="en-US" sz="2400" dirty="0">
                <a:solidFill>
                  <a:schemeClr val="tx1"/>
                </a:solidFill>
                <a:effectLst/>
              </a:rPr>
              <a:t>(</a:t>
            </a:r>
            <a:r>
              <a:rPr lang="en-US" sz="2400" dirty="0">
                <a:solidFill>
                  <a:srgbClr val="C00000"/>
                </a:solidFill>
              </a:rPr>
              <a:t>Between the Evenings</a:t>
            </a:r>
            <a:r>
              <a:rPr lang="en-US" sz="2400" dirty="0">
                <a:solidFill>
                  <a:schemeClr val="tx1"/>
                </a:solidFill>
              </a:rPr>
              <a:t>)</a:t>
            </a:r>
            <a:r>
              <a:rPr lang="en-US" sz="2400" dirty="0">
                <a:solidFill>
                  <a:srgbClr val="C00000"/>
                </a:solidFill>
              </a:rPr>
              <a:t> </a:t>
            </a:r>
            <a:r>
              <a:rPr lang="en-US" sz="2400" dirty="0">
                <a:solidFill>
                  <a:schemeClr val="tx1"/>
                </a:solidFill>
                <a:effectLst/>
              </a:rPr>
              <a:t>is </a:t>
            </a:r>
            <a:r>
              <a:rPr lang="en-US" sz="2800" dirty="0">
                <a:solidFill>
                  <a:schemeClr val="tx1"/>
                </a:solidFill>
                <a:effectLst>
                  <a:glow rad="127000">
                    <a:srgbClr val="0CF4C8"/>
                  </a:glow>
                </a:effectLst>
              </a:rPr>
              <a:t> [by Statute] </a:t>
            </a:r>
            <a:r>
              <a:rPr lang="en-US" sz="2800" dirty="0">
                <a:solidFill>
                  <a:schemeClr val="tx1"/>
                </a:solidFill>
              </a:rPr>
              <a:t>when </a:t>
            </a:r>
            <a:br>
              <a:rPr lang="en-US" sz="2800" dirty="0">
                <a:solidFill>
                  <a:schemeClr val="tx1"/>
                </a:solidFill>
              </a:rPr>
            </a:br>
            <a:r>
              <a:rPr lang="en-US" sz="2800" dirty="0">
                <a:solidFill>
                  <a:schemeClr val="tx1"/>
                </a:solidFill>
              </a:rPr>
              <a:t>the Passover Lamb was to be slain!</a:t>
            </a:r>
            <a:endParaRPr lang="en-US" sz="2800" dirty="0">
              <a:solidFill>
                <a:srgbClr val="C00000"/>
              </a:solidFill>
            </a:endParaRPr>
          </a:p>
        </p:txBody>
      </p:sp>
      <p:sp>
        <p:nvSpPr>
          <p:cNvPr id="7" name="Rectangle 6"/>
          <p:cNvSpPr/>
          <p:nvPr/>
        </p:nvSpPr>
        <p:spPr>
          <a:xfrm>
            <a:off x="96982" y="4087091"/>
            <a:ext cx="4253345" cy="2770909"/>
          </a:xfrm>
          <a:prstGeom prst="rect">
            <a:avLst/>
          </a:prstGeom>
          <a:solidFill>
            <a:schemeClr val="accent4">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schemeClr val="tx1"/>
                </a:solidFill>
              </a:rPr>
              <a:t>By </a:t>
            </a:r>
            <a:r>
              <a:rPr lang="en-US" sz="2800" b="1" dirty="0">
                <a:solidFill>
                  <a:srgbClr val="0000FF"/>
                </a:solidFill>
              </a:rPr>
              <a:t>Statute, </a:t>
            </a:r>
            <a:r>
              <a:rPr lang="en-US" sz="2800" dirty="0">
                <a:solidFill>
                  <a:schemeClr val="tx1"/>
                </a:solidFill>
              </a:rPr>
              <a:t>the Passover meal was to be eaten Abib </a:t>
            </a:r>
            <a:r>
              <a:rPr lang="en-US" sz="2800" b="1" dirty="0">
                <a:solidFill>
                  <a:schemeClr val="tx1"/>
                </a:solidFill>
                <a:effectLst>
                  <a:glow rad="203200">
                    <a:srgbClr val="0CF4C8"/>
                  </a:glow>
                </a:effectLst>
              </a:rPr>
              <a:t>14</a:t>
            </a:r>
            <a:r>
              <a:rPr lang="en-US" sz="2800" dirty="0">
                <a:solidFill>
                  <a:schemeClr val="tx1"/>
                </a:solidFill>
              </a:rPr>
              <a:t> Night Season, with the </a:t>
            </a:r>
            <a:r>
              <a:rPr lang="en-US" sz="2800" b="1" u="sng" dirty="0">
                <a:solidFill>
                  <a:schemeClr val="tx1"/>
                </a:solidFill>
                <a:effectLst>
                  <a:glow rad="101600">
                    <a:srgbClr val="FF0066"/>
                  </a:glow>
                </a:effectLst>
              </a:rPr>
              <a:t>slain</a:t>
            </a:r>
            <a:r>
              <a:rPr lang="en-US" sz="2800" b="1" dirty="0">
                <a:solidFill>
                  <a:schemeClr val="tx1"/>
                </a:solidFill>
                <a:effectLst>
                  <a:glow rad="101600">
                    <a:srgbClr val="FF0066"/>
                  </a:glow>
                </a:effectLst>
              </a:rPr>
              <a:t> lamb’s flesh </a:t>
            </a:r>
            <a:r>
              <a:rPr lang="en-US" sz="2800" dirty="0">
                <a:solidFill>
                  <a:schemeClr val="tx1"/>
                </a:solidFill>
              </a:rPr>
              <a:t>and unleavened bread.   </a:t>
            </a:r>
            <a:r>
              <a:rPr lang="en-US" sz="2800" dirty="0">
                <a:solidFill>
                  <a:srgbClr val="008000"/>
                </a:solidFill>
              </a:rPr>
              <a:t>(Ex 12:6-8)</a:t>
            </a:r>
          </a:p>
        </p:txBody>
      </p:sp>
      <p:sp>
        <p:nvSpPr>
          <p:cNvPr id="8" name="Rectangle 7"/>
          <p:cNvSpPr/>
          <p:nvPr/>
        </p:nvSpPr>
        <p:spPr>
          <a:xfrm>
            <a:off x="4594539" y="4087092"/>
            <a:ext cx="2540552" cy="2679468"/>
          </a:xfrm>
          <a:prstGeom prst="rect">
            <a:avLst/>
          </a:prstGeom>
          <a:solidFill>
            <a:schemeClr val="accent6">
              <a:lumMod val="60000"/>
              <a:lumOff val="40000"/>
            </a:schemeClr>
          </a:soli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solidFill>
                  <a:srgbClr val="FF0000"/>
                </a:solidFill>
                <a:latin typeface="Arial Black" pitchFamily="34" charset="0"/>
              </a:rPr>
              <a:t>But wait!  </a:t>
            </a:r>
            <a:r>
              <a:rPr lang="en-US" sz="2800" b="1" dirty="0">
                <a:solidFill>
                  <a:srgbClr val="0000FF"/>
                </a:solidFill>
              </a:rPr>
              <a:t>Yahusha</a:t>
            </a:r>
            <a:r>
              <a:rPr lang="en-US" sz="2800" dirty="0">
                <a:solidFill>
                  <a:schemeClr val="tx1"/>
                </a:solidFill>
              </a:rPr>
              <a:t> was </a:t>
            </a:r>
            <a:r>
              <a:rPr lang="en-US" sz="2800" u="sng" dirty="0">
                <a:solidFill>
                  <a:schemeClr val="tx1"/>
                </a:solidFill>
              </a:rPr>
              <a:t>not slain b</a:t>
            </a:r>
            <a:r>
              <a:rPr lang="en-US" sz="2800" dirty="0">
                <a:solidFill>
                  <a:schemeClr val="tx1"/>
                </a:solidFill>
              </a:rPr>
              <a:t>y</a:t>
            </a:r>
            <a:r>
              <a:rPr lang="en-US" sz="2800" u="sng" dirty="0">
                <a:solidFill>
                  <a:schemeClr val="tx1"/>
                </a:solidFill>
              </a:rPr>
              <a:t> mornin</a:t>
            </a:r>
            <a:r>
              <a:rPr lang="en-US" sz="2800" dirty="0">
                <a:solidFill>
                  <a:schemeClr val="tx1"/>
                </a:solidFill>
              </a:rPr>
              <a:t>g!  </a:t>
            </a:r>
            <a:br>
              <a:rPr lang="en-US" sz="2800" dirty="0">
                <a:solidFill>
                  <a:schemeClr val="tx1"/>
                </a:solidFill>
              </a:rPr>
            </a:br>
            <a:r>
              <a:rPr lang="en-US" sz="2800" dirty="0">
                <a:solidFill>
                  <a:schemeClr val="tx1"/>
                </a:solidFill>
              </a:rPr>
              <a:t>He was very much alive!</a:t>
            </a:r>
          </a:p>
        </p:txBody>
      </p:sp>
      <p:sp>
        <p:nvSpPr>
          <p:cNvPr id="4" name="Slide Number Placeholder 3"/>
          <p:cNvSpPr>
            <a:spLocks noGrp="1"/>
          </p:cNvSpPr>
          <p:nvPr>
            <p:ph type="sldNum" sz="quarter" idx="12"/>
          </p:nvPr>
        </p:nvSpPr>
        <p:spPr>
          <a:xfrm>
            <a:off x="0" y="6622473"/>
            <a:ext cx="457199" cy="235527"/>
          </a:xfrm>
          <a:scene3d>
            <a:camera prst="orthographicFront"/>
            <a:lightRig rig="threePt" dir="t"/>
          </a:scene3d>
          <a:sp3d>
            <a:bevelT/>
          </a:sp3d>
        </p:spPr>
        <p:txBody>
          <a:bodyPr>
            <a:sp3d extrusionH="57150">
              <a:bevelT w="38100" h="38100"/>
            </a:sp3d>
          </a:bodyPr>
          <a:lstStyle/>
          <a:p>
            <a:fld id="{D57F1E4F-1CFF-5643-939E-217C01CDF565}" type="slidenum">
              <a:rPr lang="en-US" sz="1400" smtClean="0">
                <a:solidFill>
                  <a:schemeClr val="tx1"/>
                </a:solidFill>
              </a:rPr>
              <a:pPr/>
              <a:t>17</a:t>
            </a:fld>
            <a:endParaRPr lang="en-US" sz="1400" dirty="0">
              <a:solidFill>
                <a:schemeClr val="tx1"/>
              </a:solidFill>
            </a:endParaRPr>
          </a:p>
        </p:txBody>
      </p:sp>
      <p:cxnSp>
        <p:nvCxnSpPr>
          <p:cNvPr id="12" name="Straight Arrow Connector 11"/>
          <p:cNvCxnSpPr/>
          <p:nvPr/>
        </p:nvCxnSpPr>
        <p:spPr>
          <a:xfrm flipH="1" flipV="1">
            <a:off x="1136076" y="3719947"/>
            <a:ext cx="101881" cy="419095"/>
          </a:xfrm>
          <a:prstGeom prst="straightConnector1">
            <a:avLst/>
          </a:prstGeom>
          <a:ln w="5715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rot="5400000">
            <a:off x="6038579" y="2356739"/>
            <a:ext cx="412164" cy="3152445"/>
          </a:xfrm>
          <a:prstGeom prst="rightBrace">
            <a:avLst>
              <a:gd name="adj1" fmla="val 87886"/>
              <a:gd name="adj2" fmla="val 13442"/>
            </a:avLst>
          </a:prstGeom>
          <a:solidFill>
            <a:srgbClr val="FFFF00"/>
          </a:solidFill>
          <a:ln w="38100">
            <a:solidFill>
              <a:schemeClr val="accent1">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US"/>
          </a:p>
        </p:txBody>
      </p:sp>
      <p:cxnSp>
        <p:nvCxnSpPr>
          <p:cNvPr id="21" name="Straight Arrow Connector 20"/>
          <p:cNvCxnSpPr>
            <a:stCxn id="23" idx="1"/>
            <a:endCxn id="19" idx="1"/>
          </p:cNvCxnSpPr>
          <p:nvPr/>
        </p:nvCxnSpPr>
        <p:spPr>
          <a:xfrm flipH="1">
            <a:off x="7397132" y="4139042"/>
            <a:ext cx="1160866" cy="2"/>
          </a:xfrm>
          <a:prstGeom prst="straightConnector1">
            <a:avLst/>
          </a:prstGeom>
          <a:ln w="38100">
            <a:solidFill>
              <a:schemeClr val="tx1"/>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rot="16200000">
            <a:off x="9345199" y="2843333"/>
            <a:ext cx="290949" cy="2882366"/>
          </a:xfrm>
          <a:prstGeom prst="rightBrace">
            <a:avLst>
              <a:gd name="adj1" fmla="val 57373"/>
              <a:gd name="adj2" fmla="val 17642"/>
            </a:avLst>
          </a:prstGeom>
          <a:solidFill>
            <a:srgbClr val="FFFF00"/>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US"/>
          </a:p>
        </p:txBody>
      </p:sp>
      <p:cxnSp>
        <p:nvCxnSpPr>
          <p:cNvPr id="15" name="Straight Arrow Connector 14"/>
          <p:cNvCxnSpPr/>
          <p:nvPr/>
        </p:nvCxnSpPr>
        <p:spPr>
          <a:xfrm flipH="1" flipV="1">
            <a:off x="4509790" y="3463638"/>
            <a:ext cx="671810" cy="675406"/>
          </a:xfrm>
          <a:prstGeom prst="straightConnector1">
            <a:avLst/>
          </a:prstGeom>
          <a:ln w="5715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846625" y="3025491"/>
            <a:ext cx="179387" cy="716970"/>
          </a:xfrm>
          <a:prstGeom prst="rect">
            <a:avLst/>
          </a:prstGeom>
          <a:gradFill flip="none" rotWithShape="1">
            <a:gsLst>
              <a:gs pos="49000">
                <a:srgbClr val="FFFF00">
                  <a:lumMod val="90000"/>
                  <a:lumOff val="10000"/>
                </a:srgbClr>
              </a:gs>
              <a:gs pos="58000">
                <a:schemeClr val="bg1">
                  <a:lumMod val="50000"/>
                </a:schemeClr>
              </a:gs>
            </a:gsLst>
            <a:lin ang="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30" name="Rectangle 29"/>
          <p:cNvSpPr/>
          <p:nvPr/>
        </p:nvSpPr>
        <p:spPr>
          <a:xfrm>
            <a:off x="96982" y="1880760"/>
            <a:ext cx="1745465" cy="1059148"/>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000" b="1" dirty="0"/>
              <a:t>What lamb’s flesh was eaten here?</a:t>
            </a:r>
          </a:p>
        </p:txBody>
      </p:sp>
      <p:sp>
        <p:nvSpPr>
          <p:cNvPr id="31" name="Bent Arrow 30"/>
          <p:cNvSpPr/>
          <p:nvPr/>
        </p:nvSpPr>
        <p:spPr>
          <a:xfrm flipV="1">
            <a:off x="397102" y="2939906"/>
            <a:ext cx="738974" cy="675408"/>
          </a:xfrm>
          <a:prstGeom prst="bentArrow">
            <a:avLst>
              <a:gd name="adj1" fmla="val 16917"/>
              <a:gd name="adj2" fmla="val 36726"/>
              <a:gd name="adj3" fmla="val 25000"/>
              <a:gd name="adj4" fmla="val 43750"/>
            </a:avLst>
          </a:prstGeom>
          <a:gradFill flip="none" rotWithShape="1">
            <a:gsLst>
              <a:gs pos="69000">
                <a:srgbClr val="FF0066"/>
              </a:gs>
              <a:gs pos="54000">
                <a:schemeClr val="tx1"/>
              </a:gs>
              <a:gs pos="26000">
                <a:srgbClr val="FFFF00"/>
              </a:gs>
            </a:gsLst>
            <a:lin ang="540000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20" name="Straight Connector 19"/>
          <p:cNvCxnSpPr/>
          <p:nvPr/>
        </p:nvCxnSpPr>
        <p:spPr>
          <a:xfrm flipH="1">
            <a:off x="4447309" y="4429991"/>
            <a:ext cx="221129" cy="864820"/>
          </a:xfrm>
          <a:prstGeom prst="line">
            <a:avLst/>
          </a:prstGeom>
          <a:ln w="76200">
            <a:solidFill>
              <a:schemeClr val="tx1"/>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021254" y="5286227"/>
            <a:ext cx="426055" cy="343069"/>
          </a:xfrm>
          <a:prstGeom prst="straightConnector1">
            <a:avLst/>
          </a:prstGeom>
          <a:ln w="76200">
            <a:solidFill>
              <a:schemeClr val="tx1"/>
            </a:solidFill>
            <a:tailEnd type="triangle"/>
          </a:ln>
          <a:effectLst>
            <a:glow rad="127000">
              <a:srgbClr val="FFFF00"/>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06305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anim calcmode="lin" valueType="num">
                                      <p:cBhvr>
                                        <p:cTn id="13" dur="1250" fill="hold"/>
                                        <p:tgtEl>
                                          <p:spTgt spid="5"/>
                                        </p:tgtEl>
                                        <p:attrNameLst>
                                          <p:attrName>ppt_x</p:attrName>
                                        </p:attrNameLst>
                                      </p:cBhvr>
                                      <p:tavLst>
                                        <p:tav tm="0">
                                          <p:val>
                                            <p:strVal val="#ppt_x"/>
                                          </p:val>
                                        </p:tav>
                                        <p:tav tm="100000">
                                          <p:val>
                                            <p:strVal val="#ppt_x"/>
                                          </p:val>
                                        </p:tav>
                                      </p:tavLst>
                                    </p:anim>
                                    <p:anim calcmode="lin" valueType="num">
                                      <p:cBhvr>
                                        <p:cTn id="14" dur="125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250"/>
                                        <p:tgtEl>
                                          <p:spTgt spid="9"/>
                                        </p:tgtEl>
                                      </p:cBhvr>
                                    </p:animEffect>
                                  </p:childTnLst>
                                </p:cTn>
                              </p:par>
                              <p:par>
                                <p:cTn id="18" presetID="22" presetClass="entr" presetSubtype="8" fill="hold" nodeType="withEffect">
                                  <p:stCondLst>
                                    <p:cond delay="2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250"/>
                                        <p:tgtEl>
                                          <p:spTgt spid="3">
                                            <p:txEl>
                                              <p:pRg st="3" end="3"/>
                                            </p:txEl>
                                          </p:spTgt>
                                        </p:tgtEl>
                                      </p:cBhvr>
                                    </p:animEffect>
                                  </p:childTnLst>
                                </p:cTn>
                              </p:par>
                              <p:par>
                                <p:cTn id="21" presetID="22" presetClass="entr" presetSubtype="1" fill="hold" grpId="0" nodeType="withEffect">
                                  <p:stCondLst>
                                    <p:cond delay="30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750" fill="hold"/>
                                        <p:tgtEl>
                                          <p:spTgt spid="6"/>
                                        </p:tgtEl>
                                        <p:attrNameLst>
                                          <p:attrName>ppt_w</p:attrName>
                                        </p:attrNameLst>
                                      </p:cBhvr>
                                      <p:tavLst>
                                        <p:tav tm="0">
                                          <p:val>
                                            <p:fltVal val="0"/>
                                          </p:val>
                                        </p:tav>
                                        <p:tav tm="100000">
                                          <p:val>
                                            <p:strVal val="#ppt_w"/>
                                          </p:val>
                                        </p:tav>
                                      </p:tavLst>
                                    </p:anim>
                                    <p:anim calcmode="lin" valueType="num">
                                      <p:cBhvr>
                                        <p:cTn id="29" dur="1750" fill="hold"/>
                                        <p:tgtEl>
                                          <p:spTgt spid="6"/>
                                        </p:tgtEl>
                                        <p:attrNameLst>
                                          <p:attrName>ppt_h</p:attrName>
                                        </p:attrNameLst>
                                      </p:cBhvr>
                                      <p:tavLst>
                                        <p:tav tm="0">
                                          <p:val>
                                            <p:fltVal val="0"/>
                                          </p:val>
                                        </p:tav>
                                        <p:tav tm="100000">
                                          <p:val>
                                            <p:strVal val="#ppt_h"/>
                                          </p:val>
                                        </p:tav>
                                      </p:tavLst>
                                    </p:anim>
                                    <p:anim calcmode="lin" valueType="num">
                                      <p:cBhvr>
                                        <p:cTn id="30" dur="1750" fill="hold"/>
                                        <p:tgtEl>
                                          <p:spTgt spid="6"/>
                                        </p:tgtEl>
                                        <p:attrNameLst>
                                          <p:attrName>style.rotation</p:attrName>
                                        </p:attrNameLst>
                                      </p:cBhvr>
                                      <p:tavLst>
                                        <p:tav tm="0">
                                          <p:val>
                                            <p:fltVal val="90"/>
                                          </p:val>
                                        </p:tav>
                                        <p:tav tm="100000">
                                          <p:val>
                                            <p:fltVal val="0"/>
                                          </p:val>
                                        </p:tav>
                                      </p:tavLst>
                                    </p:anim>
                                    <p:animEffect transition="in" filter="fade">
                                      <p:cBhvr>
                                        <p:cTn id="31" dur="1750"/>
                                        <p:tgtEl>
                                          <p:spTgt spid="6"/>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750" fill="hold"/>
                                        <p:tgtEl>
                                          <p:spTgt spid="23"/>
                                        </p:tgtEl>
                                        <p:attrNameLst>
                                          <p:attrName>ppt_w</p:attrName>
                                        </p:attrNameLst>
                                      </p:cBhvr>
                                      <p:tavLst>
                                        <p:tav tm="0">
                                          <p:val>
                                            <p:fltVal val="0"/>
                                          </p:val>
                                        </p:tav>
                                        <p:tav tm="100000">
                                          <p:val>
                                            <p:strVal val="#ppt_w"/>
                                          </p:val>
                                        </p:tav>
                                      </p:tavLst>
                                    </p:anim>
                                    <p:anim calcmode="lin" valueType="num">
                                      <p:cBhvr>
                                        <p:cTn id="35" dur="1750" fill="hold"/>
                                        <p:tgtEl>
                                          <p:spTgt spid="23"/>
                                        </p:tgtEl>
                                        <p:attrNameLst>
                                          <p:attrName>ppt_h</p:attrName>
                                        </p:attrNameLst>
                                      </p:cBhvr>
                                      <p:tavLst>
                                        <p:tav tm="0">
                                          <p:val>
                                            <p:fltVal val="0"/>
                                          </p:val>
                                        </p:tav>
                                        <p:tav tm="100000">
                                          <p:val>
                                            <p:strVal val="#ppt_h"/>
                                          </p:val>
                                        </p:tav>
                                      </p:tavLst>
                                    </p:anim>
                                    <p:anim calcmode="lin" valueType="num">
                                      <p:cBhvr>
                                        <p:cTn id="36" dur="1750" fill="hold"/>
                                        <p:tgtEl>
                                          <p:spTgt spid="23"/>
                                        </p:tgtEl>
                                        <p:attrNameLst>
                                          <p:attrName>style.rotation</p:attrName>
                                        </p:attrNameLst>
                                      </p:cBhvr>
                                      <p:tavLst>
                                        <p:tav tm="0">
                                          <p:val>
                                            <p:fltVal val="90"/>
                                          </p:val>
                                        </p:tav>
                                        <p:tav tm="100000">
                                          <p:val>
                                            <p:fltVal val="0"/>
                                          </p:val>
                                        </p:tav>
                                      </p:tavLst>
                                    </p:anim>
                                    <p:animEffect transition="in" filter="fade">
                                      <p:cBhvr>
                                        <p:cTn id="37" dur="175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100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1000"/>
                                        <p:tgtEl>
                                          <p:spTgt spid="21"/>
                                        </p:tgtEl>
                                      </p:cBhvr>
                                    </p:animEffect>
                                  </p:childTnLst>
                                </p:cTn>
                              </p:par>
                              <p:par>
                                <p:cTn id="43" presetID="42"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250"/>
                                        <p:tgtEl>
                                          <p:spTgt spid="19"/>
                                        </p:tgtEl>
                                      </p:cBhvr>
                                    </p:animEffect>
                                    <p:anim calcmode="lin" valueType="num">
                                      <p:cBhvr>
                                        <p:cTn id="46" dur="1250" fill="hold"/>
                                        <p:tgtEl>
                                          <p:spTgt spid="19"/>
                                        </p:tgtEl>
                                        <p:attrNameLst>
                                          <p:attrName>ppt_x</p:attrName>
                                        </p:attrNameLst>
                                      </p:cBhvr>
                                      <p:tavLst>
                                        <p:tav tm="0">
                                          <p:val>
                                            <p:strVal val="#ppt_x"/>
                                          </p:val>
                                        </p:tav>
                                        <p:tav tm="100000">
                                          <p:val>
                                            <p:strVal val="#ppt_x"/>
                                          </p:val>
                                        </p:tav>
                                      </p:tavLst>
                                    </p:anim>
                                    <p:anim calcmode="lin" valueType="num">
                                      <p:cBhvr>
                                        <p:cTn id="47" dur="125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heckerboard(across)">
                                      <p:cBhvr>
                                        <p:cTn id="57" dur="1000"/>
                                        <p:tgtEl>
                                          <p:spTgt spid="7"/>
                                        </p:tgtEl>
                                      </p:cBhvr>
                                    </p:animEffect>
                                  </p:childTnLst>
                                </p:cTn>
                              </p:par>
                              <p:par>
                                <p:cTn id="58" presetID="22" presetClass="entr" presetSubtype="4" fill="hold" nodeType="withEffect">
                                  <p:stCondLst>
                                    <p:cond delay="200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125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0" fill="hold"/>
                                        <p:tgtEl>
                                          <p:spTgt spid="8"/>
                                        </p:tgtEl>
                                        <p:attrNameLst>
                                          <p:attrName>ppt_w</p:attrName>
                                        </p:attrNameLst>
                                      </p:cBhvr>
                                      <p:tavLst>
                                        <p:tav tm="0">
                                          <p:val>
                                            <p:fltVal val="0"/>
                                          </p:val>
                                        </p:tav>
                                        <p:tav tm="100000">
                                          <p:val>
                                            <p:strVal val="#ppt_w"/>
                                          </p:val>
                                        </p:tav>
                                      </p:tavLst>
                                    </p:anim>
                                    <p:anim calcmode="lin" valueType="num">
                                      <p:cBhvr>
                                        <p:cTn id="66" dur="1000" fill="hold"/>
                                        <p:tgtEl>
                                          <p:spTgt spid="8"/>
                                        </p:tgtEl>
                                        <p:attrNameLst>
                                          <p:attrName>ppt_h</p:attrName>
                                        </p:attrNameLst>
                                      </p:cBhvr>
                                      <p:tavLst>
                                        <p:tav tm="0">
                                          <p:val>
                                            <p:fltVal val="0"/>
                                          </p:val>
                                        </p:tav>
                                        <p:tav tm="100000">
                                          <p:val>
                                            <p:strVal val="#ppt_h"/>
                                          </p:val>
                                        </p:tav>
                                      </p:tavLst>
                                    </p:anim>
                                    <p:anim calcmode="lin" valueType="num">
                                      <p:cBhvr>
                                        <p:cTn id="67" dur="1000" fill="hold"/>
                                        <p:tgtEl>
                                          <p:spTgt spid="8"/>
                                        </p:tgtEl>
                                        <p:attrNameLst>
                                          <p:attrName>style.rotation</p:attrName>
                                        </p:attrNameLst>
                                      </p:cBhvr>
                                      <p:tavLst>
                                        <p:tav tm="0">
                                          <p:val>
                                            <p:fltVal val="90"/>
                                          </p:val>
                                        </p:tav>
                                        <p:tav tm="100000">
                                          <p:val>
                                            <p:fltVal val="0"/>
                                          </p:val>
                                        </p:tav>
                                      </p:tavLst>
                                    </p:anim>
                                    <p:animEffect transition="in" filter="fade">
                                      <p:cBhvr>
                                        <p:cTn id="68" dur="1000"/>
                                        <p:tgtEl>
                                          <p:spTgt spid="8"/>
                                        </p:tgtEl>
                                      </p:cBhvr>
                                    </p:animEffect>
                                  </p:childTnLst>
                                </p:cTn>
                              </p:par>
                              <p:par>
                                <p:cTn id="69" presetID="22" presetClass="entr" presetSubtype="4" fill="hold" nodeType="withEffect">
                                  <p:stCondLst>
                                    <p:cond delay="300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125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heckerboard(across)">
                                      <p:cBhvr>
                                        <p:cTn id="76" dur="2000"/>
                                        <p:tgtEl>
                                          <p:spTgt spid="30"/>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checkerboard(across)">
                                      <p:cBhvr>
                                        <p:cTn id="79" dur="2000"/>
                                        <p:tgtEl>
                                          <p:spTgt spid="31"/>
                                        </p:tgtEl>
                                      </p:cBhvr>
                                    </p:animEffect>
                                  </p:childTnLst>
                                </p:cTn>
                              </p:par>
                              <p:par>
                                <p:cTn id="80" presetID="31" presetClass="entr" presetSubtype="0" fill="hold" nodeType="withEffect">
                                  <p:stCondLst>
                                    <p:cond delay="20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0" fill="hold"/>
                                        <p:tgtEl>
                                          <p:spTgt spid="22"/>
                                        </p:tgtEl>
                                        <p:attrNameLst>
                                          <p:attrName>ppt_w</p:attrName>
                                        </p:attrNameLst>
                                      </p:cBhvr>
                                      <p:tavLst>
                                        <p:tav tm="0">
                                          <p:val>
                                            <p:fltVal val="0"/>
                                          </p:val>
                                        </p:tav>
                                        <p:tav tm="100000">
                                          <p:val>
                                            <p:strVal val="#ppt_w"/>
                                          </p:val>
                                        </p:tav>
                                      </p:tavLst>
                                    </p:anim>
                                    <p:anim calcmode="lin" valueType="num">
                                      <p:cBhvr>
                                        <p:cTn id="83" dur="1000" fill="hold"/>
                                        <p:tgtEl>
                                          <p:spTgt spid="22"/>
                                        </p:tgtEl>
                                        <p:attrNameLst>
                                          <p:attrName>ppt_h</p:attrName>
                                        </p:attrNameLst>
                                      </p:cBhvr>
                                      <p:tavLst>
                                        <p:tav tm="0">
                                          <p:val>
                                            <p:fltVal val="0"/>
                                          </p:val>
                                        </p:tav>
                                        <p:tav tm="100000">
                                          <p:val>
                                            <p:strVal val="#ppt_h"/>
                                          </p:val>
                                        </p:tav>
                                      </p:tavLst>
                                    </p:anim>
                                    <p:anim calcmode="lin" valueType="num">
                                      <p:cBhvr>
                                        <p:cTn id="84" dur="1000" fill="hold"/>
                                        <p:tgtEl>
                                          <p:spTgt spid="22"/>
                                        </p:tgtEl>
                                        <p:attrNameLst>
                                          <p:attrName>style.rotation</p:attrName>
                                        </p:attrNameLst>
                                      </p:cBhvr>
                                      <p:tavLst>
                                        <p:tav tm="0">
                                          <p:val>
                                            <p:fltVal val="90"/>
                                          </p:val>
                                        </p:tav>
                                        <p:tav tm="100000">
                                          <p:val>
                                            <p:fltVal val="0"/>
                                          </p:val>
                                        </p:tav>
                                      </p:tavLst>
                                    </p:anim>
                                    <p:animEffect transition="in" filter="fade">
                                      <p:cBhvr>
                                        <p:cTn id="85" dur="1000"/>
                                        <p:tgtEl>
                                          <p:spTgt spid="22"/>
                                        </p:tgtEl>
                                      </p:cBhvr>
                                    </p:animEffect>
                                  </p:childTnLst>
                                </p:cTn>
                              </p:par>
                              <p:par>
                                <p:cTn id="86" presetID="31" presetClass="entr" presetSubtype="0" fill="hold" nodeType="withEffect">
                                  <p:stCondLst>
                                    <p:cond delay="2000"/>
                                  </p:stCondLst>
                                  <p:childTnLst>
                                    <p:set>
                                      <p:cBhvr>
                                        <p:cTn id="87" dur="1" fill="hold">
                                          <p:stCondLst>
                                            <p:cond delay="0"/>
                                          </p:stCondLst>
                                        </p:cTn>
                                        <p:tgtEl>
                                          <p:spTgt spid="20"/>
                                        </p:tgtEl>
                                        <p:attrNameLst>
                                          <p:attrName>style.visibility</p:attrName>
                                        </p:attrNameLst>
                                      </p:cBhvr>
                                      <p:to>
                                        <p:strVal val="visible"/>
                                      </p:to>
                                    </p:set>
                                    <p:anim calcmode="lin" valueType="num">
                                      <p:cBhvr>
                                        <p:cTn id="88" dur="1000" fill="hold"/>
                                        <p:tgtEl>
                                          <p:spTgt spid="20"/>
                                        </p:tgtEl>
                                        <p:attrNameLst>
                                          <p:attrName>ppt_w</p:attrName>
                                        </p:attrNameLst>
                                      </p:cBhvr>
                                      <p:tavLst>
                                        <p:tav tm="0">
                                          <p:val>
                                            <p:fltVal val="0"/>
                                          </p:val>
                                        </p:tav>
                                        <p:tav tm="100000">
                                          <p:val>
                                            <p:strVal val="#ppt_w"/>
                                          </p:val>
                                        </p:tav>
                                      </p:tavLst>
                                    </p:anim>
                                    <p:anim calcmode="lin" valueType="num">
                                      <p:cBhvr>
                                        <p:cTn id="89" dur="1000" fill="hold"/>
                                        <p:tgtEl>
                                          <p:spTgt spid="20"/>
                                        </p:tgtEl>
                                        <p:attrNameLst>
                                          <p:attrName>ppt_h</p:attrName>
                                        </p:attrNameLst>
                                      </p:cBhvr>
                                      <p:tavLst>
                                        <p:tav tm="0">
                                          <p:val>
                                            <p:fltVal val="0"/>
                                          </p:val>
                                        </p:tav>
                                        <p:tav tm="100000">
                                          <p:val>
                                            <p:strVal val="#ppt_h"/>
                                          </p:val>
                                        </p:tav>
                                      </p:tavLst>
                                    </p:anim>
                                    <p:anim calcmode="lin" valueType="num">
                                      <p:cBhvr>
                                        <p:cTn id="90" dur="1000" fill="hold"/>
                                        <p:tgtEl>
                                          <p:spTgt spid="20"/>
                                        </p:tgtEl>
                                        <p:attrNameLst>
                                          <p:attrName>style.rotation</p:attrName>
                                        </p:attrNameLst>
                                      </p:cBhvr>
                                      <p:tavLst>
                                        <p:tav tm="0">
                                          <p:val>
                                            <p:fltVal val="90"/>
                                          </p:val>
                                        </p:tav>
                                        <p:tav tm="100000">
                                          <p:val>
                                            <p:fltVal val="0"/>
                                          </p:val>
                                        </p:tav>
                                      </p:tavLst>
                                    </p:anim>
                                    <p:animEffect transition="in" filter="fade">
                                      <p:cBhvr>
                                        <p:cTn id="9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P spid="7" grpId="0" animBg="1"/>
      <p:bldP spid="8" grpId="0" animBg="1"/>
      <p:bldP spid="19" grpId="0" animBg="1"/>
      <p:bldP spid="23"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chemeClr val="accent1">
                <a:lumMod val="45000"/>
                <a:lumOff val="55000"/>
                <a:alpha val="41000"/>
              </a:schemeClr>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4" y="734291"/>
            <a:ext cx="11546006" cy="6123708"/>
          </a:xfrm>
          <a:noFill/>
          <a:scene3d>
            <a:camera prst="orthographicFront"/>
            <a:lightRig rig="threePt" dir="t"/>
          </a:scene3d>
          <a:sp3d>
            <a:bevelT/>
          </a:sp3d>
        </p:spPr>
        <p:txBody>
          <a:bodyPr anchor="t">
            <a:normAutofit/>
          </a:bodyPr>
          <a:lstStyle/>
          <a:p>
            <a:pPr marL="1554480" lvl="0" indent="-1554480">
              <a:spcBef>
                <a:spcPts val="0"/>
              </a:spcBef>
              <a:buClr>
                <a:srgbClr val="B31166"/>
              </a:buClr>
              <a:buNone/>
            </a:pPr>
            <a:r>
              <a:rPr lang="en-US" sz="2800" dirty="0">
                <a:solidFill>
                  <a:srgbClr val="E33D6F">
                    <a:lumMod val="75000"/>
                  </a:srgbClr>
                </a:solidFill>
                <a:latin typeface="Georgia" panose="02040502050405020303" pitchFamily="18" charset="0"/>
              </a:rPr>
              <a:t>					</a:t>
            </a:r>
          </a:p>
          <a:p>
            <a:pPr marL="1554480" lvl="0" indent="-1554480">
              <a:spcBef>
                <a:spcPts val="0"/>
              </a:spcBef>
              <a:buClr>
                <a:srgbClr val="B31166"/>
              </a:buClr>
              <a:buNone/>
            </a:pPr>
            <a:endParaRPr lang="en-US" sz="2800" dirty="0">
              <a:solidFill>
                <a:srgbClr val="E33D6F">
                  <a:lumMod val="75000"/>
                </a:srgbClr>
              </a:solidFill>
              <a:latin typeface="Georgia" panose="02040502050405020303" pitchFamily="18" charset="0"/>
            </a:endParaRPr>
          </a:p>
          <a:p>
            <a:pPr marL="914400" lvl="0" indent="-914400">
              <a:spcBef>
                <a:spcPts val="0"/>
              </a:spcBef>
              <a:buClr>
                <a:srgbClr val="B31166"/>
              </a:buClr>
              <a:buNone/>
            </a:pPr>
            <a:endParaRPr lang="en-US" sz="2800" dirty="0">
              <a:solidFill>
                <a:schemeClr val="tx1"/>
              </a:solidFill>
              <a:latin typeface="Georgia" panose="02040502050405020303" pitchFamily="18" charset="0"/>
            </a:endParaRPr>
          </a:p>
          <a:p>
            <a:pPr marL="1554480" lvl="0" indent="-1554480">
              <a:spcBef>
                <a:spcPts val="0"/>
              </a:spcBef>
              <a:buClr>
                <a:srgbClr val="B31166"/>
              </a:buClr>
              <a:buNone/>
            </a:pPr>
            <a:endParaRPr lang="en-US" sz="2800" b="1" i="1" dirty="0">
              <a:solidFill>
                <a:srgbClr val="9900CC"/>
              </a:solidFill>
              <a:latin typeface="Georgia" panose="02040502050405020303" pitchFamily="18" charset="0"/>
            </a:endParaRPr>
          </a:p>
        </p:txBody>
      </p:sp>
      <p:sp>
        <p:nvSpPr>
          <p:cNvPr id="2" name="Rectangle 1"/>
          <p:cNvSpPr/>
          <p:nvPr/>
        </p:nvSpPr>
        <p:spPr>
          <a:xfrm>
            <a:off x="1376310" y="294374"/>
            <a:ext cx="9155256" cy="733148"/>
          </a:xfrm>
          <a:prstGeom prst="rect">
            <a:avLst/>
          </a:prstGeom>
          <a:gradFill>
            <a:gsLst>
              <a:gs pos="0">
                <a:srgbClr val="FFFF00">
                  <a:alpha val="36000"/>
                </a:srgbClr>
              </a:gs>
              <a:gs pos="58000">
                <a:srgbClr val="FF00FF">
                  <a:alpha val="31000"/>
                </a:srgbClr>
              </a:gs>
              <a:gs pos="81000">
                <a:schemeClr val="accent1">
                  <a:lumMod val="45000"/>
                  <a:lumOff val="55000"/>
                  <a:alpha val="41000"/>
                </a:schemeClr>
              </a:gs>
              <a:gs pos="100000">
                <a:srgbClr val="00B050">
                  <a:alpha val="63000"/>
                </a:srgbClr>
              </a:gs>
            </a:gsLst>
            <a:path path="shape">
              <a:fillToRect l="50000" t="50000" r="50000" b="50000"/>
            </a:path>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4000" b="1" dirty="0">
                <a:solidFill>
                  <a:schemeClr val="tx1">
                    <a:lumMod val="50000"/>
                    <a:lumOff val="50000"/>
                  </a:schemeClr>
                </a:solidFill>
                <a:effectLst/>
              </a:rPr>
              <a:t>A Serious Sunset Theory </a:t>
            </a:r>
            <a:r>
              <a:rPr lang="en-US" sz="4000" b="1" dirty="0">
                <a:solidFill>
                  <a:schemeClr val="tx1">
                    <a:lumMod val="50000"/>
                    <a:lumOff val="50000"/>
                  </a:schemeClr>
                </a:solidFill>
                <a:effectLst>
                  <a:glow rad="127000">
                    <a:srgbClr val="FF9933"/>
                  </a:glow>
                </a:effectLst>
              </a:rPr>
              <a:t>Question!</a:t>
            </a:r>
          </a:p>
        </p:txBody>
      </p:sp>
      <p:graphicFrame>
        <p:nvGraphicFramePr>
          <p:cNvPr id="5" name="Table 4"/>
          <p:cNvGraphicFramePr>
            <a:graphicFrameLocks noGrp="1"/>
          </p:cNvGraphicFramePr>
          <p:nvPr>
            <p:extLst>
              <p:ext uri="{D42A27DB-BD31-4B8C-83A1-F6EECF244321}">
                <p14:modId xmlns:p14="http://schemas.microsoft.com/office/powerpoint/2010/main" val="30185764"/>
              </p:ext>
            </p:extLst>
          </p:nvPr>
        </p:nvGraphicFramePr>
        <p:xfrm>
          <a:off x="1080655" y="3044540"/>
          <a:ext cx="10404762" cy="678872"/>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3500581">
                  <a:extLst>
                    <a:ext uri="{9D8B030D-6E8A-4147-A177-3AD203B41FA5}">
                      <a16:colId xmlns:a16="http://schemas.microsoft.com/office/drawing/2014/main" val="20001"/>
                    </a:ext>
                  </a:extLst>
                </a:gridCol>
                <a:gridCol w="3468254">
                  <a:extLst>
                    <a:ext uri="{9D8B030D-6E8A-4147-A177-3AD203B41FA5}">
                      <a16:colId xmlns:a16="http://schemas.microsoft.com/office/drawing/2014/main" val="20002"/>
                    </a:ext>
                  </a:extLst>
                </a:gridCol>
              </a:tblGrid>
              <a:tr h="678872">
                <a:tc>
                  <a:txBody>
                    <a:bodyPr/>
                    <a:lstStyle/>
                    <a:p>
                      <a:pPr algn="ctr"/>
                      <a:r>
                        <a:rPr lang="en-US" sz="2400" dirty="0"/>
                        <a:t>Abib 14</a:t>
                      </a:r>
                      <a:r>
                        <a:rPr lang="en-US" sz="2400" baseline="0" dirty="0"/>
                        <a:t> Night Season</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tc>
                  <a:txBody>
                    <a:bodyPr/>
                    <a:lstStyle/>
                    <a:p>
                      <a:pPr algn="ctr"/>
                      <a:r>
                        <a:rPr lang="en-US" sz="2400" dirty="0"/>
                        <a:t>Abib 14 Light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0CF4C8"/>
                    </a:solidFill>
                  </a:tcPr>
                </a:tc>
                <a:tc>
                  <a:txBody>
                    <a:bodyPr/>
                    <a:lstStyle/>
                    <a:p>
                      <a:pPr algn="ctr"/>
                      <a:r>
                        <a:rPr lang="en-US" sz="2400" dirty="0"/>
                        <a:t>Abib 15 Night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4463640" y="3002976"/>
            <a:ext cx="179387" cy="716970"/>
          </a:xfrm>
          <a:prstGeom prst="rect">
            <a:avLst/>
          </a:prstGeom>
          <a:gradFill flip="none" rotWithShape="1">
            <a:gsLst>
              <a:gs pos="49000">
                <a:srgbClr val="FFFF00">
                  <a:lumMod val="90000"/>
                  <a:lumOff val="10000"/>
                </a:srgbClr>
              </a:gs>
              <a:gs pos="58000">
                <a:schemeClr val="bg1">
                  <a:lumMod val="50000"/>
                </a:schemeClr>
              </a:gs>
            </a:gsLst>
            <a:lin ang="1080000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30379" y="4429992"/>
            <a:ext cx="4161533" cy="2085106"/>
          </a:xfrm>
          <a:prstGeom prst="rect">
            <a:avLst/>
          </a:prstGeom>
          <a:solidFill>
            <a:schemeClr val="bg1">
              <a:lumMod val="65000"/>
            </a:schemeClr>
          </a:solidFill>
          <a:ln w="38100">
            <a:solidFill>
              <a:schemeClr val="accent1">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glow rad="127000">
                    <a:schemeClr val="accent1">
                      <a:lumMod val="60000"/>
                      <a:lumOff val="40000"/>
                    </a:schemeClr>
                  </a:glow>
                </a:effectLst>
              </a:rPr>
              <a:t>Ben Ha </a:t>
            </a:r>
            <a:r>
              <a:rPr lang="en-US" sz="2800" dirty="0" err="1">
                <a:solidFill>
                  <a:schemeClr val="tx1"/>
                </a:solidFill>
                <a:effectLst>
                  <a:glow rad="127000">
                    <a:schemeClr val="accent1">
                      <a:lumMod val="60000"/>
                      <a:lumOff val="40000"/>
                    </a:schemeClr>
                  </a:glow>
                </a:effectLst>
              </a:rPr>
              <a:t>Arbayim</a:t>
            </a:r>
            <a:r>
              <a:rPr lang="en-US" sz="2800" dirty="0">
                <a:solidFill>
                  <a:schemeClr val="tx1"/>
                </a:solidFill>
                <a:effectLst>
                  <a:glow rad="127000">
                    <a:schemeClr val="accent1">
                      <a:lumMod val="60000"/>
                      <a:lumOff val="40000"/>
                    </a:schemeClr>
                  </a:glow>
                </a:effectLst>
              </a:rPr>
              <a:t>  </a:t>
            </a:r>
            <a:r>
              <a:rPr lang="en-US" sz="2400" dirty="0">
                <a:solidFill>
                  <a:schemeClr val="tx1"/>
                </a:solidFill>
                <a:effectLst/>
              </a:rPr>
              <a:t>(</a:t>
            </a:r>
            <a:r>
              <a:rPr lang="en-US" sz="2400" dirty="0">
                <a:solidFill>
                  <a:srgbClr val="C00000"/>
                </a:solidFill>
              </a:rPr>
              <a:t>Between the Evenings</a:t>
            </a:r>
            <a:r>
              <a:rPr lang="en-US" sz="2400" dirty="0">
                <a:solidFill>
                  <a:schemeClr val="tx1"/>
                </a:solidFill>
              </a:rPr>
              <a:t>)</a:t>
            </a:r>
            <a:r>
              <a:rPr lang="en-US" sz="2400" dirty="0">
                <a:solidFill>
                  <a:srgbClr val="C00000"/>
                </a:solidFill>
              </a:rPr>
              <a:t> </a:t>
            </a:r>
            <a:r>
              <a:rPr lang="en-US" sz="2400" dirty="0">
                <a:solidFill>
                  <a:schemeClr val="tx1"/>
                </a:solidFill>
                <a:effectLst/>
              </a:rPr>
              <a:t>is </a:t>
            </a:r>
            <a:r>
              <a:rPr lang="en-US" sz="2800" dirty="0">
                <a:solidFill>
                  <a:schemeClr val="tx1"/>
                </a:solidFill>
                <a:effectLst>
                  <a:glow rad="127000">
                    <a:srgbClr val="0CF4C8"/>
                  </a:glow>
                </a:effectLst>
              </a:rPr>
              <a:t>[by Statute] </a:t>
            </a:r>
            <a:r>
              <a:rPr lang="en-US" sz="2800" dirty="0">
                <a:solidFill>
                  <a:schemeClr val="tx1"/>
                </a:solidFill>
              </a:rPr>
              <a:t>when </a:t>
            </a:r>
            <a:br>
              <a:rPr lang="en-US" sz="2800" dirty="0">
                <a:solidFill>
                  <a:schemeClr val="tx1"/>
                </a:solidFill>
              </a:rPr>
            </a:br>
            <a:r>
              <a:rPr lang="en-US" sz="2800" dirty="0">
                <a:solidFill>
                  <a:schemeClr val="tx1"/>
                </a:solidFill>
              </a:rPr>
              <a:t>the Passover Lamb was to be slain!</a:t>
            </a:r>
            <a:endParaRPr lang="en-US" sz="2800" dirty="0">
              <a:solidFill>
                <a:srgbClr val="C00000"/>
              </a:solidFill>
            </a:endParaRPr>
          </a:p>
        </p:txBody>
      </p:sp>
      <p:sp>
        <p:nvSpPr>
          <p:cNvPr id="7" name="Rectangle 6"/>
          <p:cNvSpPr/>
          <p:nvPr/>
        </p:nvSpPr>
        <p:spPr>
          <a:xfrm>
            <a:off x="96982" y="4087091"/>
            <a:ext cx="4253345" cy="2770909"/>
          </a:xfrm>
          <a:prstGeom prst="rect">
            <a:avLst/>
          </a:prstGeom>
          <a:solidFill>
            <a:schemeClr val="accent4">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By </a:t>
            </a:r>
            <a:r>
              <a:rPr lang="en-US" sz="2800" b="1" dirty="0">
                <a:solidFill>
                  <a:srgbClr val="0000FF"/>
                </a:solidFill>
              </a:rPr>
              <a:t>Statute, </a:t>
            </a:r>
            <a:r>
              <a:rPr lang="en-US" sz="2800" dirty="0">
                <a:solidFill>
                  <a:schemeClr val="tx1"/>
                </a:solidFill>
              </a:rPr>
              <a:t>the Passover meal was to be eaten Abib </a:t>
            </a:r>
            <a:r>
              <a:rPr lang="en-US" sz="2800" b="1" dirty="0">
                <a:solidFill>
                  <a:schemeClr val="tx1"/>
                </a:solidFill>
                <a:effectLst>
                  <a:glow rad="203200">
                    <a:srgbClr val="0CF4C8"/>
                  </a:glow>
                </a:effectLst>
              </a:rPr>
              <a:t>14</a:t>
            </a:r>
            <a:r>
              <a:rPr lang="en-US" sz="2800" dirty="0">
                <a:solidFill>
                  <a:schemeClr val="tx1"/>
                </a:solidFill>
              </a:rPr>
              <a:t> Night Season, with the </a:t>
            </a:r>
            <a:r>
              <a:rPr lang="en-US" sz="2800" b="1" u="sng" dirty="0">
                <a:solidFill>
                  <a:schemeClr val="tx1"/>
                </a:solidFill>
                <a:effectLst>
                  <a:glow rad="101600">
                    <a:srgbClr val="FF0066"/>
                  </a:glow>
                </a:effectLst>
              </a:rPr>
              <a:t>slain</a:t>
            </a:r>
            <a:r>
              <a:rPr lang="en-US" sz="2800" b="1" dirty="0">
                <a:solidFill>
                  <a:schemeClr val="tx1"/>
                </a:solidFill>
                <a:effectLst>
                  <a:glow rad="101600">
                    <a:srgbClr val="FF0066"/>
                  </a:glow>
                </a:effectLst>
              </a:rPr>
              <a:t> lamb’s flesh </a:t>
            </a:r>
            <a:r>
              <a:rPr lang="en-US" sz="2800" dirty="0">
                <a:solidFill>
                  <a:schemeClr val="tx1"/>
                </a:solidFill>
              </a:rPr>
              <a:t>and unleavened bread.   </a:t>
            </a:r>
            <a:r>
              <a:rPr lang="en-US" sz="2800" dirty="0">
                <a:solidFill>
                  <a:srgbClr val="008000"/>
                </a:solidFill>
              </a:rPr>
              <a:t>(Ex 12:6-8)</a:t>
            </a:r>
          </a:p>
        </p:txBody>
      </p:sp>
      <p:sp>
        <p:nvSpPr>
          <p:cNvPr id="8" name="Rectangle 7"/>
          <p:cNvSpPr/>
          <p:nvPr/>
        </p:nvSpPr>
        <p:spPr>
          <a:xfrm>
            <a:off x="4594539" y="4329548"/>
            <a:ext cx="2540552" cy="2209797"/>
          </a:xfrm>
          <a:prstGeom prst="rect">
            <a:avLst/>
          </a:prstGeom>
          <a:solidFill>
            <a:schemeClr val="accent6">
              <a:lumMod val="60000"/>
              <a:lumOff val="40000"/>
            </a:schemeClr>
          </a:solid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rPr>
              <a:t>Yahusha</a:t>
            </a:r>
            <a:r>
              <a:rPr lang="en-US" sz="2800" dirty="0">
                <a:solidFill>
                  <a:schemeClr val="tx1"/>
                </a:solidFill>
              </a:rPr>
              <a:t> was </a:t>
            </a:r>
            <a:r>
              <a:rPr lang="en-US" sz="2800" u="sng" dirty="0">
                <a:solidFill>
                  <a:schemeClr val="tx1"/>
                </a:solidFill>
              </a:rPr>
              <a:t>not slain b</a:t>
            </a:r>
            <a:r>
              <a:rPr lang="en-US" sz="2800" dirty="0">
                <a:solidFill>
                  <a:schemeClr val="tx1"/>
                </a:solidFill>
              </a:rPr>
              <a:t>y</a:t>
            </a:r>
            <a:r>
              <a:rPr lang="en-US" sz="2800" u="sng" dirty="0">
                <a:solidFill>
                  <a:schemeClr val="tx1"/>
                </a:solidFill>
              </a:rPr>
              <a:t> mornin</a:t>
            </a:r>
            <a:r>
              <a:rPr lang="en-US" sz="2800" dirty="0">
                <a:solidFill>
                  <a:schemeClr val="tx1"/>
                </a:solidFill>
              </a:rPr>
              <a:t>g!  </a:t>
            </a:r>
            <a:br>
              <a:rPr lang="en-US" sz="2800" dirty="0">
                <a:solidFill>
                  <a:schemeClr val="tx1"/>
                </a:solidFill>
              </a:rPr>
            </a:br>
            <a:r>
              <a:rPr lang="en-US" sz="2800" dirty="0">
                <a:solidFill>
                  <a:schemeClr val="tx1"/>
                </a:solidFill>
              </a:rPr>
              <a:t>He was very much alive!</a:t>
            </a:r>
          </a:p>
        </p:txBody>
      </p:sp>
      <p:sp>
        <p:nvSpPr>
          <p:cNvPr id="4" name="Slide Number Placeholder 3"/>
          <p:cNvSpPr>
            <a:spLocks noGrp="1"/>
          </p:cNvSpPr>
          <p:nvPr>
            <p:ph type="sldNum" sz="quarter" idx="12"/>
          </p:nvPr>
        </p:nvSpPr>
        <p:spPr>
          <a:xfrm>
            <a:off x="0" y="6622473"/>
            <a:ext cx="457199" cy="235527"/>
          </a:xfrm>
          <a:scene3d>
            <a:camera prst="orthographicFront"/>
            <a:lightRig rig="threePt" dir="t"/>
          </a:scene3d>
          <a:sp3d>
            <a:bevelT/>
          </a:sp3d>
        </p:spPr>
        <p:txBody>
          <a:bodyPr/>
          <a:lstStyle/>
          <a:p>
            <a:fld id="{D57F1E4F-1CFF-5643-939E-217C01CDF565}" type="slidenum">
              <a:rPr lang="en-US" sz="1400" smtClean="0">
                <a:solidFill>
                  <a:schemeClr val="tx1"/>
                </a:solidFill>
              </a:rPr>
              <a:pPr/>
              <a:t>18</a:t>
            </a:fld>
            <a:endParaRPr lang="en-US" sz="1400" dirty="0">
              <a:solidFill>
                <a:schemeClr val="tx1"/>
              </a:solidFill>
            </a:endParaRPr>
          </a:p>
        </p:txBody>
      </p:sp>
      <p:cxnSp>
        <p:nvCxnSpPr>
          <p:cNvPr id="12" name="Straight Arrow Connector 11"/>
          <p:cNvCxnSpPr/>
          <p:nvPr/>
        </p:nvCxnSpPr>
        <p:spPr>
          <a:xfrm flipH="1" flipV="1">
            <a:off x="1136076" y="3719947"/>
            <a:ext cx="101881" cy="419095"/>
          </a:xfrm>
          <a:prstGeom prst="straightConnector1">
            <a:avLst/>
          </a:prstGeom>
          <a:ln w="5715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rot="5400000">
            <a:off x="6054076" y="2339577"/>
            <a:ext cx="377532" cy="3177857"/>
          </a:xfrm>
          <a:prstGeom prst="rightBrace">
            <a:avLst>
              <a:gd name="adj1" fmla="val 87886"/>
              <a:gd name="adj2" fmla="val 13442"/>
            </a:avLst>
          </a:prstGeom>
          <a:solidFill>
            <a:srgbClr val="FFFF00"/>
          </a:solidFill>
          <a:ln w="38100">
            <a:solidFill>
              <a:schemeClr val="accent1">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23" idx="1"/>
            <a:endCxn id="19" idx="1"/>
          </p:cNvCxnSpPr>
          <p:nvPr/>
        </p:nvCxnSpPr>
        <p:spPr>
          <a:xfrm flipH="1" flipV="1">
            <a:off x="7404603" y="4117272"/>
            <a:ext cx="1153395" cy="21770"/>
          </a:xfrm>
          <a:prstGeom prst="straightConnector1">
            <a:avLst/>
          </a:prstGeom>
          <a:ln w="38100">
            <a:solidFill>
              <a:schemeClr val="tx1"/>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rot="16200000">
            <a:off x="9345199" y="2843333"/>
            <a:ext cx="290949" cy="2882366"/>
          </a:xfrm>
          <a:prstGeom prst="rightBrace">
            <a:avLst>
              <a:gd name="adj1" fmla="val 57373"/>
              <a:gd name="adj2" fmla="val 17642"/>
            </a:avLst>
          </a:prstGeom>
          <a:solidFill>
            <a:srgbClr val="FFFF00"/>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flipH="1" flipV="1">
            <a:off x="4553333" y="3463638"/>
            <a:ext cx="491477" cy="862444"/>
          </a:xfrm>
          <a:prstGeom prst="straightConnector1">
            <a:avLst/>
          </a:prstGeom>
          <a:ln w="5715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846625" y="3025491"/>
            <a:ext cx="179387" cy="716970"/>
          </a:xfrm>
          <a:prstGeom prst="rect">
            <a:avLst/>
          </a:prstGeom>
          <a:gradFill flip="none" rotWithShape="1">
            <a:gsLst>
              <a:gs pos="49000">
                <a:srgbClr val="FFFF00">
                  <a:lumMod val="90000"/>
                  <a:lumOff val="10000"/>
                </a:srgbClr>
              </a:gs>
              <a:gs pos="58000">
                <a:schemeClr val="bg1">
                  <a:lumMod val="50000"/>
                </a:schemeClr>
              </a:gs>
            </a:gsLst>
            <a:lin ang="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ent Arrow 30"/>
          <p:cNvSpPr/>
          <p:nvPr/>
        </p:nvSpPr>
        <p:spPr>
          <a:xfrm flipV="1">
            <a:off x="457198" y="2405778"/>
            <a:ext cx="678877" cy="1209536"/>
          </a:xfrm>
          <a:prstGeom prst="bentArrow">
            <a:avLst>
              <a:gd name="adj1" fmla="val 16917"/>
              <a:gd name="adj2" fmla="val 36726"/>
              <a:gd name="adj3" fmla="val 25000"/>
              <a:gd name="adj4" fmla="val 43750"/>
            </a:avLst>
          </a:prstGeom>
          <a:gradFill flip="none" rotWithShape="1">
            <a:gsLst>
              <a:gs pos="69000">
                <a:srgbClr val="FF0066"/>
              </a:gs>
              <a:gs pos="54000">
                <a:schemeClr val="tx1"/>
              </a:gs>
              <a:gs pos="26000">
                <a:srgbClr val="FFFF00"/>
              </a:gs>
            </a:gsLst>
            <a:lin ang="540000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314283" y="1347270"/>
            <a:ext cx="11171134" cy="1059148"/>
          </a:xfrm>
          <a:prstGeom prst="rect">
            <a:avLst/>
          </a:prstGeom>
          <a:gradFill flip="none" rotWithShape="1">
            <a:gsLst>
              <a:gs pos="69000">
                <a:srgbClr val="FF0066"/>
              </a:gs>
              <a:gs pos="94000">
                <a:schemeClr val="tx1"/>
              </a:gs>
              <a:gs pos="26000">
                <a:srgbClr val="FFFF00"/>
              </a:gs>
            </a:gsLst>
            <a:path path="shape">
              <a:fillToRect l="50000" t="50000" r="50000" b="5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a:solidFill>
                  <a:srgbClr val="0000FF"/>
                </a:solidFill>
              </a:rPr>
              <a:t>What lamb’s flesh was eaten here?</a:t>
            </a:r>
          </a:p>
        </p:txBody>
      </p:sp>
    </p:spTree>
    <p:extLst>
      <p:ext uri="{BB962C8B-B14F-4D97-AF65-F5344CB8AC3E}">
        <p14:creationId xmlns:p14="http://schemas.microsoft.com/office/powerpoint/2010/main" val="1759578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3000" fill="hold" grpId="1"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250"/>
                                        <p:tgtEl>
                                          <p:spTgt spid="31"/>
                                        </p:tgtEl>
                                      </p:cBhvr>
                                    </p:animEffect>
                                  </p:childTnLst>
                                </p:cTn>
                              </p:par>
                              <p:par>
                                <p:cTn id="8" presetID="5" presetClass="entr" presetSubtype="1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1500"/>
                                        <p:tgtEl>
                                          <p:spTgt spid="18"/>
                                        </p:tgtEl>
                                      </p:cBhvr>
                                    </p:animEffect>
                                  </p:childTnLst>
                                </p:cTn>
                              </p:par>
                              <p:par>
                                <p:cTn id="11" presetID="26" presetClass="emph" presetSubtype="0" repeatCount="5000" fill="hold" grpId="1" nodeType="withEffect">
                                  <p:stCondLst>
                                    <p:cond delay="250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3000">
              <a:srgbClr val="FFFF00">
                <a:alpha val="70000"/>
              </a:srgbClr>
            </a:gs>
            <a:gs pos="58000">
              <a:srgbClr val="FF00FF">
                <a:alpha val="31000"/>
              </a:srgbClr>
            </a:gs>
            <a:gs pos="100000">
              <a:schemeClr val="tx2">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0" y="145806"/>
            <a:ext cx="11327642" cy="6596742"/>
          </a:xfrm>
          <a:solidFill>
            <a:srgbClr val="EFE7FD"/>
          </a:solidFill>
          <a:scene3d>
            <a:camera prst="orthographicFront"/>
            <a:lightRig rig="threePt" dir="t"/>
          </a:scene3d>
          <a:sp3d>
            <a:bevelT/>
          </a:sp3d>
        </p:spPr>
        <p:txBody>
          <a:bodyPr>
            <a:noAutofit/>
            <a:sp3d extrusionH="57150">
              <a:bevelT w="38100" h="38100"/>
            </a:sp3d>
          </a:bodyPr>
          <a:lstStyle/>
          <a:p>
            <a:pPr marL="1554480" indent="-1554480">
              <a:lnSpc>
                <a:spcPct val="90000"/>
              </a:lnSpc>
              <a:spcBef>
                <a:spcPts val="0"/>
              </a:spcBef>
              <a:spcAft>
                <a:spcPts val="1200"/>
              </a:spcAft>
              <a:buNone/>
            </a:pPr>
            <a:r>
              <a:rPr lang="en-US" sz="2400" i="1" dirty="0">
                <a:solidFill>
                  <a:srgbClr val="009999"/>
                </a:solidFill>
                <a:latin typeface="Georgia" panose="02040502050405020303" pitchFamily="18" charset="0"/>
              </a:rPr>
              <a:t>Ex 12:5    	</a:t>
            </a:r>
            <a:r>
              <a:rPr lang="en-US" sz="2600" dirty="0">
                <a:solidFill>
                  <a:srgbClr val="990000"/>
                </a:solidFill>
              </a:rPr>
              <a:t>Let the </a:t>
            </a:r>
            <a:r>
              <a:rPr lang="en-US" sz="2600" b="1" i="1" u="sng" dirty="0">
                <a:solidFill>
                  <a:srgbClr val="9900CC"/>
                </a:solidFill>
              </a:rPr>
              <a:t>lamb</a:t>
            </a:r>
            <a:r>
              <a:rPr lang="en-US" sz="2600" dirty="0">
                <a:solidFill>
                  <a:schemeClr val="accent3">
                    <a:lumMod val="75000"/>
                  </a:schemeClr>
                </a:solidFill>
              </a:rPr>
              <a:t> </a:t>
            </a:r>
            <a:r>
              <a:rPr lang="en-US" sz="2600" dirty="0">
                <a:solidFill>
                  <a:srgbClr val="990000"/>
                </a:solidFill>
              </a:rPr>
              <a:t>be a perfect one, a year old male. </a:t>
            </a:r>
            <a:br>
              <a:rPr lang="en-US" sz="2600" dirty="0">
                <a:solidFill>
                  <a:srgbClr val="990000"/>
                </a:solidFill>
              </a:rPr>
            </a:br>
            <a:r>
              <a:rPr lang="en-US" sz="2600" dirty="0">
                <a:solidFill>
                  <a:srgbClr val="990000"/>
                </a:solidFill>
              </a:rPr>
              <a:t>Take it from the sheep or from the goats. </a:t>
            </a:r>
          </a:p>
          <a:p>
            <a:pPr marL="1554480" indent="-1554480">
              <a:lnSpc>
                <a:spcPct val="90000"/>
              </a:lnSpc>
              <a:spcBef>
                <a:spcPts val="0"/>
              </a:spcBef>
              <a:spcAft>
                <a:spcPts val="1200"/>
              </a:spcAft>
              <a:buNone/>
            </a:pPr>
            <a:r>
              <a:rPr lang="en-US" sz="2400" i="1" dirty="0">
                <a:solidFill>
                  <a:srgbClr val="009999"/>
                </a:solidFill>
                <a:latin typeface="Georgia" panose="02040502050405020303" pitchFamily="18" charset="0"/>
              </a:rPr>
              <a:t>Ex 12:6    	</a:t>
            </a:r>
            <a:r>
              <a:rPr lang="en-US" sz="2600" dirty="0">
                <a:solidFill>
                  <a:srgbClr val="990000"/>
                </a:solidFill>
              </a:rPr>
              <a:t>And you shall keep it until the </a:t>
            </a:r>
            <a:r>
              <a:rPr lang="en-US" sz="2600" b="1" i="1" dirty="0">
                <a:solidFill>
                  <a:srgbClr val="9900CC"/>
                </a:solidFill>
              </a:rPr>
              <a:t>fourteenth day </a:t>
            </a:r>
            <a:r>
              <a:rPr lang="en-US" sz="2600" dirty="0">
                <a:solidFill>
                  <a:srgbClr val="990000"/>
                </a:solidFill>
              </a:rPr>
              <a:t>of the same month. Then all the assembly of      the congregation of   </a:t>
            </a:r>
            <a:r>
              <a:rPr lang="en-US" sz="2600" dirty="0" err="1">
                <a:solidFill>
                  <a:srgbClr val="990000"/>
                </a:solidFill>
              </a:rPr>
              <a:t>Yisra’ĕl</a:t>
            </a:r>
            <a:r>
              <a:rPr lang="en-US" sz="2600" dirty="0">
                <a:solidFill>
                  <a:srgbClr val="990000"/>
                </a:solidFill>
              </a:rPr>
              <a:t>   shall   kill  it </a:t>
            </a:r>
            <a:r>
              <a:rPr lang="en-US" sz="2600" dirty="0">
                <a:solidFill>
                  <a:schemeClr val="accent3">
                    <a:lumMod val="75000"/>
                  </a:schemeClr>
                </a:solidFill>
              </a:rPr>
              <a:t> </a:t>
            </a:r>
            <a:r>
              <a:rPr lang="en-US" sz="2600" b="1" i="1" u="sng" dirty="0">
                <a:solidFill>
                  <a:srgbClr val="FF0066"/>
                </a:solidFill>
              </a:rPr>
              <a:t>between the</a:t>
            </a:r>
            <a:r>
              <a:rPr lang="en-US" sz="2600" b="1" i="1" dirty="0">
                <a:solidFill>
                  <a:srgbClr val="FF0066"/>
                </a:solidFill>
              </a:rPr>
              <a:t>     </a:t>
            </a:r>
            <a:r>
              <a:rPr lang="en-US" sz="2600" b="1" i="1" u="sng" dirty="0">
                <a:solidFill>
                  <a:srgbClr val="FF0066"/>
                </a:solidFill>
              </a:rPr>
              <a:t>evenin</a:t>
            </a:r>
            <a:r>
              <a:rPr lang="en-US" sz="2600" b="1" i="1" dirty="0">
                <a:solidFill>
                  <a:srgbClr val="FF0066"/>
                </a:solidFill>
              </a:rPr>
              <a:t>g</a:t>
            </a:r>
            <a:r>
              <a:rPr lang="en-US" sz="2600" b="1" i="1" u="sng" dirty="0">
                <a:solidFill>
                  <a:srgbClr val="FF0066"/>
                </a:solidFill>
              </a:rPr>
              <a:t>s</a:t>
            </a:r>
            <a:r>
              <a:rPr lang="en-US" sz="2600" b="1" i="1" dirty="0">
                <a:solidFill>
                  <a:srgbClr val="FF0066"/>
                </a:solidFill>
              </a:rPr>
              <a:t>. </a:t>
            </a:r>
          </a:p>
          <a:p>
            <a:pPr marL="1554480" indent="-1554480">
              <a:lnSpc>
                <a:spcPct val="90000"/>
              </a:lnSpc>
              <a:spcBef>
                <a:spcPts val="0"/>
              </a:spcBef>
              <a:spcAft>
                <a:spcPts val="1200"/>
              </a:spcAft>
              <a:buNone/>
            </a:pPr>
            <a:r>
              <a:rPr lang="en-US" sz="2400" i="1" dirty="0">
                <a:solidFill>
                  <a:srgbClr val="009999"/>
                </a:solidFill>
                <a:latin typeface="Georgia" panose="02040502050405020303" pitchFamily="18" charset="0"/>
              </a:rPr>
              <a:t>Ex 12:7    	</a:t>
            </a:r>
            <a:r>
              <a:rPr lang="en-US" sz="2600" dirty="0">
                <a:solidFill>
                  <a:srgbClr val="990000"/>
                </a:solidFill>
              </a:rPr>
              <a:t>And they shall take some of the 		blood and put it on the two doorposts and on the lintel of      the houses where they eat it. </a:t>
            </a:r>
          </a:p>
          <a:p>
            <a:pPr marL="1554480" indent="-1554480">
              <a:lnSpc>
                <a:spcPct val="90000"/>
              </a:lnSpc>
              <a:spcBef>
                <a:spcPts val="0"/>
              </a:spcBef>
              <a:spcAft>
                <a:spcPts val="1200"/>
              </a:spcAft>
              <a:buNone/>
            </a:pPr>
            <a:r>
              <a:rPr lang="en-US" sz="2400" i="1" dirty="0">
                <a:solidFill>
                  <a:srgbClr val="009999"/>
                </a:solidFill>
                <a:latin typeface="Georgia" panose="02040502050405020303" pitchFamily="18" charset="0"/>
              </a:rPr>
              <a:t>Ex 12:8   </a:t>
            </a:r>
            <a:r>
              <a:rPr lang="en-US" sz="2600" i="1" dirty="0">
                <a:solidFill>
                  <a:srgbClr val="009999"/>
                </a:solidFill>
                <a:latin typeface="Georgia" panose="02040502050405020303" pitchFamily="18" charset="0"/>
              </a:rPr>
              <a:t> 	</a:t>
            </a:r>
            <a:r>
              <a:rPr lang="en-US" sz="2600" dirty="0">
                <a:solidFill>
                  <a:srgbClr val="990000"/>
                </a:solidFill>
              </a:rPr>
              <a:t>And they shall eat the flesh </a:t>
            </a:r>
            <a:r>
              <a:rPr lang="en-US" sz="2600" b="1" i="1" u="sng" dirty="0">
                <a:solidFill>
                  <a:srgbClr val="9900CC"/>
                </a:solidFill>
              </a:rPr>
              <a:t>on that ni</a:t>
            </a:r>
            <a:r>
              <a:rPr lang="en-US" sz="2600" b="1" i="1" dirty="0">
                <a:solidFill>
                  <a:srgbClr val="9900CC"/>
                </a:solidFill>
              </a:rPr>
              <a:t>g</a:t>
            </a:r>
            <a:r>
              <a:rPr lang="en-US" sz="2600" b="1" i="1" u="sng" dirty="0">
                <a:solidFill>
                  <a:srgbClr val="9900CC"/>
                </a:solidFill>
              </a:rPr>
              <a:t>ht</a:t>
            </a:r>
            <a:r>
              <a:rPr lang="en-US" sz="2600" b="1" i="1" dirty="0">
                <a:solidFill>
                  <a:srgbClr val="9900CC"/>
                </a:solidFill>
              </a:rPr>
              <a:t>, </a:t>
            </a:r>
            <a:r>
              <a:rPr lang="en-US" sz="2600" dirty="0">
                <a:solidFill>
                  <a:srgbClr val="990000"/>
                </a:solidFill>
              </a:rPr>
              <a:t>roasted in fire – with unleavened bread and with bitter herbs </a:t>
            </a:r>
            <a:br>
              <a:rPr lang="en-US" sz="2600" dirty="0">
                <a:solidFill>
                  <a:srgbClr val="990000"/>
                </a:solidFill>
              </a:rPr>
            </a:br>
            <a:r>
              <a:rPr lang="en-US" sz="2600" dirty="0">
                <a:solidFill>
                  <a:srgbClr val="990000"/>
                </a:solidFill>
              </a:rPr>
              <a:t>they shall eat it.</a:t>
            </a:r>
          </a:p>
          <a:p>
            <a:pPr marL="0" indent="0">
              <a:spcBef>
                <a:spcPts val="0"/>
              </a:spcBef>
              <a:spcAft>
                <a:spcPts val="1200"/>
              </a:spcAft>
              <a:buNone/>
            </a:pPr>
            <a:r>
              <a:rPr lang="en-US" sz="2600" b="1" dirty="0">
                <a:solidFill>
                  <a:srgbClr val="9900CC"/>
                </a:solidFill>
              </a:rPr>
              <a:t>When</a:t>
            </a:r>
            <a:r>
              <a:rPr lang="en-US" sz="2600" dirty="0">
                <a:solidFill>
                  <a:schemeClr val="accent3">
                    <a:lumMod val="75000"/>
                  </a:schemeClr>
                </a:solidFill>
              </a:rPr>
              <a:t> </a:t>
            </a:r>
            <a:r>
              <a:rPr lang="en-US" sz="2600" dirty="0">
                <a:solidFill>
                  <a:srgbClr val="990000"/>
                </a:solidFill>
              </a:rPr>
              <a:t>(as in </a:t>
            </a:r>
            <a:r>
              <a:rPr lang="en-US" sz="2600" b="1" u="sng" dirty="0">
                <a:solidFill>
                  <a:srgbClr val="FF0066"/>
                </a:solidFill>
              </a:rPr>
              <a:t>date</a:t>
            </a:r>
            <a:r>
              <a:rPr lang="en-US" sz="2600" dirty="0">
                <a:solidFill>
                  <a:srgbClr val="FF0066"/>
                </a:solidFill>
              </a:rPr>
              <a:t>?</a:t>
            </a:r>
            <a:r>
              <a:rPr lang="en-US" sz="2600" dirty="0">
                <a:solidFill>
                  <a:srgbClr val="990000"/>
                </a:solidFill>
              </a:rPr>
              <a:t>) and </a:t>
            </a:r>
            <a:r>
              <a:rPr lang="en-US" sz="2600" b="1" dirty="0">
                <a:solidFill>
                  <a:srgbClr val="9900CC"/>
                </a:solidFill>
              </a:rPr>
              <a:t>Where</a:t>
            </a:r>
            <a:r>
              <a:rPr lang="en-US" sz="2600" dirty="0">
                <a:solidFill>
                  <a:schemeClr val="accent3">
                    <a:lumMod val="75000"/>
                  </a:schemeClr>
                </a:solidFill>
              </a:rPr>
              <a:t> </a:t>
            </a:r>
            <a:r>
              <a:rPr lang="en-US" sz="2600" dirty="0">
                <a:solidFill>
                  <a:srgbClr val="990000"/>
                </a:solidFill>
              </a:rPr>
              <a:t>was</a:t>
            </a:r>
            <a:r>
              <a:rPr lang="en-US" sz="2600" dirty="0">
                <a:solidFill>
                  <a:schemeClr val="accent3">
                    <a:lumMod val="75000"/>
                  </a:schemeClr>
                </a:solidFill>
              </a:rPr>
              <a:t> </a:t>
            </a:r>
            <a:r>
              <a:rPr lang="en-US" sz="2600" b="1" dirty="0">
                <a:solidFill>
                  <a:schemeClr val="accent5">
                    <a:lumMod val="75000"/>
                  </a:schemeClr>
                </a:solidFill>
              </a:rPr>
              <a:t>Yahusha</a:t>
            </a:r>
            <a:r>
              <a:rPr lang="en-US" sz="2600" dirty="0">
                <a:solidFill>
                  <a:schemeClr val="accent3">
                    <a:lumMod val="75000"/>
                  </a:schemeClr>
                </a:solidFill>
              </a:rPr>
              <a:t> </a:t>
            </a:r>
            <a:r>
              <a:rPr lang="en-US" sz="2600" dirty="0">
                <a:solidFill>
                  <a:srgbClr val="990000"/>
                </a:solidFill>
              </a:rPr>
              <a:t>standing at Dawn awaiting His death sentence?</a:t>
            </a:r>
          </a:p>
          <a:p>
            <a:pPr marL="0" indent="0">
              <a:spcBef>
                <a:spcPts val="0"/>
              </a:spcBef>
              <a:buNone/>
            </a:pPr>
            <a:r>
              <a:rPr lang="en-US" sz="2600" dirty="0">
                <a:solidFill>
                  <a:schemeClr val="tx1"/>
                </a:solidFill>
              </a:rPr>
              <a:t>If</a:t>
            </a:r>
            <a:r>
              <a:rPr lang="en-US" sz="2600" dirty="0">
                <a:solidFill>
                  <a:schemeClr val="accent3">
                    <a:lumMod val="75000"/>
                  </a:schemeClr>
                </a:solidFill>
              </a:rPr>
              <a:t> </a:t>
            </a:r>
            <a:r>
              <a:rPr lang="en-US" sz="2600" b="1" dirty="0">
                <a:solidFill>
                  <a:srgbClr val="990000"/>
                </a:solidFill>
              </a:rPr>
              <a:t>Sunset Theory’s </a:t>
            </a:r>
            <a:r>
              <a:rPr lang="en-US" sz="2600" dirty="0">
                <a:solidFill>
                  <a:schemeClr val="tx1"/>
                </a:solidFill>
              </a:rPr>
              <a:t>Abib </a:t>
            </a:r>
            <a:r>
              <a:rPr lang="en-US" sz="2600" u="sng" dirty="0">
                <a:solidFill>
                  <a:srgbClr val="FF0066"/>
                </a:solidFill>
              </a:rPr>
              <a:t>14</a:t>
            </a:r>
            <a:r>
              <a:rPr lang="en-US" sz="2600" dirty="0">
                <a:solidFill>
                  <a:schemeClr val="accent3">
                    <a:lumMod val="75000"/>
                  </a:schemeClr>
                </a:solidFill>
              </a:rPr>
              <a:t> </a:t>
            </a:r>
            <a:r>
              <a:rPr lang="en-US" sz="2600" u="sng" dirty="0">
                <a:solidFill>
                  <a:schemeClr val="tx1">
                    <a:lumMod val="95000"/>
                    <a:lumOff val="5000"/>
                  </a:schemeClr>
                </a:solidFill>
              </a:rPr>
              <a:t>ni</a:t>
            </a:r>
            <a:r>
              <a:rPr lang="en-US" sz="2600" dirty="0">
                <a:solidFill>
                  <a:schemeClr val="tx1">
                    <a:lumMod val="95000"/>
                    <a:lumOff val="5000"/>
                  </a:schemeClr>
                </a:solidFill>
              </a:rPr>
              <a:t>g</a:t>
            </a:r>
            <a:r>
              <a:rPr lang="en-US" sz="2600" u="sng" dirty="0">
                <a:solidFill>
                  <a:schemeClr val="tx1">
                    <a:lumMod val="95000"/>
                    <a:lumOff val="5000"/>
                  </a:schemeClr>
                </a:solidFill>
              </a:rPr>
              <a:t>ht</a:t>
            </a:r>
            <a:r>
              <a:rPr lang="en-US" sz="2600" dirty="0">
                <a:solidFill>
                  <a:schemeClr val="accent3">
                    <a:lumMod val="75000"/>
                  </a:schemeClr>
                </a:solidFill>
              </a:rPr>
              <a:t> </a:t>
            </a:r>
            <a:r>
              <a:rPr lang="en-US" sz="2600" dirty="0">
                <a:solidFill>
                  <a:schemeClr val="tx1"/>
                </a:solidFill>
              </a:rPr>
              <a:t>had passed; with </a:t>
            </a:r>
            <a:r>
              <a:rPr lang="en-US" sz="2600" b="1" dirty="0">
                <a:solidFill>
                  <a:schemeClr val="accent5">
                    <a:lumMod val="75000"/>
                  </a:schemeClr>
                </a:solidFill>
              </a:rPr>
              <a:t>Yahusha</a:t>
            </a:r>
            <a:r>
              <a:rPr lang="en-US" sz="2600" dirty="0">
                <a:solidFill>
                  <a:schemeClr val="accent3">
                    <a:lumMod val="75000"/>
                  </a:schemeClr>
                </a:solidFill>
              </a:rPr>
              <a:t> </a:t>
            </a:r>
            <a:r>
              <a:rPr lang="en-US" sz="2600" dirty="0">
                <a:solidFill>
                  <a:schemeClr val="tx1"/>
                </a:solidFill>
              </a:rPr>
              <a:t>standing before Pilate;</a:t>
            </a:r>
            <a:r>
              <a:rPr lang="en-US" sz="2600" dirty="0">
                <a:solidFill>
                  <a:schemeClr val="accent3">
                    <a:lumMod val="75000"/>
                  </a:schemeClr>
                </a:solidFill>
              </a:rPr>
              <a:t> </a:t>
            </a:r>
            <a:r>
              <a:rPr lang="en-US" sz="2600" dirty="0">
                <a:solidFill>
                  <a:srgbClr val="008000"/>
                </a:solidFill>
              </a:rPr>
              <a:t>(Luke 22:66) - </a:t>
            </a:r>
            <a:r>
              <a:rPr lang="en-US" sz="2800" dirty="0">
                <a:solidFill>
                  <a:schemeClr val="accent3">
                    <a:lumMod val="75000"/>
                  </a:schemeClr>
                </a:solidFill>
              </a:rPr>
              <a:t>	</a:t>
            </a:r>
            <a:r>
              <a:rPr lang="en-US" sz="4000" b="1" dirty="0">
                <a:solidFill>
                  <a:srgbClr val="FF0066"/>
                </a:solidFill>
              </a:rPr>
              <a:t>WHY WAS HE STILL ALIVE??</a:t>
            </a:r>
          </a:p>
        </p:txBody>
      </p:sp>
      <p:grpSp>
        <p:nvGrpSpPr>
          <p:cNvPr id="7" name="Group 6"/>
          <p:cNvGrpSpPr/>
          <p:nvPr/>
        </p:nvGrpSpPr>
        <p:grpSpPr>
          <a:xfrm>
            <a:off x="7401305" y="1461538"/>
            <a:ext cx="1203603" cy="2060485"/>
            <a:chOff x="8106770" y="1191581"/>
            <a:chExt cx="1203603" cy="2060485"/>
          </a:xfrm>
        </p:grpSpPr>
        <p:cxnSp>
          <p:nvCxnSpPr>
            <p:cNvPr id="5" name="Straight Arrow Connector 4"/>
            <p:cNvCxnSpPr/>
            <p:nvPr/>
          </p:nvCxnSpPr>
          <p:spPr>
            <a:xfrm>
              <a:off x="8106770" y="1191581"/>
              <a:ext cx="436409" cy="2060485"/>
            </a:xfrm>
            <a:prstGeom prst="straightConnector1">
              <a:avLst/>
            </a:prstGeom>
            <a:ln w="76200">
              <a:solidFill>
                <a:srgbClr val="00B05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4-Point Star 5"/>
            <p:cNvSpPr/>
            <p:nvPr/>
          </p:nvSpPr>
          <p:spPr>
            <a:xfrm>
              <a:off x="8723519" y="2741413"/>
              <a:ext cx="586854" cy="510653"/>
            </a:xfrm>
            <a:prstGeom prst="star4">
              <a:avLst/>
            </a:prstGeom>
            <a:solidFill>
              <a:srgbClr val="FF0066"/>
            </a:solidFill>
            <a:ln w="381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a:xfrm>
            <a:off x="41368" y="6627097"/>
            <a:ext cx="381712" cy="230903"/>
          </a:xfrm>
        </p:spPr>
        <p:txBody>
          <a:bodyPr/>
          <a:lstStyle/>
          <a:p>
            <a:fld id="{D57F1E4F-1CFF-5643-939E-217C01CDF565}" type="slidenum">
              <a:rPr lang="en-US" sz="1400" smtClean="0">
                <a:solidFill>
                  <a:schemeClr val="tx1"/>
                </a:solidFill>
              </a:rPr>
              <a:pPr/>
              <a:t>19</a:t>
            </a:fld>
            <a:endParaRPr lang="en-US" sz="1400" dirty="0">
              <a:solidFill>
                <a:schemeClr val="tx1"/>
              </a:solidFill>
            </a:endParaRPr>
          </a:p>
        </p:txBody>
      </p:sp>
    </p:spTree>
    <p:extLst>
      <p:ext uri="{BB962C8B-B14F-4D97-AF65-F5344CB8AC3E}">
        <p14:creationId xmlns:p14="http://schemas.microsoft.com/office/powerpoint/2010/main" val="400771045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80">
                                          <p:stCondLst>
                                            <p:cond delay="0"/>
                                          </p:stCondLst>
                                        </p:cTn>
                                        <p:tgtEl>
                                          <p:spTgt spid="3">
                                            <p:txEl>
                                              <p:pRg st="5" end="5"/>
                                            </p:txEl>
                                          </p:spTgt>
                                        </p:tgtEl>
                                      </p:cBhvr>
                                    </p:animEffect>
                                    <p:anim calcmode="lin" valueType="num">
                                      <p:cBhvr>
                                        <p:cTn id="2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5" end="5"/>
                                            </p:txEl>
                                          </p:spTgt>
                                        </p:tgtEl>
                                      </p:cBhvr>
                                      <p:to x="100000" y="60000"/>
                                    </p:animScale>
                                    <p:animScale>
                                      <p:cBhvr>
                                        <p:cTn id="30" dur="166" decel="50000">
                                          <p:stCondLst>
                                            <p:cond delay="676"/>
                                          </p:stCondLst>
                                        </p:cTn>
                                        <p:tgtEl>
                                          <p:spTgt spid="3">
                                            <p:txEl>
                                              <p:pRg st="5" end="5"/>
                                            </p:txEl>
                                          </p:spTgt>
                                        </p:tgtEl>
                                      </p:cBhvr>
                                      <p:to x="100000" y="100000"/>
                                    </p:animScale>
                                    <p:animScale>
                                      <p:cBhvr>
                                        <p:cTn id="31" dur="26">
                                          <p:stCondLst>
                                            <p:cond delay="1312"/>
                                          </p:stCondLst>
                                        </p:cTn>
                                        <p:tgtEl>
                                          <p:spTgt spid="3">
                                            <p:txEl>
                                              <p:pRg st="5" end="5"/>
                                            </p:txEl>
                                          </p:spTgt>
                                        </p:tgtEl>
                                      </p:cBhvr>
                                      <p:to x="100000" y="80000"/>
                                    </p:animScale>
                                    <p:animScale>
                                      <p:cBhvr>
                                        <p:cTn id="32" dur="166" decel="50000">
                                          <p:stCondLst>
                                            <p:cond delay="1338"/>
                                          </p:stCondLst>
                                        </p:cTn>
                                        <p:tgtEl>
                                          <p:spTgt spid="3">
                                            <p:txEl>
                                              <p:pRg st="5" end="5"/>
                                            </p:txEl>
                                          </p:spTgt>
                                        </p:tgtEl>
                                      </p:cBhvr>
                                      <p:to x="100000" y="100000"/>
                                    </p:animScale>
                                    <p:animScale>
                                      <p:cBhvr>
                                        <p:cTn id="33" dur="26">
                                          <p:stCondLst>
                                            <p:cond delay="1642"/>
                                          </p:stCondLst>
                                        </p:cTn>
                                        <p:tgtEl>
                                          <p:spTgt spid="3">
                                            <p:txEl>
                                              <p:pRg st="5" end="5"/>
                                            </p:txEl>
                                          </p:spTgt>
                                        </p:tgtEl>
                                      </p:cBhvr>
                                      <p:to x="100000" y="90000"/>
                                    </p:animScale>
                                    <p:animScale>
                                      <p:cBhvr>
                                        <p:cTn id="34" dur="166" decel="50000">
                                          <p:stCondLst>
                                            <p:cond delay="1668"/>
                                          </p:stCondLst>
                                        </p:cTn>
                                        <p:tgtEl>
                                          <p:spTgt spid="3">
                                            <p:txEl>
                                              <p:pRg st="5" end="5"/>
                                            </p:txEl>
                                          </p:spTgt>
                                        </p:tgtEl>
                                      </p:cBhvr>
                                      <p:to x="100000" y="100000"/>
                                    </p:animScale>
                                    <p:animScale>
                                      <p:cBhvr>
                                        <p:cTn id="35" dur="26">
                                          <p:stCondLst>
                                            <p:cond delay="1808"/>
                                          </p:stCondLst>
                                        </p:cTn>
                                        <p:tgtEl>
                                          <p:spTgt spid="3">
                                            <p:txEl>
                                              <p:pRg st="5" end="5"/>
                                            </p:txEl>
                                          </p:spTgt>
                                        </p:tgtEl>
                                      </p:cBhvr>
                                      <p:to x="100000" y="95000"/>
                                    </p:animScale>
                                    <p:animScale>
                                      <p:cBhvr>
                                        <p:cTn id="3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344" y="502277"/>
            <a:ext cx="11237975" cy="1519706"/>
          </a:xfrm>
        </p:spPr>
        <p:txBody>
          <a:bodyPr>
            <a:scene3d>
              <a:camera prst="orthographicFront"/>
              <a:lightRig rig="threePt" dir="t"/>
            </a:scene3d>
            <a:sp3d extrusionH="57150">
              <a:bevelT h="25400" prst="softRound"/>
            </a:sp3d>
          </a:bodyPr>
          <a:lstStyle/>
          <a:p>
            <a:pPr algn="ctr"/>
            <a:r>
              <a:rPr lang="en-US" sz="4400" b="1" dirty="0">
                <a:solidFill>
                  <a:schemeClr val="accent5">
                    <a:lumMod val="60000"/>
                    <a:lumOff val="40000"/>
                  </a:schemeClr>
                </a:solidFill>
                <a:latin typeface="Maiandra GD" panose="020E0502030308020204" pitchFamily="34" charset="0"/>
              </a:rPr>
              <a:t>Yahusha Ha Mashiach </a:t>
            </a:r>
            <a:r>
              <a:rPr lang="en-US" sz="4400" dirty="0">
                <a:latin typeface="Maiandra GD" panose="020E0502030308020204" pitchFamily="34" charset="0"/>
              </a:rPr>
              <a:t>Ratifies the </a:t>
            </a:r>
            <a:br>
              <a:rPr lang="en-US" sz="4400" dirty="0">
                <a:latin typeface="Maiandra GD" panose="020E0502030308020204" pitchFamily="34" charset="0"/>
              </a:rPr>
            </a:br>
            <a:r>
              <a:rPr lang="en-US" sz="4400" b="1" dirty="0" err="1">
                <a:solidFill>
                  <a:srgbClr val="00B0F0"/>
                </a:solidFill>
                <a:latin typeface="Maiandra GD" panose="020E0502030308020204" pitchFamily="34" charset="0"/>
              </a:rPr>
              <a:t>Melchi-Tzedek</a:t>
            </a:r>
            <a:r>
              <a:rPr lang="en-US" sz="4400" b="1" dirty="0">
                <a:solidFill>
                  <a:srgbClr val="00B0F0"/>
                </a:solidFill>
                <a:latin typeface="Maiandra GD" panose="020E0502030308020204" pitchFamily="34" charset="0"/>
              </a:rPr>
              <a:t> Covenant </a:t>
            </a:r>
            <a:r>
              <a:rPr lang="en-US" sz="4400" dirty="0">
                <a:latin typeface="Maiandra GD" panose="020E0502030308020204" pitchFamily="34" charset="0"/>
              </a:rPr>
              <a:t>for </a:t>
            </a:r>
            <a:r>
              <a:rPr lang="en-US" sz="4400" u="sng" dirty="0">
                <a:latin typeface="Maiandra GD" panose="020E0502030308020204" pitchFamily="34" charset="0"/>
              </a:rPr>
              <a:t>You</a:t>
            </a:r>
            <a:r>
              <a:rPr lang="en-US" sz="4400" dirty="0">
                <a:latin typeface="Maiandra GD" panose="020E0502030308020204" pitchFamily="34" charset="0"/>
              </a:rPr>
              <a:t>  </a:t>
            </a:r>
          </a:p>
        </p:txBody>
      </p:sp>
      <p:pic>
        <p:nvPicPr>
          <p:cNvPr id="4" name="Content Placeholder 3"/>
          <p:cNvPicPr>
            <a:picLocks noGrp="1" noChangeAspect="1"/>
          </p:cNvPicPr>
          <p:nvPr>
            <p:ph idx="1"/>
          </p:nvPr>
        </p:nvPicPr>
        <p:blipFill>
          <a:blip r:embed="rId3"/>
          <a:stretch>
            <a:fillRect/>
          </a:stretch>
        </p:blipFill>
        <p:spPr>
          <a:xfrm>
            <a:off x="5121977" y="2265060"/>
            <a:ext cx="4829578" cy="4565561"/>
          </a:xfrm>
          <a:prstGeom prst="rect">
            <a:avLst/>
          </a:prstGeom>
        </p:spPr>
      </p:pic>
      <p:sp>
        <p:nvSpPr>
          <p:cNvPr id="3" name="Rectangle 2"/>
          <p:cNvSpPr/>
          <p:nvPr/>
        </p:nvSpPr>
        <p:spPr>
          <a:xfrm>
            <a:off x="6352055" y="7039038"/>
            <a:ext cx="3271235" cy="1906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Impact" panose="020B0806030902050204" pitchFamily="34" charset="0"/>
              </a:rPr>
              <a:t>Through His Blood.</a:t>
            </a:r>
            <a:endParaRPr lang="en-US" sz="4400" dirty="0">
              <a:latin typeface="Impact" panose="020B0806030902050204" pitchFamily="34" charset="0"/>
            </a:endParaRPr>
          </a:p>
        </p:txBody>
      </p:sp>
      <p:sp>
        <p:nvSpPr>
          <p:cNvPr id="5" name="Slide Number Placeholder 4"/>
          <p:cNvSpPr>
            <a:spLocks noGrp="1"/>
          </p:cNvSpPr>
          <p:nvPr>
            <p:ph type="sldNum" sz="quarter" idx="12"/>
          </p:nvPr>
        </p:nvSpPr>
        <p:spPr>
          <a:xfrm>
            <a:off x="0" y="6584293"/>
            <a:ext cx="245648" cy="273707"/>
          </a:xfrm>
        </p:spPr>
        <p:txBody>
          <a:bodyPr/>
          <a:lstStyle/>
          <a:p>
            <a:fld id="{D57F1E4F-1CFF-5643-939E-217C01CDF565}" type="slidenum">
              <a:rPr lang="en-US" sz="1400" smtClean="0">
                <a:solidFill>
                  <a:schemeClr val="tx1"/>
                </a:solidFill>
              </a:rPr>
              <a:pPr/>
              <a:t>2</a:t>
            </a:fld>
            <a:endParaRPr lang="en-US" sz="1400" dirty="0">
              <a:solidFill>
                <a:schemeClr val="tx1"/>
              </a:solidFill>
            </a:endParaRPr>
          </a:p>
        </p:txBody>
      </p:sp>
      <p:pic>
        <p:nvPicPr>
          <p:cNvPr id="1026" name="Picture 2" descr="C:\Users\Rae\Desktop\his wounds heal us.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795764" y="7174768"/>
            <a:ext cx="4000570" cy="26525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9" name="Picture 5" descr="C:\Users\Rae\Desktop\thru his bloo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65" y="2637123"/>
            <a:ext cx="5566676" cy="3707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2582365" y="3467360"/>
            <a:ext cx="3071675"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990000"/>
                </a:solidFill>
                <a:effectLst>
                  <a:outerShdw blurRad="50800" dist="39000" dir="5460000" algn="tl">
                    <a:srgbClr val="000000">
                      <a:alpha val="38000"/>
                    </a:srgbClr>
                  </a:outerShdw>
                </a:effectLst>
                <a:latin typeface="Segoe Print" pitchFamily="2" charset="0"/>
              </a:rPr>
              <a:t>Through</a:t>
            </a:r>
            <a:br>
              <a:rPr lang="en-US" sz="5400" b="1" cap="none" spc="0" dirty="0">
                <a:ln w="11430"/>
                <a:solidFill>
                  <a:srgbClr val="990000"/>
                </a:solidFill>
                <a:effectLst>
                  <a:outerShdw blurRad="50800" dist="39000" dir="5460000" algn="tl">
                    <a:srgbClr val="000000">
                      <a:alpha val="38000"/>
                    </a:srgbClr>
                  </a:outerShdw>
                </a:effectLst>
                <a:latin typeface="Segoe Print" pitchFamily="2" charset="0"/>
              </a:rPr>
            </a:br>
            <a:r>
              <a:rPr lang="en-US" sz="5400" b="1" cap="none" spc="0" dirty="0">
                <a:ln w="11430"/>
                <a:solidFill>
                  <a:srgbClr val="990000"/>
                </a:solidFill>
                <a:effectLst>
                  <a:outerShdw blurRad="50800" dist="39000" dir="5460000" algn="tl">
                    <a:srgbClr val="000000">
                      <a:alpha val="38000"/>
                    </a:srgbClr>
                  </a:outerShdw>
                </a:effectLst>
                <a:latin typeface="Segoe Print" pitchFamily="2" charset="0"/>
              </a:rPr>
              <a:t>His</a:t>
            </a:r>
            <a:br>
              <a:rPr lang="en-US" sz="5400" b="1" cap="none" spc="0" dirty="0">
                <a:ln w="11430"/>
                <a:solidFill>
                  <a:srgbClr val="990000"/>
                </a:solidFill>
                <a:effectLst>
                  <a:outerShdw blurRad="50800" dist="39000" dir="5460000" algn="tl">
                    <a:srgbClr val="000000">
                      <a:alpha val="38000"/>
                    </a:srgbClr>
                  </a:outerShdw>
                </a:effectLst>
                <a:latin typeface="Segoe Print" pitchFamily="2" charset="0"/>
              </a:rPr>
            </a:br>
            <a:r>
              <a:rPr lang="en-US" sz="5400" b="1" cap="none" spc="0" dirty="0">
                <a:ln w="11430"/>
                <a:solidFill>
                  <a:srgbClr val="990000"/>
                </a:solidFill>
                <a:effectLst>
                  <a:outerShdw blurRad="50800" dist="39000" dir="5460000" algn="tl">
                    <a:srgbClr val="000000">
                      <a:alpha val="38000"/>
                    </a:srgbClr>
                  </a:outerShdw>
                </a:effectLst>
                <a:latin typeface="Segoe Print" pitchFamily="2" charset="0"/>
              </a:rPr>
              <a:t>Blood</a:t>
            </a:r>
          </a:p>
        </p:txBody>
      </p:sp>
      <p:pic>
        <p:nvPicPr>
          <p:cNvPr id="1030" name="Picture 6" descr="C:\Users\Rae\Desktop\will you accep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0682" y="1812714"/>
            <a:ext cx="2959535" cy="31606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8894981" y="5059678"/>
            <a:ext cx="3050936" cy="1493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C00000"/>
                </a:solidFill>
                <a:effectLst>
                  <a:outerShdw blurRad="50800" dist="39000" dir="5460000" algn="tl">
                    <a:srgbClr val="000000">
                      <a:alpha val="38000"/>
                    </a:srgbClr>
                  </a:outerShdw>
                </a:effectLst>
                <a:latin typeface="Segoe Print" pitchFamily="2" charset="0"/>
              </a:rPr>
              <a:t>Will you accept?</a:t>
            </a:r>
          </a:p>
        </p:txBody>
      </p:sp>
    </p:spTree>
    <p:extLst>
      <p:ext uri="{BB962C8B-B14F-4D97-AF65-F5344CB8AC3E}">
        <p14:creationId xmlns:p14="http://schemas.microsoft.com/office/powerpoint/2010/main" val="336344027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rgbClr val="FFFF00">
                <a:alpha val="36000"/>
              </a:srgbClr>
            </a:gs>
            <a:gs pos="48000">
              <a:srgbClr val="FF00FF">
                <a:alpha val="31000"/>
              </a:srgbClr>
            </a:gs>
            <a:gs pos="81000">
              <a:srgbClr val="21E37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681" y="136477"/>
            <a:ext cx="10690442" cy="6605517"/>
          </a:xfrm>
          <a:gradFill flip="none" rotWithShape="1">
            <a:gsLst>
              <a:gs pos="24000">
                <a:schemeClr val="accent4">
                  <a:lumMod val="40000"/>
                  <a:lumOff val="60000"/>
                </a:schemeClr>
              </a:gs>
              <a:gs pos="13000">
                <a:srgbClr val="BD922A"/>
              </a:gs>
              <a:gs pos="4000">
                <a:srgbClr val="FFC000"/>
              </a:gs>
              <a:gs pos="42000">
                <a:srgbClr val="FBE4AE"/>
              </a:gs>
              <a:gs pos="58000">
                <a:srgbClr val="BD922A"/>
              </a:gs>
              <a:gs pos="70000">
                <a:srgbClr val="835E17"/>
              </a:gs>
              <a:gs pos="88000">
                <a:srgbClr val="A28949"/>
              </a:gs>
              <a:gs pos="100000">
                <a:srgbClr val="FAE3B7"/>
              </a:gs>
            </a:gsLst>
            <a:path path="circle">
              <a:fillToRect l="100000" t="100000"/>
            </a:path>
            <a:tileRect r="-100000" b="-100000"/>
          </a:gradFill>
          <a:scene3d>
            <a:camera prst="orthographicFront"/>
            <a:lightRig rig="threePt" dir="t"/>
          </a:scene3d>
          <a:sp3d>
            <a:bevelT/>
          </a:sp3d>
        </p:spPr>
        <p:txBody>
          <a:bodyPr>
            <a:normAutofit/>
            <a:sp3d extrusionH="57150">
              <a:bevelT w="38100" h="38100"/>
            </a:sp3d>
          </a:bodyPr>
          <a:lstStyle/>
          <a:p>
            <a:pPr marL="0" indent="0" algn="ctr">
              <a:buNone/>
            </a:pPr>
            <a:endParaRPr lang="en-US" sz="4800" u="sng" dirty="0">
              <a:solidFill>
                <a:srgbClr val="9900CC"/>
              </a:solidFill>
            </a:endParaRPr>
          </a:p>
          <a:p>
            <a:pPr marL="0" indent="0" algn="ctr">
              <a:buNone/>
            </a:pPr>
            <a:endParaRPr lang="en-US" sz="4800" u="sng" dirty="0">
              <a:solidFill>
                <a:srgbClr val="9900CC"/>
              </a:solidFill>
            </a:endParaRPr>
          </a:p>
          <a:p>
            <a:pPr marL="0" indent="0" algn="ctr">
              <a:buNone/>
            </a:pPr>
            <a:r>
              <a:rPr lang="en-US" sz="4800" u="sng" dirty="0">
                <a:solidFill>
                  <a:srgbClr val="9900CC"/>
                </a:solidFill>
              </a:rPr>
              <a:t>Where</a:t>
            </a:r>
            <a:r>
              <a:rPr lang="en-US" sz="4800" dirty="0">
                <a:solidFill>
                  <a:srgbClr val="9900CC"/>
                </a:solidFill>
              </a:rPr>
              <a:t> was </a:t>
            </a:r>
            <a:r>
              <a:rPr lang="en-US" sz="4800" dirty="0">
                <a:solidFill>
                  <a:srgbClr val="0000FF"/>
                </a:solidFill>
              </a:rPr>
              <a:t>Yahusha</a:t>
            </a:r>
            <a:r>
              <a:rPr lang="en-US" sz="4800" dirty="0">
                <a:solidFill>
                  <a:srgbClr val="9900CC"/>
                </a:solidFill>
              </a:rPr>
              <a:t> </a:t>
            </a:r>
            <a:r>
              <a:rPr lang="en-US" sz="4800" b="1" u="sng" dirty="0">
                <a:ln>
                  <a:solidFill>
                    <a:schemeClr val="tx1">
                      <a:lumMod val="95000"/>
                      <a:lumOff val="5000"/>
                    </a:schemeClr>
                  </a:solidFill>
                </a:ln>
                <a:solidFill>
                  <a:srgbClr val="FF0066"/>
                </a:solidFill>
              </a:rPr>
              <a:t>STANDING</a:t>
            </a:r>
            <a:r>
              <a:rPr lang="en-US" sz="4800" dirty="0">
                <a:solidFill>
                  <a:srgbClr val="9900CC"/>
                </a:solidFill>
              </a:rPr>
              <a:t> </a:t>
            </a:r>
            <a:br>
              <a:rPr lang="en-US" sz="4800" dirty="0">
                <a:solidFill>
                  <a:srgbClr val="9900CC"/>
                </a:solidFill>
              </a:rPr>
            </a:br>
            <a:r>
              <a:rPr lang="en-US" sz="4800" dirty="0">
                <a:solidFill>
                  <a:srgbClr val="9900CC"/>
                </a:solidFill>
              </a:rPr>
              <a:t>on this </a:t>
            </a:r>
            <a:r>
              <a:rPr lang="en-US" sz="4800" u="sng" dirty="0">
                <a:solidFill>
                  <a:srgbClr val="9900CC"/>
                </a:solidFill>
              </a:rPr>
              <a:t>mornin</a:t>
            </a:r>
            <a:r>
              <a:rPr lang="en-US" sz="4800" dirty="0">
                <a:solidFill>
                  <a:srgbClr val="9900CC"/>
                </a:solidFill>
              </a:rPr>
              <a:t>g of Abib </a:t>
            </a:r>
            <a:r>
              <a:rPr lang="en-US" sz="4800" dirty="0">
                <a:solidFill>
                  <a:srgbClr val="FF0066"/>
                </a:solidFill>
              </a:rPr>
              <a:t>14</a:t>
            </a:r>
            <a:r>
              <a:rPr lang="en-US" sz="4800" dirty="0">
                <a:solidFill>
                  <a:srgbClr val="9900CC"/>
                </a:solidFill>
              </a:rPr>
              <a:t> – </a:t>
            </a:r>
            <a:br>
              <a:rPr lang="en-US" sz="4800" dirty="0">
                <a:solidFill>
                  <a:srgbClr val="9900CC"/>
                </a:solidFill>
              </a:rPr>
            </a:br>
            <a:r>
              <a:rPr lang="en-US" sz="4800" b="1" dirty="0">
                <a:solidFill>
                  <a:schemeClr val="tx1">
                    <a:lumMod val="95000"/>
                    <a:lumOff val="5000"/>
                  </a:schemeClr>
                </a:solidFill>
              </a:rPr>
              <a:t>according to </a:t>
            </a:r>
            <a:r>
              <a:rPr lang="en-US" sz="4800" b="1" u="sng" dirty="0">
                <a:solidFill>
                  <a:schemeClr val="tx1">
                    <a:lumMod val="95000"/>
                    <a:lumOff val="5000"/>
                  </a:schemeClr>
                </a:solidFill>
              </a:rPr>
              <a:t>Sunset Theor</a:t>
            </a:r>
            <a:r>
              <a:rPr lang="en-US" sz="4800" b="1" dirty="0">
                <a:solidFill>
                  <a:schemeClr val="tx1">
                    <a:lumMod val="95000"/>
                    <a:lumOff val="5000"/>
                  </a:schemeClr>
                </a:solidFill>
              </a:rPr>
              <a:t>y?</a:t>
            </a:r>
          </a:p>
          <a:p>
            <a:pPr marL="0" indent="0" algn="ctr">
              <a:buNone/>
            </a:pPr>
            <a:r>
              <a:rPr lang="en-US" sz="4800" dirty="0">
                <a:solidFill>
                  <a:srgbClr val="9900CC"/>
                </a:solidFill>
              </a:rPr>
              <a:t>Was the body of </a:t>
            </a:r>
            <a:r>
              <a:rPr lang="en-US" sz="4800" dirty="0">
                <a:solidFill>
                  <a:srgbClr val="0000FF"/>
                </a:solidFill>
              </a:rPr>
              <a:t>The Lamb </a:t>
            </a:r>
            <a:r>
              <a:rPr lang="en-US" sz="4800" dirty="0">
                <a:solidFill>
                  <a:srgbClr val="9900CC"/>
                </a:solidFill>
              </a:rPr>
              <a:t>being properly disposed of (</a:t>
            </a:r>
            <a:r>
              <a:rPr lang="en-US" sz="4800" u="sng" dirty="0">
                <a:solidFill>
                  <a:srgbClr val="FF0066"/>
                </a:solidFill>
              </a:rPr>
              <a:t>out of si</a:t>
            </a:r>
            <a:r>
              <a:rPr lang="en-US" sz="4800" dirty="0">
                <a:solidFill>
                  <a:srgbClr val="FF0066"/>
                </a:solidFill>
              </a:rPr>
              <a:t>g</a:t>
            </a:r>
            <a:r>
              <a:rPr lang="en-US" sz="4800" u="sng" dirty="0">
                <a:solidFill>
                  <a:srgbClr val="FF0066"/>
                </a:solidFill>
              </a:rPr>
              <a:t>ht</a:t>
            </a:r>
            <a:r>
              <a:rPr lang="en-US" sz="4800" dirty="0">
                <a:solidFill>
                  <a:srgbClr val="9900CC"/>
                </a:solidFill>
              </a:rPr>
              <a:t>) </a:t>
            </a:r>
            <a:br>
              <a:rPr lang="en-US" sz="4800" dirty="0">
                <a:solidFill>
                  <a:srgbClr val="9900CC"/>
                </a:solidFill>
              </a:rPr>
            </a:br>
            <a:r>
              <a:rPr lang="en-US" sz="4800" dirty="0">
                <a:solidFill>
                  <a:srgbClr val="9900CC"/>
                </a:solidFill>
              </a:rPr>
              <a:t>as per </a:t>
            </a:r>
            <a:r>
              <a:rPr lang="en-US" sz="4800" dirty="0">
                <a:solidFill>
                  <a:srgbClr val="0000FF"/>
                </a:solidFill>
              </a:rPr>
              <a:t>statute</a:t>
            </a:r>
            <a:r>
              <a:rPr lang="en-US" sz="4800" dirty="0">
                <a:solidFill>
                  <a:srgbClr val="9900CC"/>
                </a:solidFill>
              </a:rPr>
              <a:t> of </a:t>
            </a:r>
            <a:r>
              <a:rPr lang="en-US" sz="4800" dirty="0">
                <a:solidFill>
                  <a:srgbClr val="008000"/>
                </a:solidFill>
              </a:rPr>
              <a:t>Ex 12:10?</a:t>
            </a:r>
          </a:p>
        </p:txBody>
      </p:sp>
      <p:grpSp>
        <p:nvGrpSpPr>
          <p:cNvPr id="7" name="Group 6"/>
          <p:cNvGrpSpPr/>
          <p:nvPr/>
        </p:nvGrpSpPr>
        <p:grpSpPr>
          <a:xfrm>
            <a:off x="8109039" y="327546"/>
            <a:ext cx="1897039" cy="1514902"/>
            <a:chOff x="8109039" y="327546"/>
            <a:chExt cx="1897039" cy="1514902"/>
          </a:xfrm>
        </p:grpSpPr>
        <p:sp>
          <p:nvSpPr>
            <p:cNvPr id="4" name="5-Point Star 3"/>
            <p:cNvSpPr/>
            <p:nvPr/>
          </p:nvSpPr>
          <p:spPr>
            <a:xfrm>
              <a:off x="8109039" y="327546"/>
              <a:ext cx="1897039" cy="1514902"/>
            </a:xfrm>
            <a:prstGeom prst="star5">
              <a:avLst/>
            </a:prstGeom>
            <a:solidFill>
              <a:schemeClr val="accent5">
                <a:lumMod val="75000"/>
              </a:schemeClr>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8586710" y="696035"/>
              <a:ext cx="928048" cy="832513"/>
            </a:xfrm>
            <a:prstGeom prst="star5">
              <a:avLst/>
            </a:prstGeom>
            <a:solidFill>
              <a:srgbClr val="FFFF00"/>
            </a:solidFill>
            <a:ln w="57150">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8869092" y="968990"/>
              <a:ext cx="354842" cy="313898"/>
            </a:xfrm>
            <a:prstGeom prst="star5">
              <a:avLst/>
            </a:prstGeom>
            <a:solidFill>
              <a:srgbClr val="61E1FF"/>
            </a:solidFill>
            <a:ln w="38100">
              <a:solidFill>
                <a:srgbClr val="FF00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a:xfrm>
            <a:off x="-55420" y="6639777"/>
            <a:ext cx="384194" cy="204434"/>
          </a:xfrm>
        </p:spPr>
        <p:txBody>
          <a:bodyPr/>
          <a:lstStyle/>
          <a:p>
            <a:fld id="{D57F1E4F-1CFF-5643-939E-217C01CDF565}" type="slidenum">
              <a:rPr lang="en-US" sz="1200" smtClean="0">
                <a:solidFill>
                  <a:schemeClr val="tx1"/>
                </a:solidFill>
              </a:rPr>
              <a:pPr/>
              <a:t>20</a:t>
            </a:fld>
            <a:endParaRPr lang="en-US" sz="1200" dirty="0">
              <a:solidFill>
                <a:schemeClr val="tx1"/>
              </a:solidFill>
            </a:endParaRPr>
          </a:p>
        </p:txBody>
      </p:sp>
    </p:spTree>
    <p:extLst>
      <p:ext uri="{BB962C8B-B14F-4D97-AF65-F5344CB8AC3E}">
        <p14:creationId xmlns:p14="http://schemas.microsoft.com/office/powerpoint/2010/main" val="16707404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FF00FF">
                <a:alpha val="31000"/>
              </a:srgbClr>
            </a:gs>
            <a:gs pos="81000">
              <a:schemeClr val="accent1">
                <a:lumMod val="45000"/>
                <a:lumOff val="55000"/>
                <a:alpha val="41000"/>
              </a:scheme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460" y="945442"/>
            <a:ext cx="9640425" cy="5127811"/>
          </a:xfrm>
        </p:spPr>
        <p:txBody>
          <a:bodyPr>
            <a:normAutofit fontScale="92500" lnSpcReduction="20000"/>
          </a:bodyPr>
          <a:lstStyle/>
          <a:p>
            <a:pPr marL="0" indent="0" algn="ctr">
              <a:lnSpc>
                <a:spcPct val="150000"/>
              </a:lnSpc>
              <a:buNone/>
            </a:pPr>
            <a:r>
              <a:rPr lang="en-US" sz="6600" b="1" dirty="0">
                <a:solidFill>
                  <a:schemeClr val="tx1"/>
                </a:solidFill>
              </a:rPr>
              <a:t>The last four slides give us a clear picture of </a:t>
            </a:r>
            <a:r>
              <a:rPr lang="en-US" sz="6600" b="1" dirty="0">
                <a:solidFill>
                  <a:schemeClr val="tx1"/>
                </a:solidFill>
                <a:effectLst>
                  <a:glow rad="127000">
                    <a:srgbClr val="FF9933"/>
                  </a:glow>
                </a:effectLst>
              </a:rPr>
              <a:t>Sunset Theory’s</a:t>
            </a:r>
            <a:r>
              <a:rPr lang="en-US" sz="6600" b="1" dirty="0">
                <a:solidFill>
                  <a:schemeClr val="tx1"/>
                </a:solidFill>
              </a:rPr>
              <a:t> severe </a:t>
            </a:r>
            <a:r>
              <a:rPr lang="en-US" sz="6600" b="1" dirty="0">
                <a:solidFill>
                  <a:schemeClr val="tx1"/>
                </a:solidFill>
                <a:effectLst>
                  <a:glow rad="76200">
                    <a:srgbClr val="FF0066"/>
                  </a:glow>
                </a:effectLst>
              </a:rPr>
              <a:t>“misalignment-itis.”</a:t>
            </a:r>
          </a:p>
        </p:txBody>
      </p:sp>
      <p:sp>
        <p:nvSpPr>
          <p:cNvPr id="4" name="Slide Number Placeholder 3"/>
          <p:cNvSpPr>
            <a:spLocks noGrp="1"/>
          </p:cNvSpPr>
          <p:nvPr>
            <p:ph type="sldNum" sz="quarter" idx="12"/>
          </p:nvPr>
        </p:nvSpPr>
        <p:spPr>
          <a:xfrm>
            <a:off x="0" y="6586154"/>
            <a:ext cx="395360" cy="271846"/>
          </a:xfrm>
        </p:spPr>
        <p:txBody>
          <a:bodyPr/>
          <a:lstStyle/>
          <a:p>
            <a:fld id="{D57F1E4F-1CFF-5643-939E-217C01CDF565}" type="slidenum">
              <a:rPr lang="en-US" sz="1400" smtClean="0">
                <a:solidFill>
                  <a:schemeClr val="tx1"/>
                </a:solidFill>
              </a:rPr>
              <a:pPr/>
              <a:t>21</a:t>
            </a:fld>
            <a:endParaRPr lang="en-US" sz="1400" dirty="0">
              <a:solidFill>
                <a:schemeClr val="tx1"/>
              </a:solidFill>
            </a:endParaRPr>
          </a:p>
        </p:txBody>
      </p:sp>
      <p:sp>
        <p:nvSpPr>
          <p:cNvPr id="5" name="Oval 4"/>
          <p:cNvSpPr/>
          <p:nvPr/>
        </p:nvSpPr>
        <p:spPr>
          <a:xfrm>
            <a:off x="9656617" y="5020591"/>
            <a:ext cx="1925782" cy="15655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effectLst>
                  <a:glow rad="127000">
                    <a:srgbClr val="21E379"/>
                  </a:glow>
                </a:effectLst>
                <a:sym typeface="Wingdings" panose="05000000000000000000" pitchFamily="2" charset="2"/>
              </a:rPr>
              <a:t></a:t>
            </a:r>
            <a:endParaRPr lang="en-US" sz="8800" dirty="0">
              <a:solidFill>
                <a:schemeClr val="tx1"/>
              </a:solidFill>
              <a:effectLst>
                <a:glow rad="127000">
                  <a:srgbClr val="21E379"/>
                </a:glow>
              </a:effectLst>
            </a:endParaRPr>
          </a:p>
        </p:txBody>
      </p:sp>
    </p:spTree>
    <p:extLst>
      <p:ext uri="{BB962C8B-B14F-4D97-AF65-F5344CB8AC3E}">
        <p14:creationId xmlns:p14="http://schemas.microsoft.com/office/powerpoint/2010/main" val="31164469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6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993300">
                <a:alpha val="39000"/>
              </a:srgbClr>
            </a:gs>
            <a:gs pos="81000">
              <a:srgbClr val="FF9933">
                <a:alpha val="45000"/>
              </a:srgb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lIns="182880" tIns="91440" rIns="182880" bIns="91440" anchor="ctr">
            <a:normAutofit lnSpcReduction="10000"/>
            <a:scene3d>
              <a:camera prst="orthographicFront"/>
              <a:lightRig rig="threePt" dir="t"/>
            </a:scene3d>
            <a:sp3d extrusionH="57150">
              <a:bevelT w="38100" h="38100"/>
            </a:sp3d>
          </a:bodyPr>
          <a:lstStyle/>
          <a:p>
            <a:pPr marL="1280160" lvl="0" indent="-1280160">
              <a:spcBef>
                <a:spcPts val="0"/>
              </a:spcBef>
              <a:spcAft>
                <a:spcPts val="1200"/>
              </a:spcAft>
              <a:buClr>
                <a:srgbClr val="B31166"/>
              </a:buClr>
              <a:buNone/>
            </a:pPr>
            <a:r>
              <a:rPr lang="en-US" sz="2800" b="1" i="1" dirty="0">
                <a:solidFill>
                  <a:schemeClr val="tx1"/>
                </a:solidFill>
                <a:effectLst>
                  <a:glow rad="228600">
                    <a:schemeClr val="accent5">
                      <a:satMod val="175000"/>
                      <a:alpha val="40000"/>
                    </a:schemeClr>
                  </a:glow>
                </a:effectLst>
              </a:rPr>
              <a:t>Another Perspective Altogether Different – </a:t>
            </a:r>
          </a:p>
          <a:p>
            <a:pPr marL="1280160" lvl="0" indent="-1280160">
              <a:spcBef>
                <a:spcPts val="0"/>
              </a:spcBef>
              <a:spcAft>
                <a:spcPts val="1200"/>
              </a:spcAft>
              <a:buClr>
                <a:srgbClr val="B31166"/>
              </a:buClr>
              <a:buNone/>
            </a:pPr>
            <a:r>
              <a:rPr lang="en-US" sz="1700" b="1" i="1" dirty="0">
                <a:solidFill>
                  <a:schemeClr val="tx1"/>
                </a:solidFill>
                <a:effectLst>
                  <a:glow rad="228600">
                    <a:schemeClr val="accent5">
                      <a:satMod val="175000"/>
                      <a:alpha val="40000"/>
                    </a:schemeClr>
                  </a:glow>
                </a:effectLst>
              </a:rPr>
              <a:t> </a:t>
            </a:r>
            <a:r>
              <a:rPr lang="en-US" sz="2800" dirty="0">
                <a:solidFill>
                  <a:srgbClr val="0070C0"/>
                </a:solidFill>
              </a:rPr>
              <a:t>Let’s look at another consideration.  The Passover in Egypt was </a:t>
            </a:r>
            <a:br>
              <a:rPr lang="en-US" sz="2800" dirty="0">
                <a:solidFill>
                  <a:srgbClr val="0070C0"/>
                </a:solidFill>
              </a:rPr>
            </a:br>
            <a:r>
              <a:rPr lang="en-US" sz="2800" dirty="0">
                <a:solidFill>
                  <a:srgbClr val="0070C0"/>
                </a:solidFill>
              </a:rPr>
              <a:t>the </a:t>
            </a:r>
            <a:r>
              <a:rPr lang="en-US" sz="2800" b="1" dirty="0">
                <a:solidFill>
                  <a:srgbClr val="FF0000"/>
                </a:solidFill>
                <a:effectLst>
                  <a:glow rad="88900">
                    <a:schemeClr val="tx1"/>
                  </a:glow>
                </a:effectLst>
              </a:rPr>
              <a:t>type, </a:t>
            </a:r>
            <a:r>
              <a:rPr lang="en-US" sz="2800" dirty="0">
                <a:solidFill>
                  <a:srgbClr val="0070C0"/>
                </a:solidFill>
              </a:rPr>
              <a:t>therefore, </a:t>
            </a:r>
            <a:r>
              <a:rPr lang="en-US" sz="2800" b="1" dirty="0">
                <a:solidFill>
                  <a:srgbClr val="0000FF"/>
                </a:solidFill>
              </a:rPr>
              <a:t>Yahusha’s Crucifixion </a:t>
            </a:r>
            <a:r>
              <a:rPr lang="en-US" sz="2800" dirty="0">
                <a:solidFill>
                  <a:srgbClr val="0070C0"/>
                </a:solidFill>
              </a:rPr>
              <a:t>should perfectly mirror the timelines. </a:t>
            </a:r>
          </a:p>
          <a:p>
            <a:pPr marL="1280160" lvl="0" indent="-1280160">
              <a:spcBef>
                <a:spcPts val="0"/>
              </a:spcBef>
              <a:spcAft>
                <a:spcPts val="1200"/>
              </a:spcAft>
              <a:buClr>
                <a:srgbClr val="B31166"/>
              </a:buClr>
              <a:buNone/>
            </a:pPr>
            <a:r>
              <a:rPr lang="en-US" sz="2800" dirty="0">
                <a:solidFill>
                  <a:schemeClr val="tx1"/>
                </a:solidFill>
              </a:rPr>
              <a:t>The Hebrew letter  </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ה</a:t>
            </a:r>
            <a:r>
              <a:rPr lang="en-US" sz="3200" dirty="0">
                <a:no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(hey) </a:t>
            </a:r>
            <a:r>
              <a:rPr lang="en-US" sz="2800" dirty="0">
                <a:solidFill>
                  <a:schemeClr val="tx1"/>
                </a:solidFill>
                <a:ea typeface="Calibri" panose="020F0502020204030204" pitchFamily="34" charset="0"/>
                <a:cs typeface="Times New Roman" panose="02020603050405020304" pitchFamily="18" charset="0"/>
              </a:rPr>
              <a:t>represents – </a:t>
            </a:r>
            <a:r>
              <a:rPr lang="en-US" sz="2800" b="1" dirty="0">
                <a:solidFill>
                  <a:srgbClr val="0000FF"/>
                </a:solidFill>
                <a:ea typeface="Calibri" panose="020F0502020204030204" pitchFamily="34" charset="0"/>
                <a:cs typeface="Times New Roman" panose="02020603050405020304" pitchFamily="18" charset="0"/>
              </a:rPr>
              <a:t>Life.</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b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chemeClr val="tx1"/>
                </a:solidFill>
                <a:ea typeface="Calibri" panose="020F0502020204030204" pitchFamily="34" charset="0"/>
                <a:cs typeface="Times New Roman" panose="02020603050405020304" pitchFamily="18" charset="0"/>
              </a:rPr>
              <a:t>It was this letter that was placed on the door sills using </a:t>
            </a:r>
            <a:br>
              <a:rPr lang="en-US" sz="2800" dirty="0">
                <a:solidFill>
                  <a:schemeClr val="tx1"/>
                </a:solidFill>
                <a:ea typeface="Calibri" panose="020F0502020204030204" pitchFamily="34" charset="0"/>
                <a:cs typeface="Times New Roman" panose="02020603050405020304" pitchFamily="18" charset="0"/>
              </a:rPr>
            </a:br>
            <a:r>
              <a:rPr lang="en-US" sz="2800" dirty="0">
                <a:solidFill>
                  <a:schemeClr val="tx1"/>
                </a:solidFill>
                <a:ea typeface="Calibri" panose="020F0502020204030204" pitchFamily="34" charset="0"/>
                <a:cs typeface="Times New Roman" panose="02020603050405020304" pitchFamily="18" charset="0"/>
              </a:rPr>
              <a:t>the blood from the sacrificed Passover lamb.</a:t>
            </a:r>
          </a:p>
          <a:p>
            <a:pPr marL="1280160" lvl="0" indent="-1280160">
              <a:spcBef>
                <a:spcPts val="0"/>
              </a:spcBef>
              <a:spcAft>
                <a:spcPts val="1200"/>
              </a:spcAft>
              <a:buClr>
                <a:srgbClr val="B31166"/>
              </a:buClr>
              <a:buNone/>
            </a:pPr>
            <a:r>
              <a:rPr lang="en-US" sz="2800" dirty="0">
                <a:solidFill>
                  <a:schemeClr val="tx1"/>
                </a:solidFill>
                <a:ea typeface="Calibri" panose="020F0502020204030204" pitchFamily="34" charset="0"/>
                <a:cs typeface="Times New Roman" panose="02020603050405020304" pitchFamily="18" charset="0"/>
              </a:rPr>
              <a:t>When </a:t>
            </a:r>
            <a:r>
              <a:rPr lang="en-US" sz="2800" b="1" dirty="0">
                <a:solidFill>
                  <a:srgbClr val="0000FF"/>
                </a:solidFill>
                <a:ea typeface="Calibri" panose="020F0502020204030204" pitchFamily="34" charset="0"/>
                <a:cs typeface="Times New Roman" panose="02020603050405020304" pitchFamily="18" charset="0"/>
              </a:rPr>
              <a:t>Yahusha</a:t>
            </a:r>
            <a:r>
              <a:rPr lang="en-US" sz="2800" dirty="0">
                <a:solidFill>
                  <a:schemeClr val="tx1"/>
                </a:solidFill>
                <a:ea typeface="Calibri" panose="020F0502020204030204" pitchFamily="34" charset="0"/>
                <a:cs typeface="Times New Roman" panose="02020603050405020304" pitchFamily="18" charset="0"/>
              </a:rPr>
              <a:t> was crucified, His blood was applied to the spiritual door of life, which also physically enables us to partake in eternal life! </a:t>
            </a:r>
          </a:p>
          <a:p>
            <a:pPr marL="1280160" lvl="0" indent="-1280160">
              <a:spcBef>
                <a:spcPts val="0"/>
              </a:spcBef>
              <a:spcAft>
                <a:spcPts val="1200"/>
              </a:spcAft>
              <a:buClr>
                <a:srgbClr val="B31166"/>
              </a:buClr>
              <a:buNone/>
            </a:pPr>
            <a:r>
              <a:rPr lang="en-US" sz="2800" dirty="0">
                <a:solidFill>
                  <a:schemeClr val="tx1"/>
                </a:solidFill>
                <a:ea typeface="Calibri" panose="020F0502020204030204" pitchFamily="34" charset="0"/>
                <a:cs typeface="Times New Roman" panose="02020603050405020304" pitchFamily="18" charset="0"/>
              </a:rPr>
              <a:t>Symbolically His blood formed the</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ה</a:t>
            </a:r>
            <a:r>
              <a:rPr lang="en-US" sz="3200" dirty="0">
                <a:no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(hey) </a:t>
            </a:r>
            <a:r>
              <a:rPr lang="en-US" sz="2800" dirty="0">
                <a:solidFill>
                  <a:schemeClr val="tx1"/>
                </a:solidFill>
                <a:ea typeface="Calibri" panose="020F0502020204030204" pitchFamily="34" charset="0"/>
                <a:cs typeface="Times New Roman" panose="02020603050405020304" pitchFamily="18" charset="0"/>
              </a:rPr>
              <a:t>letter that was applied to the</a:t>
            </a:r>
            <a:r>
              <a:rPr lang="en-US" sz="2800" dirty="0">
                <a:solidFill>
                  <a:srgbClr val="0000FF"/>
                </a:solidFill>
                <a:ea typeface="Calibri" panose="020F0502020204030204" pitchFamily="34" charset="0"/>
                <a:cs typeface="Times New Roman" panose="02020603050405020304" pitchFamily="18" charset="0"/>
              </a:rPr>
              <a:t> Door – </a:t>
            </a:r>
            <a:r>
              <a:rPr lang="en-US" sz="2800" b="1" dirty="0">
                <a:solidFill>
                  <a:srgbClr val="0000FF"/>
                </a:solidFill>
                <a:ea typeface="Calibri" panose="020F0502020204030204" pitchFamily="34" charset="0"/>
                <a:cs typeface="Times New Roman" panose="02020603050405020304" pitchFamily="18" charset="0"/>
              </a:rPr>
              <a:t>Himself! </a:t>
            </a:r>
          </a:p>
          <a:p>
            <a:pPr marL="1280160" lvl="0" indent="-1280160">
              <a:spcBef>
                <a:spcPts val="0"/>
              </a:spcBef>
              <a:buClr>
                <a:srgbClr val="B31166"/>
              </a:buClr>
              <a:buNone/>
            </a:pPr>
            <a:r>
              <a:rPr lang="en-US" sz="2800" dirty="0">
                <a:solidFill>
                  <a:schemeClr val="tx1"/>
                </a:solidFill>
                <a:ea typeface="Calibri" panose="020F0502020204030204" pitchFamily="34" charset="0"/>
                <a:cs typeface="Times New Roman" panose="02020603050405020304" pitchFamily="18" charset="0"/>
              </a:rPr>
              <a:t>The Night Season darkness of Abib </a:t>
            </a:r>
            <a:r>
              <a:rPr lang="en-US" sz="2800" b="1" dirty="0">
                <a:solidFill>
                  <a:schemeClr val="tx1"/>
                </a:solidFill>
                <a:effectLst>
                  <a:glow rad="241300">
                    <a:srgbClr val="21E379"/>
                  </a:glow>
                </a:effectLst>
                <a:ea typeface="Calibri" panose="020F0502020204030204" pitchFamily="34" charset="0"/>
                <a:cs typeface="Times New Roman" panose="02020603050405020304" pitchFamily="18" charset="0"/>
              </a:rPr>
              <a:t>14  </a:t>
            </a:r>
            <a:r>
              <a:rPr lang="en-US" sz="2800" dirty="0">
                <a:solidFill>
                  <a:schemeClr val="tx1"/>
                </a:solidFill>
                <a:effectLst/>
                <a:ea typeface="Calibri" panose="020F0502020204030204" pitchFamily="34" charset="0"/>
                <a:cs typeface="Times New Roman" panose="02020603050405020304" pitchFamily="18" charset="0"/>
              </a:rPr>
              <a:t>had</a:t>
            </a:r>
            <a:r>
              <a:rPr lang="en-US" sz="2800" b="1" dirty="0">
                <a:solidFill>
                  <a:schemeClr val="tx1"/>
                </a:solidFill>
                <a:effectLst>
                  <a:glow rad="241300">
                    <a:srgbClr val="21E379"/>
                  </a:glow>
                </a:effectLst>
                <a:ea typeface="Calibri" panose="020F0502020204030204" pitchFamily="34" charset="0"/>
                <a:cs typeface="Times New Roman" panose="02020603050405020304" pitchFamily="18" charset="0"/>
              </a:rPr>
              <a:t> </a:t>
            </a:r>
            <a:r>
              <a:rPr lang="en-US" sz="2800" dirty="0">
                <a:solidFill>
                  <a:schemeClr val="tx1"/>
                </a:solidFill>
                <a:ea typeface="Calibri" panose="020F0502020204030204" pitchFamily="34" charset="0"/>
                <a:cs typeface="Times New Roman" panose="02020603050405020304" pitchFamily="18" charset="0"/>
              </a:rPr>
              <a:t>enveloped the area </a:t>
            </a:r>
            <a:br>
              <a:rPr lang="en-US" sz="2800" dirty="0">
                <a:solidFill>
                  <a:schemeClr val="tx1"/>
                </a:solidFill>
                <a:ea typeface="Calibri" panose="020F0502020204030204" pitchFamily="34" charset="0"/>
                <a:cs typeface="Times New Roman" panose="02020603050405020304" pitchFamily="18" charset="0"/>
              </a:rPr>
            </a:br>
            <a:r>
              <a:rPr lang="en-US" sz="2800" u="sng" dirty="0">
                <a:solidFill>
                  <a:schemeClr val="tx1"/>
                </a:solidFill>
                <a:ea typeface="Calibri" panose="020F0502020204030204" pitchFamily="34" charset="0"/>
                <a:cs typeface="Times New Roman" panose="02020603050405020304" pitchFamily="18" charset="0"/>
              </a:rPr>
              <a:t>lon</a:t>
            </a:r>
            <a:r>
              <a:rPr lang="en-US" sz="2800" dirty="0">
                <a:solidFill>
                  <a:schemeClr val="tx1"/>
                </a:solidFill>
                <a:ea typeface="Calibri" panose="020F0502020204030204" pitchFamily="34" charset="0"/>
                <a:cs typeface="Times New Roman" panose="02020603050405020304" pitchFamily="18" charset="0"/>
              </a:rPr>
              <a:t>g </a:t>
            </a:r>
            <a:r>
              <a:rPr lang="en-US" sz="2800" u="sng" dirty="0">
                <a:solidFill>
                  <a:schemeClr val="tx1"/>
                </a:solidFill>
                <a:ea typeface="Calibri" panose="020F0502020204030204" pitchFamily="34" charset="0"/>
                <a:cs typeface="Times New Roman" panose="02020603050405020304" pitchFamily="18" charset="0"/>
              </a:rPr>
              <a:t>before</a:t>
            </a:r>
            <a:r>
              <a:rPr lang="en-US" sz="2800" dirty="0">
                <a:solidFill>
                  <a:schemeClr val="tx1"/>
                </a:solidFill>
                <a:ea typeface="Calibri" panose="020F0502020204030204" pitchFamily="34" charset="0"/>
                <a:cs typeface="Times New Roman" panose="02020603050405020304" pitchFamily="18" charset="0"/>
              </a:rPr>
              <a:t> </a:t>
            </a:r>
            <a:r>
              <a:rPr lang="en-US" sz="2800" b="1" dirty="0">
                <a:solidFill>
                  <a:srgbClr val="0000FF"/>
                </a:solidFill>
                <a:ea typeface="Calibri" panose="020F0502020204030204" pitchFamily="34" charset="0"/>
                <a:cs typeface="Times New Roman" panose="02020603050405020304" pitchFamily="18" charset="0"/>
              </a:rPr>
              <a:t>Yahusha</a:t>
            </a:r>
            <a:r>
              <a:rPr lang="en-US" sz="2800" dirty="0">
                <a:solidFill>
                  <a:schemeClr val="tx1"/>
                </a:solidFill>
                <a:ea typeface="Calibri" panose="020F0502020204030204" pitchFamily="34" charset="0"/>
                <a:cs typeface="Times New Roman" panose="02020603050405020304" pitchFamily="18" charset="0"/>
              </a:rPr>
              <a:t> was placed in the tomb. </a:t>
            </a:r>
            <a:r>
              <a:rPr lang="en-US" sz="2800" b="1" dirty="0">
                <a:solidFill>
                  <a:srgbClr val="FF0000"/>
                </a:solidFill>
                <a:effectLst/>
              </a:rPr>
              <a:t>	</a:t>
            </a:r>
            <a:endParaRPr lang="en-US" sz="2800" dirty="0">
              <a:solidFill>
                <a:schemeClr val="tx1"/>
              </a:solidFill>
              <a:effectLst/>
            </a:endParaRPr>
          </a:p>
        </p:txBody>
      </p:sp>
      <p:sp>
        <p:nvSpPr>
          <p:cNvPr id="4" name="Slide Number Placeholder 3"/>
          <p:cNvSpPr>
            <a:spLocks noGrp="1"/>
          </p:cNvSpPr>
          <p:nvPr>
            <p:ph type="sldNum" sz="quarter" idx="12"/>
          </p:nvPr>
        </p:nvSpPr>
        <p:spPr>
          <a:xfrm>
            <a:off x="0" y="6586154"/>
            <a:ext cx="395360" cy="271846"/>
          </a:xfrm>
        </p:spPr>
        <p:txBody>
          <a:bodyPr/>
          <a:lstStyle/>
          <a:p>
            <a:fld id="{D57F1E4F-1CFF-5643-939E-217C01CDF565}" type="slidenum">
              <a:rPr lang="en-US" sz="1400" smtClean="0">
                <a:solidFill>
                  <a:schemeClr val="tx1"/>
                </a:solidFill>
              </a:rPr>
              <a:pPr/>
              <a:t>22</a:t>
            </a:fld>
            <a:endParaRPr lang="en-US" sz="1400" dirty="0">
              <a:solidFill>
                <a:schemeClr val="tx1"/>
              </a:solidFill>
            </a:endParaRPr>
          </a:p>
        </p:txBody>
      </p:sp>
    </p:spTree>
    <p:extLst>
      <p:ext uri="{BB962C8B-B14F-4D97-AF65-F5344CB8AC3E}">
        <p14:creationId xmlns:p14="http://schemas.microsoft.com/office/powerpoint/2010/main" val="50187658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993300">
                <a:alpha val="39000"/>
              </a:srgbClr>
            </a:gs>
            <a:gs pos="81000">
              <a:srgbClr val="FF9933">
                <a:alpha val="45000"/>
              </a:srgb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810" y="207818"/>
            <a:ext cx="11720946" cy="6276113"/>
          </a:xfrm>
        </p:spPr>
        <p:txBody>
          <a:bodyPr anchor="t">
            <a:normAutofit/>
            <a:scene3d>
              <a:camera prst="orthographicFront"/>
              <a:lightRig rig="threePt" dir="t"/>
            </a:scene3d>
            <a:sp3d extrusionH="57150">
              <a:bevelT w="38100" h="38100"/>
            </a:sp3d>
          </a:bodyPr>
          <a:lstStyle/>
          <a:p>
            <a:pPr marL="1280160" lvl="0" indent="-1280160">
              <a:spcBef>
                <a:spcPts val="0"/>
              </a:spcBef>
              <a:buClr>
                <a:srgbClr val="B31166"/>
              </a:buClr>
              <a:buNone/>
            </a:pPr>
            <a:r>
              <a:rPr lang="en-US" sz="3200" b="1" dirty="0">
                <a:solidFill>
                  <a:srgbClr val="B31166"/>
                </a:solidFill>
                <a:ea typeface="Calibri" panose="020F0502020204030204" pitchFamily="34" charset="0"/>
                <a:cs typeface="Times New Roman" panose="02020603050405020304" pitchFamily="18" charset="0"/>
              </a:rPr>
              <a:t>The Question Is: </a:t>
            </a:r>
          </a:p>
          <a:p>
            <a:pPr marL="1280160" lvl="0" indent="-1280160">
              <a:spcBef>
                <a:spcPts val="0"/>
              </a:spcBef>
              <a:buClr>
                <a:srgbClr val="B31166"/>
              </a:buClr>
              <a:buNone/>
            </a:pPr>
            <a:r>
              <a:rPr lang="en-US" sz="3200" dirty="0">
                <a:solidFill>
                  <a:srgbClr val="0000FF"/>
                </a:solidFill>
                <a:ea typeface="Calibri" panose="020F0502020204030204" pitchFamily="34" charset="0"/>
                <a:cs typeface="Times New Roman" panose="02020603050405020304" pitchFamily="18" charset="0"/>
              </a:rPr>
              <a:t>Can Sunset Theory duplicate this timeline?</a:t>
            </a:r>
          </a:p>
          <a:p>
            <a:r>
              <a:rPr lang="en-US" sz="2800" dirty="0">
                <a:solidFill>
                  <a:srgbClr val="008080"/>
                </a:solidFill>
                <a:latin typeface="Georgia" panose="02040502050405020303" pitchFamily="18" charset="0"/>
              </a:rPr>
              <a:t>John 10:7</a:t>
            </a:r>
            <a:r>
              <a:rPr lang="en-US" sz="2800" dirty="0">
                <a:solidFill>
                  <a:prstClr val="black"/>
                </a:solidFill>
                <a:latin typeface="Georgia" panose="02040502050405020303" pitchFamily="18" charset="0"/>
              </a:rPr>
              <a:t>  </a:t>
            </a:r>
            <a:r>
              <a:rPr lang="he-IL" sz="2800" b="1" dirty="0">
                <a:solidFill>
                  <a:srgbClr val="0000FF"/>
                </a:solidFill>
                <a:latin typeface="SBL Hebrew"/>
              </a:rPr>
              <a:t>יהושע</a:t>
            </a:r>
            <a:r>
              <a:rPr lang="en-US" sz="2800" dirty="0">
                <a:solidFill>
                  <a:srgbClr val="0000FF"/>
                </a:solidFill>
                <a:latin typeface="Georgia" panose="02040502050405020303" pitchFamily="18" charset="0"/>
              </a:rPr>
              <a:t> </a:t>
            </a:r>
            <a:r>
              <a:rPr lang="en-US" sz="2800" b="1" dirty="0">
                <a:solidFill>
                  <a:srgbClr val="0000FF"/>
                </a:solidFill>
                <a:latin typeface="Georgia" panose="02040502050405020303" pitchFamily="18" charset="0"/>
              </a:rPr>
              <a:t>[Yahusha] </a:t>
            </a:r>
            <a:r>
              <a:rPr lang="en-US" sz="2800" dirty="0">
                <a:solidFill>
                  <a:prstClr val="black"/>
                </a:solidFill>
                <a:latin typeface="Georgia" panose="02040502050405020303" pitchFamily="18" charset="0"/>
              </a:rPr>
              <a:t>therefore said to them again, “Truly, truly, I say to you, </a:t>
            </a:r>
            <a:r>
              <a:rPr lang="en-US" sz="2800" b="1" dirty="0">
                <a:solidFill>
                  <a:prstClr val="black"/>
                </a:solidFill>
                <a:effectLst>
                  <a:glow rad="127000">
                    <a:srgbClr val="21E379"/>
                  </a:glow>
                </a:effectLst>
                <a:latin typeface="Georgia" panose="02040502050405020303" pitchFamily="18" charset="0"/>
              </a:rPr>
              <a:t>I am the door </a:t>
            </a:r>
            <a:r>
              <a:rPr lang="en-US" sz="2800" dirty="0">
                <a:solidFill>
                  <a:prstClr val="black"/>
                </a:solidFill>
                <a:latin typeface="Georgia" panose="02040502050405020303" pitchFamily="18" charset="0"/>
              </a:rPr>
              <a:t>of the sheep. </a:t>
            </a:r>
          </a:p>
          <a:p>
            <a:r>
              <a:rPr lang="en-US" sz="2800" dirty="0">
                <a:solidFill>
                  <a:srgbClr val="008080"/>
                </a:solidFill>
                <a:latin typeface="Georgia" panose="02040502050405020303" pitchFamily="18" charset="0"/>
              </a:rPr>
              <a:t>John 10:9</a:t>
            </a:r>
            <a:r>
              <a:rPr lang="en-US" sz="2800" dirty="0">
                <a:solidFill>
                  <a:prstClr val="black"/>
                </a:solidFill>
                <a:latin typeface="Georgia" panose="02040502050405020303" pitchFamily="18" charset="0"/>
              </a:rPr>
              <a:t> </a:t>
            </a:r>
            <a:r>
              <a:rPr lang="en-US" sz="2800" b="1" dirty="0">
                <a:solidFill>
                  <a:prstClr val="black"/>
                </a:solidFill>
                <a:latin typeface="Georgia" panose="02040502050405020303" pitchFamily="18" charset="0"/>
              </a:rPr>
              <a:t>“</a:t>
            </a:r>
            <a:r>
              <a:rPr lang="en-US" sz="2800" b="1" dirty="0">
                <a:solidFill>
                  <a:prstClr val="black"/>
                </a:solidFill>
                <a:effectLst>
                  <a:glow rad="127000">
                    <a:srgbClr val="21E379"/>
                  </a:glow>
                </a:effectLst>
                <a:latin typeface="Georgia" panose="02040502050405020303" pitchFamily="18" charset="0"/>
              </a:rPr>
              <a:t>I am the door. </a:t>
            </a:r>
            <a:r>
              <a:rPr lang="en-US" sz="2800" dirty="0">
                <a:solidFill>
                  <a:prstClr val="black"/>
                </a:solidFill>
                <a:latin typeface="Georgia" panose="02040502050405020303" pitchFamily="18" charset="0"/>
              </a:rPr>
              <a:t>Whoever enters through Me, he shall be saved, and shall go in and shall go out and find pasture.” </a:t>
            </a:r>
          </a:p>
          <a:p>
            <a:pPr marL="1280160" lvl="0" indent="-1280160">
              <a:spcBef>
                <a:spcPts val="0"/>
              </a:spcBef>
              <a:buClr>
                <a:srgbClr val="B31166"/>
              </a:buClr>
              <a:buNone/>
            </a:pPr>
            <a:r>
              <a:rPr lang="en-US" sz="2800" b="1" dirty="0">
                <a:solidFill>
                  <a:srgbClr val="FF0000"/>
                </a:solidFill>
                <a:effectLst/>
              </a:rPr>
              <a:t>	</a:t>
            </a:r>
            <a:endParaRPr lang="en-US" sz="2800" dirty="0">
              <a:solidFill>
                <a:schemeClr val="tx1"/>
              </a:solidFill>
              <a:effectLst/>
            </a:endParaRPr>
          </a:p>
        </p:txBody>
      </p:sp>
      <p:sp>
        <p:nvSpPr>
          <p:cNvPr id="4" name="Slide Number Placeholder 3"/>
          <p:cNvSpPr>
            <a:spLocks noGrp="1"/>
          </p:cNvSpPr>
          <p:nvPr>
            <p:ph type="sldNum" sz="quarter" idx="12"/>
          </p:nvPr>
        </p:nvSpPr>
        <p:spPr>
          <a:xfrm>
            <a:off x="0" y="6586154"/>
            <a:ext cx="395360" cy="271846"/>
          </a:xfrm>
        </p:spPr>
        <p:txBody>
          <a:bodyPr/>
          <a:lstStyle/>
          <a:p>
            <a:fld id="{D57F1E4F-1CFF-5643-939E-217C01CDF565}" type="slidenum">
              <a:rPr lang="en-US" sz="1400" smtClean="0">
                <a:solidFill>
                  <a:schemeClr val="tx1"/>
                </a:solidFill>
              </a:rPr>
              <a:pPr/>
              <a:t>23</a:t>
            </a:fld>
            <a:endParaRPr lang="en-US" sz="1400" dirty="0">
              <a:solidFill>
                <a:schemeClr val="tx1"/>
              </a:solidFill>
            </a:endParaRPr>
          </a:p>
        </p:txBody>
      </p:sp>
      <p:sp>
        <p:nvSpPr>
          <p:cNvPr id="2" name="Rectangle 1"/>
          <p:cNvSpPr/>
          <p:nvPr/>
        </p:nvSpPr>
        <p:spPr>
          <a:xfrm>
            <a:off x="952801" y="3763881"/>
            <a:ext cx="1233053" cy="1938992"/>
          </a:xfrm>
          <a:prstGeom prst="rect">
            <a:avLst/>
          </a:prstGeom>
        </p:spPr>
        <p:txBody>
          <a:bodyPr wrap="square" anchor="ctr">
            <a:spAutoFit/>
            <a:scene3d>
              <a:camera prst="orthographicFront"/>
              <a:lightRig rig="threePt" dir="t"/>
            </a:scene3d>
            <a:sp3d extrusionH="57150">
              <a:bevelT w="38100" h="38100"/>
            </a:sp3d>
          </a:bodyPr>
          <a:lstStyle/>
          <a:p>
            <a:r>
              <a:rPr lang="en-US" sz="1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ה</a:t>
            </a:r>
            <a:endParaRPr lang="en-US" sz="1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618" y="3229777"/>
            <a:ext cx="2479965" cy="33052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a:stretch>
            <a:fillRect/>
          </a:stretch>
        </p:blipFill>
        <p:spPr>
          <a:xfrm>
            <a:off x="4046920" y="3351118"/>
            <a:ext cx="2951984" cy="3175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Oval 7"/>
          <p:cNvSpPr/>
          <p:nvPr/>
        </p:nvSpPr>
        <p:spPr>
          <a:xfrm>
            <a:off x="2265206" y="4478372"/>
            <a:ext cx="1219200" cy="921110"/>
          </a:xfrm>
          <a:prstGeom prst="ellipse">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FF00"/>
                </a:solidFill>
              </a:rPr>
              <a:t>=</a:t>
            </a:r>
          </a:p>
        </p:txBody>
      </p:sp>
    </p:spTree>
    <p:extLst>
      <p:ext uri="{BB962C8B-B14F-4D97-AF65-F5344CB8AC3E}">
        <p14:creationId xmlns:p14="http://schemas.microsoft.com/office/powerpoint/2010/main" val="428155053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42" presetClass="entr" presetSubtype="0" fill="hold" nodeType="withEffect">
                                  <p:stCondLst>
                                    <p:cond delay="2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31" presetClass="entr" presetSubtype="0" fill="hold" nodeType="withEffect">
                                  <p:stCondLst>
                                    <p:cond delay="4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500" fill="hold"/>
                                        <p:tgtEl>
                                          <p:spTgt spid="5"/>
                                        </p:tgtEl>
                                        <p:attrNameLst>
                                          <p:attrName>ppt_w</p:attrName>
                                        </p:attrNameLst>
                                      </p:cBhvr>
                                      <p:tavLst>
                                        <p:tav tm="0">
                                          <p:val>
                                            <p:fltVal val="0"/>
                                          </p:val>
                                        </p:tav>
                                        <p:tav tm="100000">
                                          <p:val>
                                            <p:strVal val="#ppt_w"/>
                                          </p:val>
                                        </p:tav>
                                      </p:tavLst>
                                    </p:anim>
                                    <p:anim calcmode="lin" valueType="num">
                                      <p:cBhvr>
                                        <p:cTn id="19" dur="1500" fill="hold"/>
                                        <p:tgtEl>
                                          <p:spTgt spid="5"/>
                                        </p:tgtEl>
                                        <p:attrNameLst>
                                          <p:attrName>ppt_h</p:attrName>
                                        </p:attrNameLst>
                                      </p:cBhvr>
                                      <p:tavLst>
                                        <p:tav tm="0">
                                          <p:val>
                                            <p:fltVal val="0"/>
                                          </p:val>
                                        </p:tav>
                                        <p:tav tm="100000">
                                          <p:val>
                                            <p:strVal val="#ppt_h"/>
                                          </p:val>
                                        </p:tav>
                                      </p:tavLst>
                                    </p:anim>
                                    <p:anim calcmode="lin" valueType="num">
                                      <p:cBhvr>
                                        <p:cTn id="20" dur="1500" fill="hold"/>
                                        <p:tgtEl>
                                          <p:spTgt spid="5"/>
                                        </p:tgtEl>
                                        <p:attrNameLst>
                                          <p:attrName>style.rotation</p:attrName>
                                        </p:attrNameLst>
                                      </p:cBhvr>
                                      <p:tavLst>
                                        <p:tav tm="0">
                                          <p:val>
                                            <p:fltVal val="90"/>
                                          </p:val>
                                        </p:tav>
                                        <p:tav tm="100000">
                                          <p:val>
                                            <p:fltVal val="0"/>
                                          </p:val>
                                        </p:tav>
                                      </p:tavLst>
                                    </p:anim>
                                    <p:animEffect transition="in" filter="fade">
                                      <p:cBhvr>
                                        <p:cTn id="2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993300">
                <a:alpha val="39000"/>
              </a:srgbClr>
            </a:gs>
            <a:gs pos="81000">
              <a:srgbClr val="FF9933">
                <a:alpha val="45000"/>
              </a:srgb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810" y="207818"/>
            <a:ext cx="11720946" cy="6276113"/>
          </a:xfrm>
          <a:scene3d>
            <a:camera prst="orthographicFront"/>
            <a:lightRig rig="threePt" dir="t"/>
          </a:scene3d>
          <a:sp3d>
            <a:bevelT/>
          </a:sp3d>
        </p:spPr>
        <p:txBody>
          <a:bodyPr anchor="t">
            <a:normAutofit/>
          </a:bodyPr>
          <a:lstStyle/>
          <a:p>
            <a:pPr marL="0" lvl="0" indent="0" algn="ctr">
              <a:spcBef>
                <a:spcPts val="0"/>
              </a:spcBef>
              <a:buClr>
                <a:srgbClr val="B31166"/>
              </a:buClr>
              <a:buNone/>
            </a:pPr>
            <a:r>
              <a:rPr lang="en-US" sz="2800" dirty="0">
                <a:solidFill>
                  <a:schemeClr val="tx1"/>
                </a:solidFill>
              </a:rPr>
              <a:t>The Hebrew letter  </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ה</a:t>
            </a:r>
            <a:r>
              <a:rPr lang="en-US" sz="3200" dirty="0">
                <a:no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(hey) </a:t>
            </a:r>
            <a:r>
              <a:rPr lang="en-US" sz="2800" dirty="0">
                <a:solidFill>
                  <a:schemeClr val="tx1"/>
                </a:solidFill>
                <a:ea typeface="Calibri" panose="020F0502020204030204" pitchFamily="34" charset="0"/>
                <a:cs typeface="Times New Roman" panose="02020603050405020304" pitchFamily="18" charset="0"/>
              </a:rPr>
              <a:t>represented – </a:t>
            </a:r>
            <a:r>
              <a:rPr lang="en-US" sz="2800" b="1" dirty="0">
                <a:solidFill>
                  <a:srgbClr val="0000FF"/>
                </a:solidFill>
                <a:ea typeface="Calibri" panose="020F0502020204030204" pitchFamily="34" charset="0"/>
                <a:cs typeface="Times New Roman" panose="02020603050405020304" pitchFamily="18" charset="0"/>
              </a:rPr>
              <a:t>Life.</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tx1"/>
                </a:solidFill>
                <a:ea typeface="Calibri" panose="020F0502020204030204" pitchFamily="34" charset="0"/>
                <a:cs typeface="Times New Roman" panose="02020603050405020304" pitchFamily="18" charset="0"/>
              </a:rPr>
              <a:t>It was this letter that was symbolically placed on the door sills, using the blood from the sacrificed </a:t>
            </a:r>
            <a:r>
              <a:rPr lang="en-US" sz="2800" b="1" i="1" dirty="0">
                <a:solidFill>
                  <a:schemeClr val="tx1"/>
                </a:solidFill>
                <a:ea typeface="Calibri" panose="020F0502020204030204" pitchFamily="34" charset="0"/>
                <a:cs typeface="Times New Roman" panose="02020603050405020304" pitchFamily="18" charset="0"/>
              </a:rPr>
              <a:t>Passover Lamb</a:t>
            </a:r>
            <a:r>
              <a:rPr lang="en-US" sz="2800" dirty="0">
                <a:solidFill>
                  <a:schemeClr val="tx1"/>
                </a:solidFill>
                <a:ea typeface="Calibri" panose="020F0502020204030204" pitchFamily="34" charset="0"/>
                <a:cs typeface="Times New Roman" panose="02020603050405020304" pitchFamily="18" charset="0"/>
              </a:rPr>
              <a:t>.</a:t>
            </a:r>
          </a:p>
          <a:p>
            <a:pPr marL="1280160" lvl="0" indent="-1280160">
              <a:lnSpc>
                <a:spcPct val="150000"/>
              </a:lnSpc>
              <a:spcBef>
                <a:spcPts val="0"/>
              </a:spcBef>
              <a:buClr>
                <a:srgbClr val="B31166"/>
              </a:buClr>
              <a:buNone/>
            </a:pPr>
            <a:r>
              <a:rPr lang="en-US" sz="2800" b="1" dirty="0">
                <a:solidFill>
                  <a:srgbClr val="FF0000"/>
                </a:solidFill>
                <a:effectLst/>
              </a:rPr>
              <a:t>	</a:t>
            </a:r>
            <a:endParaRPr lang="en-US" sz="2800" dirty="0">
              <a:solidFill>
                <a:schemeClr val="tx1"/>
              </a:solidFill>
              <a:effectLst/>
            </a:endParaRPr>
          </a:p>
        </p:txBody>
      </p:sp>
      <p:sp>
        <p:nvSpPr>
          <p:cNvPr id="4" name="Slide Number Placeholder 3"/>
          <p:cNvSpPr>
            <a:spLocks noGrp="1"/>
          </p:cNvSpPr>
          <p:nvPr>
            <p:ph type="sldNum" sz="quarter" idx="12"/>
          </p:nvPr>
        </p:nvSpPr>
        <p:spPr>
          <a:xfrm>
            <a:off x="0" y="6586154"/>
            <a:ext cx="395360" cy="271846"/>
          </a:xfrm>
          <a:scene3d>
            <a:camera prst="orthographicFront"/>
            <a:lightRig rig="threePt" dir="t"/>
          </a:scene3d>
          <a:sp3d>
            <a:bevelT/>
          </a:sp3d>
        </p:spPr>
        <p:txBody>
          <a:bodyPr/>
          <a:lstStyle/>
          <a:p>
            <a:fld id="{D57F1E4F-1CFF-5643-939E-217C01CDF565}" type="slidenum">
              <a:rPr lang="en-US" sz="1400" smtClean="0">
                <a:solidFill>
                  <a:schemeClr val="tx1"/>
                </a:solidFill>
              </a:rPr>
              <a:pPr/>
              <a:t>24</a:t>
            </a:fld>
            <a:endParaRPr lang="en-US" sz="1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343506"/>
              </p:ext>
            </p:extLst>
          </p:nvPr>
        </p:nvGraphicFramePr>
        <p:xfrm>
          <a:off x="970319" y="5716237"/>
          <a:ext cx="10293927" cy="1005840"/>
        </p:xfrm>
        <a:graphic>
          <a:graphicData uri="http://schemas.openxmlformats.org/drawingml/2006/table">
            <a:tbl>
              <a:tblPr firstRow="1" bandRow="1">
                <a:tableStyleId>{5C22544A-7EE6-4342-B048-85BDC9FD1C3A}</a:tableStyleId>
              </a:tblPr>
              <a:tblGrid>
                <a:gridCol w="3431309">
                  <a:extLst>
                    <a:ext uri="{9D8B030D-6E8A-4147-A177-3AD203B41FA5}">
                      <a16:colId xmlns:a16="http://schemas.microsoft.com/office/drawing/2014/main" val="20000"/>
                    </a:ext>
                  </a:extLst>
                </a:gridCol>
                <a:gridCol w="3431309">
                  <a:extLst>
                    <a:ext uri="{9D8B030D-6E8A-4147-A177-3AD203B41FA5}">
                      <a16:colId xmlns:a16="http://schemas.microsoft.com/office/drawing/2014/main" val="20001"/>
                    </a:ext>
                  </a:extLst>
                </a:gridCol>
                <a:gridCol w="3431309">
                  <a:extLst>
                    <a:ext uri="{9D8B030D-6E8A-4147-A177-3AD203B41FA5}">
                      <a16:colId xmlns:a16="http://schemas.microsoft.com/office/drawing/2014/main" val="20002"/>
                    </a:ext>
                  </a:extLst>
                </a:gridCol>
              </a:tblGrid>
              <a:tr h="744142">
                <a:tc>
                  <a:txBody>
                    <a:bodyPr/>
                    <a:lstStyle/>
                    <a:p>
                      <a:pPr algn="ctr"/>
                      <a:r>
                        <a:rPr lang="en-US" sz="2000" dirty="0"/>
                        <a:t>Abib 14 </a:t>
                      </a:r>
                      <a:br>
                        <a:rPr lang="en-US" sz="2000" dirty="0"/>
                      </a:br>
                      <a:r>
                        <a:rPr lang="en-US" sz="2000" dirty="0"/>
                        <a:t>Night Season/</a:t>
                      </a:r>
                      <a:br>
                        <a:rPr lang="en-US" sz="2000" dirty="0"/>
                      </a:br>
                      <a:r>
                        <a:rPr lang="en-US" sz="2000" baseline="0" dirty="0"/>
                        <a:t> </a:t>
                      </a:r>
                      <a:r>
                        <a:rPr lang="en-US" sz="2000" baseline="0" dirty="0">
                          <a:solidFill>
                            <a:srgbClr val="FF0000"/>
                          </a:solidFill>
                        </a:rPr>
                        <a:t>Passover Meal</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tc>
                  <a:txBody>
                    <a:bodyPr/>
                    <a:lstStyle/>
                    <a:p>
                      <a:r>
                        <a:rPr lang="en-US" sz="2800" dirty="0"/>
                        <a:t>Abib 14 </a:t>
                      </a:r>
                      <a:br>
                        <a:rPr lang="en-US" sz="2800" dirty="0"/>
                      </a:br>
                      <a:r>
                        <a:rPr lang="en-US" sz="2800" dirty="0"/>
                        <a:t>Light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r>
                        <a:rPr lang="en-US" sz="2800" dirty="0"/>
                        <a:t>Abib 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a16="http://schemas.microsoft.com/office/drawing/2014/main" val="10000"/>
                  </a:ext>
                </a:extLst>
              </a:tr>
            </a:tbl>
          </a:graphicData>
        </a:graphic>
      </p:graphicFrame>
      <p:cxnSp>
        <p:nvCxnSpPr>
          <p:cNvPr id="6" name="Straight Arrow Connector 5"/>
          <p:cNvCxnSpPr/>
          <p:nvPr/>
        </p:nvCxnSpPr>
        <p:spPr>
          <a:xfrm flipH="1">
            <a:off x="7065818" y="3931855"/>
            <a:ext cx="318655" cy="1704176"/>
          </a:xfrm>
          <a:prstGeom prst="straightConnector1">
            <a:avLst/>
          </a:prstGeom>
          <a:ln w="76200">
            <a:solidFill>
              <a:srgbClr val="FFFF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Bent-Up Arrow 7"/>
          <p:cNvSpPr/>
          <p:nvPr/>
        </p:nvSpPr>
        <p:spPr>
          <a:xfrm rot="5400000">
            <a:off x="-1249653" y="4305080"/>
            <a:ext cx="3685313" cy="672390"/>
          </a:xfrm>
          <a:prstGeom prst="bentUpArrow">
            <a:avLst>
              <a:gd name="adj1" fmla="val 25000"/>
              <a:gd name="adj2" fmla="val 50000"/>
              <a:gd name="adj3" fmla="val 50000"/>
            </a:avLst>
          </a:prstGeom>
          <a:gradFill flip="none" rotWithShape="1">
            <a:gsLst>
              <a:gs pos="86000">
                <a:srgbClr val="FF0000"/>
              </a:gs>
              <a:gs pos="71000">
                <a:srgbClr val="FFFF00">
                  <a:alpha val="36000"/>
                </a:srgbClr>
              </a:gs>
              <a:gs pos="59000">
                <a:schemeClr val="tx1"/>
              </a:gs>
            </a:gsLst>
            <a:lin ang="2700000" scaled="1"/>
            <a:tileRect/>
          </a:gra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4251" y="1738599"/>
            <a:ext cx="9366113" cy="1157001"/>
          </a:xfrm>
          <a:prstGeom prst="rect">
            <a:avLst/>
          </a:prstGeom>
          <a:solidFill>
            <a:srgbClr val="21E37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8080"/>
                </a:solidFill>
                <a:latin typeface="Georgia" panose="02040502050405020303" pitchFamily="18" charset="0"/>
              </a:rPr>
              <a:t>Ex 12:8</a:t>
            </a:r>
            <a:r>
              <a:rPr lang="en-US" sz="2400" b="1" dirty="0">
                <a:solidFill>
                  <a:prstClr val="black"/>
                </a:solidFill>
                <a:latin typeface="Georgia" panose="02040502050405020303" pitchFamily="18" charset="0"/>
              </a:rPr>
              <a:t>  </a:t>
            </a:r>
            <a:r>
              <a:rPr lang="en-US" sz="2400" dirty="0">
                <a:solidFill>
                  <a:prstClr val="black"/>
                </a:solidFill>
                <a:latin typeface="Georgia" panose="02040502050405020303" pitchFamily="18" charset="0"/>
              </a:rPr>
              <a:t>And </a:t>
            </a:r>
            <a:r>
              <a:rPr lang="en-US" sz="2400" b="1" dirty="0">
                <a:solidFill>
                  <a:prstClr val="black"/>
                </a:solidFill>
                <a:effectLst>
                  <a:glow rad="127000">
                    <a:srgbClr val="FF9933"/>
                  </a:glow>
                </a:effectLst>
                <a:latin typeface="Georgia" panose="02040502050405020303" pitchFamily="18" charset="0"/>
              </a:rPr>
              <a:t>they shall eat the flesh </a:t>
            </a:r>
            <a:r>
              <a:rPr lang="en-US" sz="2400" b="1" dirty="0">
                <a:solidFill>
                  <a:srgbClr val="FF0000"/>
                </a:solidFill>
                <a:latin typeface="Georgia" panose="02040502050405020303" pitchFamily="18" charset="0"/>
              </a:rPr>
              <a:t>on that </a:t>
            </a:r>
            <a:r>
              <a:rPr lang="en-US" sz="2400" b="1" u="sng" dirty="0">
                <a:solidFill>
                  <a:srgbClr val="FF0000"/>
                </a:solidFill>
                <a:latin typeface="Georgia" panose="02040502050405020303" pitchFamily="18" charset="0"/>
              </a:rPr>
              <a:t>ni</a:t>
            </a:r>
            <a:r>
              <a:rPr lang="en-US" sz="2400" b="1" dirty="0">
                <a:solidFill>
                  <a:srgbClr val="FF0000"/>
                </a:solidFill>
                <a:latin typeface="Georgia" panose="02040502050405020303" pitchFamily="18" charset="0"/>
              </a:rPr>
              <a:t>g</a:t>
            </a:r>
            <a:r>
              <a:rPr lang="en-US" sz="2400" b="1" u="sng" dirty="0">
                <a:solidFill>
                  <a:srgbClr val="FF0000"/>
                </a:solidFill>
                <a:latin typeface="Georgia" panose="02040502050405020303" pitchFamily="18" charset="0"/>
              </a:rPr>
              <a:t>ht</a:t>
            </a:r>
            <a:r>
              <a:rPr lang="en-US" sz="2400" b="1" dirty="0">
                <a:solidFill>
                  <a:srgbClr val="FF0000"/>
                </a:solidFill>
                <a:latin typeface="Georgia" panose="02040502050405020303" pitchFamily="18" charset="0"/>
              </a:rPr>
              <a:t>, </a:t>
            </a:r>
            <a:r>
              <a:rPr lang="en-US" sz="2400" dirty="0">
                <a:solidFill>
                  <a:prstClr val="black"/>
                </a:solidFill>
                <a:latin typeface="Georgia" panose="02040502050405020303" pitchFamily="18" charset="0"/>
              </a:rPr>
              <a:t>roasted in fire – with unleavened bread and with bitter herbs they shall eat it. </a:t>
            </a:r>
            <a:endParaRPr lang="en-US" sz="2400" dirty="0"/>
          </a:p>
        </p:txBody>
      </p:sp>
      <p:cxnSp>
        <p:nvCxnSpPr>
          <p:cNvPr id="14" name="Straight Connector 13"/>
          <p:cNvCxnSpPr/>
          <p:nvPr/>
        </p:nvCxnSpPr>
        <p:spPr>
          <a:xfrm>
            <a:off x="7065818" y="5716237"/>
            <a:ext cx="0" cy="1005840"/>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99720" y="3064479"/>
            <a:ext cx="4378036" cy="2413612"/>
          </a:xfrm>
          <a:prstGeom prst="rect">
            <a:avLst/>
          </a:prstGeom>
          <a:ln w="38100">
            <a:solidFill>
              <a:srgbClr val="0CF4C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000"/>
              </a:spcBef>
              <a:buClr>
                <a:srgbClr val="B31166"/>
              </a:buClr>
              <a:buSzPct val="80000"/>
            </a:pPr>
            <a:r>
              <a:rPr lang="en-US" sz="2400" b="1" dirty="0">
                <a:solidFill>
                  <a:srgbClr val="00B050"/>
                </a:solidFill>
                <a:latin typeface="Georgia" panose="02040502050405020303" pitchFamily="18" charset="0"/>
              </a:rPr>
              <a:t>Ex 12:6  </a:t>
            </a:r>
            <a:r>
              <a:rPr lang="en-US" sz="2400" dirty="0">
                <a:solidFill>
                  <a:prstClr val="black"/>
                </a:solidFill>
                <a:latin typeface="Georgia" panose="02040502050405020303" pitchFamily="18" charset="0"/>
              </a:rPr>
              <a:t>‘And you shall keep it until the </a:t>
            </a:r>
            <a:r>
              <a:rPr lang="en-US" sz="2400" b="1" i="1" dirty="0">
                <a:solidFill>
                  <a:srgbClr val="FFFF00"/>
                </a:solidFill>
                <a:latin typeface="Georgia" panose="02040502050405020303" pitchFamily="18" charset="0"/>
              </a:rPr>
              <a:t>fourteenth day </a:t>
            </a:r>
            <a:r>
              <a:rPr lang="en-US" sz="2400" dirty="0">
                <a:solidFill>
                  <a:prstClr val="black"/>
                </a:solidFill>
                <a:latin typeface="Georgia" panose="02040502050405020303" pitchFamily="18" charset="0"/>
              </a:rPr>
              <a:t>of the same month. Then all the assembly of the congregation      of </a:t>
            </a:r>
            <a:r>
              <a:rPr lang="en-US" sz="2400" dirty="0" err="1">
                <a:solidFill>
                  <a:prstClr val="black"/>
                </a:solidFill>
                <a:latin typeface="Georgia" panose="02040502050405020303" pitchFamily="18" charset="0"/>
              </a:rPr>
              <a:t>Yisra’ĕl</a:t>
            </a:r>
            <a:r>
              <a:rPr lang="en-US" sz="2400" dirty="0">
                <a:solidFill>
                  <a:prstClr val="black"/>
                </a:solidFill>
                <a:latin typeface="Georgia" panose="02040502050405020303" pitchFamily="18" charset="0"/>
              </a:rPr>
              <a:t> shall </a:t>
            </a:r>
            <a:r>
              <a:rPr lang="en-US" sz="2400" b="1" i="1" dirty="0">
                <a:solidFill>
                  <a:srgbClr val="FFFF00"/>
                </a:solidFill>
                <a:latin typeface="Georgia" panose="02040502050405020303" pitchFamily="18" charset="0"/>
              </a:rPr>
              <a:t>kill it </a:t>
            </a:r>
            <a:r>
              <a:rPr lang="en-US" sz="2400" u="sng" dirty="0">
                <a:solidFill>
                  <a:prstClr val="black"/>
                </a:solidFill>
                <a:latin typeface="Georgia" panose="02040502050405020303" pitchFamily="18" charset="0"/>
              </a:rPr>
              <a:t>between the evenin</a:t>
            </a:r>
            <a:r>
              <a:rPr lang="en-US" sz="2400" dirty="0">
                <a:solidFill>
                  <a:prstClr val="black"/>
                </a:solidFill>
                <a:latin typeface="Georgia" panose="02040502050405020303" pitchFamily="18" charset="0"/>
              </a:rPr>
              <a:t>g</a:t>
            </a:r>
            <a:r>
              <a:rPr lang="en-US" sz="2400" u="sng" dirty="0">
                <a:solidFill>
                  <a:prstClr val="black"/>
                </a:solidFill>
                <a:latin typeface="Georgia" panose="02040502050405020303" pitchFamily="18" charset="0"/>
              </a:rPr>
              <a:t>s</a:t>
            </a:r>
            <a:r>
              <a:rPr lang="en-US" sz="2800" dirty="0">
                <a:solidFill>
                  <a:prstClr val="black"/>
                </a:solidFill>
                <a:latin typeface="Georgia" panose="02040502050405020303" pitchFamily="18" charset="0"/>
              </a:rPr>
              <a:t>. </a:t>
            </a:r>
          </a:p>
        </p:txBody>
      </p:sp>
      <p:cxnSp>
        <p:nvCxnSpPr>
          <p:cNvPr id="12" name="Straight Connector 11"/>
          <p:cNvCxnSpPr>
            <a:cxnSpLocks/>
          </p:cNvCxnSpPr>
          <p:nvPr/>
        </p:nvCxnSpPr>
        <p:spPr>
          <a:xfrm flipH="1">
            <a:off x="7384474" y="3907327"/>
            <a:ext cx="3691843" cy="0"/>
          </a:xfrm>
          <a:prstGeom prst="lin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29199" y="3064479"/>
            <a:ext cx="5921372" cy="2413612"/>
          </a:xfrm>
          <a:prstGeom prst="rect">
            <a:avLst/>
          </a:prstGeom>
          <a:solidFill>
            <a:schemeClr val="tx1">
              <a:alpha val="30000"/>
            </a:schemeClr>
          </a:solidFill>
          <a:ln w="76200">
            <a:solidFill>
              <a:schemeClr val="accent1">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8080"/>
                </a:solidFill>
                <a:latin typeface="Georgia" panose="02040502050405020303" pitchFamily="18" charset="0"/>
              </a:rPr>
              <a:t>Ex 12:7</a:t>
            </a:r>
            <a:r>
              <a:rPr lang="en-US" sz="3200" b="1"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they shall take some of the blood and put </a:t>
            </a:r>
            <a:r>
              <a:rPr lang="en-US" sz="3200" b="1" i="1" dirty="0">
                <a:solidFill>
                  <a:srgbClr val="FF0000"/>
                </a:solidFill>
                <a:effectLst>
                  <a:glow rad="203200">
                    <a:srgbClr val="21E379"/>
                  </a:glow>
                </a:effectLst>
                <a:latin typeface="Georgia" panose="02040502050405020303" pitchFamily="18" charset="0"/>
              </a:rPr>
              <a:t>it</a:t>
            </a:r>
            <a:r>
              <a:rPr lang="en-US" sz="3200" dirty="0">
                <a:solidFill>
                  <a:prstClr val="black"/>
                </a:solidFill>
                <a:latin typeface="Georgia" panose="02040502050405020303" pitchFamily="18" charset="0"/>
              </a:rPr>
              <a:t> on the two doorposts and on the lintel of the houses where they eat it.</a:t>
            </a:r>
            <a:endParaRPr lang="en-US" sz="3200" dirty="0"/>
          </a:p>
        </p:txBody>
      </p:sp>
      <p:sp>
        <p:nvSpPr>
          <p:cNvPr id="17" name="Rectangle 16"/>
          <p:cNvSpPr/>
          <p:nvPr/>
        </p:nvSpPr>
        <p:spPr>
          <a:xfrm>
            <a:off x="937571" y="5620642"/>
            <a:ext cx="942610" cy="914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0000"/>
                </a:solidFill>
                <a:effectLst>
                  <a:glow rad="152400">
                    <a:srgbClr val="21E379"/>
                  </a:glow>
                </a:effectLst>
                <a:latin typeface="Times New Roman" panose="02020603050405020304" pitchFamily="18" charset="0"/>
                <a:ea typeface="Calibri" panose="020F0502020204030204" pitchFamily="34" charset="0"/>
                <a:cs typeface="Times New Roman" panose="02020603050405020304" pitchFamily="18" charset="0"/>
              </a:rPr>
              <a:t>ה</a:t>
            </a:r>
            <a:endParaRPr lang="en-US" sz="8000" b="1" dirty="0">
              <a:solidFill>
                <a:srgbClr val="FF0000"/>
              </a:solidFill>
              <a:effectLst>
                <a:glow rad="152400">
                  <a:srgbClr val="21E379"/>
                </a:glow>
              </a:effectLst>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flipH="1">
            <a:off x="7225145" y="4943582"/>
            <a:ext cx="3417131" cy="0"/>
          </a:xfrm>
          <a:prstGeom prst="lin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74237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500"/>
                                        <p:tgtEl>
                                          <p:spTgt spid="7"/>
                                        </p:tgtEl>
                                      </p:cBhvr>
                                    </p:animEffect>
                                  </p:childTnLst>
                                </p:cTn>
                              </p:par>
                              <p:par>
                                <p:cTn id="16" presetID="22" presetClass="entr" presetSubtype="1" fill="hold" grpId="0" nodeType="withEffect">
                                  <p:stCondLst>
                                    <p:cond delay="550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1750"/>
                                        <p:tgtEl>
                                          <p:spTgt spid="15"/>
                                        </p:tgtEl>
                                      </p:cBhvr>
                                    </p:animEffect>
                                  </p:childTnLst>
                                </p:cTn>
                              </p:par>
                              <p:par>
                                <p:cTn id="24" presetID="5" presetClass="entr" presetSubtype="10" fill="hold" grpId="0" nodeType="withEffect">
                                  <p:stCondLst>
                                    <p:cond delay="500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175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1500"/>
                                        <p:tgtEl>
                                          <p:spTgt spid="5"/>
                                        </p:tgtEl>
                                      </p:cBhvr>
                                    </p:animEffect>
                                  </p:childTnLst>
                                </p:cTn>
                              </p:par>
                              <p:par>
                                <p:cTn id="32" presetID="22" presetClass="entr" presetSubtype="2" fill="hold" nodeType="withEffect">
                                  <p:stCondLst>
                                    <p:cond delay="200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1500"/>
                                        <p:tgtEl>
                                          <p:spTgt spid="12"/>
                                        </p:tgtEl>
                                      </p:cBhvr>
                                    </p:animEffect>
                                  </p:childTnLst>
                                </p:cTn>
                              </p:par>
                              <p:par>
                                <p:cTn id="35" presetID="22" presetClass="entr" presetSubtype="2" fill="hold" nodeType="withEffect">
                                  <p:stCondLst>
                                    <p:cond delay="200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1500"/>
                                        <p:tgtEl>
                                          <p:spTgt spid="22"/>
                                        </p:tgtEl>
                                      </p:cBhvr>
                                    </p:animEffect>
                                  </p:childTnLst>
                                </p:cTn>
                              </p:par>
                              <p:par>
                                <p:cTn id="38" presetID="22" presetClass="entr" presetSubtype="1" fill="hold" nodeType="withEffect">
                                  <p:stCondLst>
                                    <p:cond delay="325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500"/>
                                        <p:tgtEl>
                                          <p:spTgt spid="6"/>
                                        </p:tgtEl>
                                      </p:cBhvr>
                                    </p:animEffect>
                                  </p:childTnLst>
                                </p:cTn>
                              </p:par>
                              <p:par>
                                <p:cTn id="41" presetID="16" presetClass="entr" presetSubtype="21" fill="hold" nodeType="withEffect">
                                  <p:stCondLst>
                                    <p:cond delay="350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P spid="15"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993300">
                <a:alpha val="39000"/>
              </a:srgbClr>
            </a:gs>
            <a:gs pos="81000">
              <a:srgbClr val="FF9933">
                <a:alpha val="45000"/>
              </a:srgb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810" y="207818"/>
            <a:ext cx="11720946" cy="6276113"/>
          </a:xfrm>
          <a:scene3d>
            <a:camera prst="orthographicFront"/>
            <a:lightRig rig="threePt" dir="t"/>
          </a:scene3d>
          <a:sp3d>
            <a:bevelT/>
          </a:sp3d>
        </p:spPr>
        <p:txBody>
          <a:bodyPr anchor="t">
            <a:normAutofit/>
          </a:bodyPr>
          <a:lstStyle/>
          <a:p>
            <a:pPr marL="1280160" lvl="0" indent="-1280160">
              <a:lnSpc>
                <a:spcPct val="150000"/>
              </a:lnSpc>
              <a:spcBef>
                <a:spcPts val="0"/>
              </a:spcBef>
              <a:buClr>
                <a:srgbClr val="B31166"/>
              </a:buClr>
              <a:buNone/>
            </a:pPr>
            <a:r>
              <a:rPr lang="en-US" sz="2800" b="1" dirty="0">
                <a:solidFill>
                  <a:srgbClr val="FF0000"/>
                </a:solidFill>
                <a:effectLst/>
              </a:rPr>
              <a:t>	</a:t>
            </a:r>
            <a:endParaRPr lang="en-US" sz="2800" dirty="0">
              <a:solidFill>
                <a:schemeClr val="tx1"/>
              </a:solidFill>
              <a:effectLst/>
            </a:endParaRPr>
          </a:p>
        </p:txBody>
      </p:sp>
      <p:sp>
        <p:nvSpPr>
          <p:cNvPr id="4" name="Slide Number Placeholder 3"/>
          <p:cNvSpPr>
            <a:spLocks noGrp="1"/>
          </p:cNvSpPr>
          <p:nvPr>
            <p:ph type="sldNum" sz="quarter" idx="12"/>
          </p:nvPr>
        </p:nvSpPr>
        <p:spPr>
          <a:xfrm>
            <a:off x="0" y="6586154"/>
            <a:ext cx="395360" cy="271846"/>
          </a:xfrm>
          <a:scene3d>
            <a:camera prst="orthographicFront"/>
            <a:lightRig rig="threePt" dir="t"/>
          </a:scene3d>
          <a:sp3d>
            <a:bevelT/>
          </a:sp3d>
        </p:spPr>
        <p:txBody>
          <a:bodyPr/>
          <a:lstStyle/>
          <a:p>
            <a:fld id="{D57F1E4F-1CFF-5643-939E-217C01CDF565}" type="slidenum">
              <a:rPr lang="en-US" sz="1400" smtClean="0">
                <a:solidFill>
                  <a:schemeClr val="tx1"/>
                </a:solidFill>
              </a:rPr>
              <a:pPr/>
              <a:t>25</a:t>
            </a:fld>
            <a:endParaRPr lang="en-US" sz="1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9825882"/>
              </p:ext>
            </p:extLst>
          </p:nvPr>
        </p:nvGraphicFramePr>
        <p:xfrm>
          <a:off x="970319" y="5716237"/>
          <a:ext cx="10293927" cy="1005840"/>
        </p:xfrm>
        <a:graphic>
          <a:graphicData uri="http://schemas.openxmlformats.org/drawingml/2006/table">
            <a:tbl>
              <a:tblPr firstRow="1" bandRow="1">
                <a:tableStyleId>{5C22544A-7EE6-4342-B048-85BDC9FD1C3A}</a:tableStyleId>
              </a:tblPr>
              <a:tblGrid>
                <a:gridCol w="3431309">
                  <a:extLst>
                    <a:ext uri="{9D8B030D-6E8A-4147-A177-3AD203B41FA5}">
                      <a16:colId xmlns:a16="http://schemas.microsoft.com/office/drawing/2014/main" val="20000"/>
                    </a:ext>
                  </a:extLst>
                </a:gridCol>
                <a:gridCol w="3431309">
                  <a:extLst>
                    <a:ext uri="{9D8B030D-6E8A-4147-A177-3AD203B41FA5}">
                      <a16:colId xmlns:a16="http://schemas.microsoft.com/office/drawing/2014/main" val="20001"/>
                    </a:ext>
                  </a:extLst>
                </a:gridCol>
                <a:gridCol w="3431309">
                  <a:extLst>
                    <a:ext uri="{9D8B030D-6E8A-4147-A177-3AD203B41FA5}">
                      <a16:colId xmlns:a16="http://schemas.microsoft.com/office/drawing/2014/main" val="20002"/>
                    </a:ext>
                  </a:extLst>
                </a:gridCol>
              </a:tblGrid>
              <a:tr h="744142">
                <a:tc>
                  <a:txBody>
                    <a:bodyPr/>
                    <a:lstStyle/>
                    <a:p>
                      <a:pPr algn="ctr"/>
                      <a:r>
                        <a:rPr lang="en-US" sz="2000" dirty="0"/>
                        <a:t>Abib 14 </a:t>
                      </a:r>
                      <a:br>
                        <a:rPr lang="en-US" sz="2000" dirty="0"/>
                      </a:br>
                      <a:r>
                        <a:rPr lang="en-US" sz="2000" dirty="0"/>
                        <a:t>Night Season/</a:t>
                      </a:r>
                      <a:br>
                        <a:rPr lang="en-US" sz="2000" dirty="0"/>
                      </a:br>
                      <a:r>
                        <a:rPr lang="en-US" sz="2000" baseline="0" dirty="0"/>
                        <a:t> </a:t>
                      </a:r>
                      <a:r>
                        <a:rPr lang="en-US" sz="2000" baseline="0" dirty="0">
                          <a:solidFill>
                            <a:srgbClr val="FF0000"/>
                          </a:solidFill>
                        </a:rPr>
                        <a:t>Passover Meal</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tc>
                  <a:txBody>
                    <a:bodyPr/>
                    <a:lstStyle/>
                    <a:p>
                      <a:r>
                        <a:rPr lang="en-US" sz="2800" dirty="0"/>
                        <a:t>Abib 14 </a:t>
                      </a:r>
                      <a:br>
                        <a:rPr lang="en-US" sz="2800" dirty="0"/>
                      </a:br>
                      <a:r>
                        <a:rPr lang="en-US" sz="2800" dirty="0"/>
                        <a:t>Light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r>
                        <a:rPr lang="en-US" sz="2800" dirty="0"/>
                        <a:t>Abib 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a16="http://schemas.microsoft.com/office/drawing/2014/main" val="10000"/>
                  </a:ext>
                </a:extLst>
              </a:tr>
            </a:tbl>
          </a:graphicData>
        </a:graphic>
      </p:graphicFrame>
      <p:cxnSp>
        <p:nvCxnSpPr>
          <p:cNvPr id="6" name="Straight Arrow Connector 5"/>
          <p:cNvCxnSpPr/>
          <p:nvPr/>
        </p:nvCxnSpPr>
        <p:spPr>
          <a:xfrm flipH="1">
            <a:off x="7065818" y="3931855"/>
            <a:ext cx="318655" cy="1704176"/>
          </a:xfrm>
          <a:prstGeom prst="straightConnector1">
            <a:avLst/>
          </a:prstGeom>
          <a:ln w="76200">
            <a:solidFill>
              <a:srgbClr val="FFFF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Bent-Up Arrow 7"/>
          <p:cNvSpPr/>
          <p:nvPr/>
        </p:nvSpPr>
        <p:spPr>
          <a:xfrm rot="5400000">
            <a:off x="-1249653" y="4305080"/>
            <a:ext cx="3685313" cy="672390"/>
          </a:xfrm>
          <a:prstGeom prst="bentUpArrow">
            <a:avLst>
              <a:gd name="adj1" fmla="val 25000"/>
              <a:gd name="adj2" fmla="val 50000"/>
              <a:gd name="adj3" fmla="val 50000"/>
            </a:avLst>
          </a:prstGeom>
          <a:gradFill flip="none" rotWithShape="1">
            <a:gsLst>
              <a:gs pos="86000">
                <a:srgbClr val="FF0000"/>
              </a:gs>
              <a:gs pos="71000">
                <a:srgbClr val="FFFF00">
                  <a:alpha val="36000"/>
                </a:srgbClr>
              </a:gs>
              <a:gs pos="59000">
                <a:schemeClr val="tx1"/>
              </a:gs>
            </a:gsLst>
            <a:lin ang="2700000" scaled="1"/>
            <a:tileRect/>
          </a:gra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7243" y="235533"/>
            <a:ext cx="11780077" cy="2590800"/>
          </a:xfrm>
          <a:prstGeom prst="rect">
            <a:avLst/>
          </a:prstGeom>
          <a:gradFill>
            <a:gsLst>
              <a:gs pos="0">
                <a:schemeClr val="accent1">
                  <a:lumMod val="15000"/>
                  <a:alpha val="19000"/>
                </a:schemeClr>
              </a:gs>
              <a:gs pos="38000">
                <a:srgbClr val="21E379"/>
              </a:gs>
              <a:gs pos="83000">
                <a:schemeClr val="accent1">
                  <a:lumMod val="45000"/>
                  <a:lumOff val="55000"/>
                </a:schemeClr>
              </a:gs>
              <a:gs pos="100000">
                <a:schemeClr val="accent1">
                  <a:lumMod val="30000"/>
                  <a:lumOff val="70000"/>
                </a:schemeClr>
              </a:gs>
            </a:gsLst>
            <a:lin ang="5400000" scaled="1"/>
          </a:gradFill>
          <a:ln w="76200">
            <a:solidFill>
              <a:srgbClr val="9933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a:solidFill>
                    <a:schemeClr val="accent1">
                      <a:lumMod val="60000"/>
                      <a:lumOff val="40000"/>
                    </a:schemeClr>
                  </a:solidFill>
                </a:ln>
                <a:solidFill>
                  <a:srgbClr val="75C4FF"/>
                </a:solidFill>
                <a:effectLst>
                  <a:glow rad="127000">
                    <a:schemeClr val="tx1">
                      <a:lumMod val="75000"/>
                      <a:lumOff val="25000"/>
                    </a:schemeClr>
                  </a:glow>
                </a:effectLst>
              </a:rPr>
              <a:t>The Passover Lamb was slain approximately 21 hours after the Passover meal occurred    </a:t>
            </a:r>
            <a:br>
              <a:rPr lang="en-US" sz="3600" dirty="0">
                <a:ln>
                  <a:solidFill>
                    <a:schemeClr val="accent1">
                      <a:lumMod val="60000"/>
                      <a:lumOff val="40000"/>
                    </a:schemeClr>
                  </a:solidFill>
                </a:ln>
                <a:solidFill>
                  <a:srgbClr val="0000FF"/>
                </a:solidFill>
                <a:effectLst>
                  <a:glow rad="127000">
                    <a:schemeClr val="tx1">
                      <a:lumMod val="75000"/>
                      <a:lumOff val="25000"/>
                    </a:schemeClr>
                  </a:glow>
                </a:effectLst>
              </a:rPr>
            </a:br>
            <a:r>
              <a:rPr lang="en-US" sz="3600" dirty="0">
                <a:ln>
                  <a:solidFill>
                    <a:schemeClr val="accent1">
                      <a:lumMod val="60000"/>
                      <a:lumOff val="40000"/>
                    </a:schemeClr>
                  </a:solidFill>
                </a:ln>
                <a:solidFill>
                  <a:srgbClr val="FF0000"/>
                </a:solidFill>
                <a:effectLst>
                  <a:glow rad="127000">
                    <a:schemeClr val="tx1">
                      <a:lumMod val="75000"/>
                      <a:lumOff val="25000"/>
                    </a:schemeClr>
                  </a:glow>
                </a:effectLst>
              </a:rPr>
              <a:t>Where did the blood for the doorsills come from?</a:t>
            </a:r>
          </a:p>
          <a:p>
            <a:pPr algn="ctr"/>
            <a:r>
              <a:rPr lang="en-US" sz="3600" dirty="0">
                <a:ln>
                  <a:solidFill>
                    <a:srgbClr val="0CF4C8"/>
                  </a:solidFill>
                </a:ln>
                <a:solidFill>
                  <a:srgbClr val="00B0F0"/>
                </a:solidFill>
                <a:effectLst>
                  <a:glow rad="127000">
                    <a:schemeClr val="tx1">
                      <a:lumMod val="75000"/>
                      <a:lumOff val="25000"/>
                    </a:schemeClr>
                  </a:glow>
                </a:effectLst>
              </a:rPr>
              <a:t>Was that blood authentic Passover Lamb blood?</a:t>
            </a:r>
          </a:p>
        </p:txBody>
      </p:sp>
      <p:cxnSp>
        <p:nvCxnSpPr>
          <p:cNvPr id="14" name="Straight Connector 13"/>
          <p:cNvCxnSpPr/>
          <p:nvPr/>
        </p:nvCxnSpPr>
        <p:spPr>
          <a:xfrm>
            <a:off x="7065818" y="5716237"/>
            <a:ext cx="0" cy="1005840"/>
          </a:xfrm>
          <a:prstGeom prst="line">
            <a:avLst/>
          </a:prstGeom>
          <a:ln w="76200">
            <a:solidFill>
              <a:srgbClr val="FF0000"/>
            </a:solidFill>
          </a:ln>
          <a:effectLst>
            <a:glow rad="127000">
              <a:srgbClr val="00FF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99720" y="3064479"/>
            <a:ext cx="4378036" cy="2413612"/>
          </a:xfrm>
          <a:prstGeom prst="rect">
            <a:avLst/>
          </a:prstGeom>
          <a:ln w="38100">
            <a:solidFill>
              <a:srgbClr val="0CF4C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000"/>
              </a:spcBef>
              <a:buClr>
                <a:srgbClr val="B31166"/>
              </a:buClr>
              <a:buSzPct val="80000"/>
            </a:pPr>
            <a:r>
              <a:rPr lang="en-US" sz="2400" b="1" dirty="0">
                <a:solidFill>
                  <a:srgbClr val="00B050"/>
                </a:solidFill>
                <a:latin typeface="Georgia" panose="02040502050405020303" pitchFamily="18" charset="0"/>
              </a:rPr>
              <a:t>Ex 12:6  </a:t>
            </a:r>
            <a:r>
              <a:rPr lang="en-US" sz="2400" dirty="0">
                <a:solidFill>
                  <a:prstClr val="black"/>
                </a:solidFill>
                <a:latin typeface="Georgia" panose="02040502050405020303" pitchFamily="18" charset="0"/>
              </a:rPr>
              <a:t>‘And you shall keep it until the </a:t>
            </a:r>
            <a:r>
              <a:rPr lang="en-US" sz="2400" b="1" i="1" dirty="0">
                <a:solidFill>
                  <a:srgbClr val="FFFF00"/>
                </a:solidFill>
                <a:latin typeface="Georgia" panose="02040502050405020303" pitchFamily="18" charset="0"/>
              </a:rPr>
              <a:t>fourteenth day </a:t>
            </a:r>
            <a:r>
              <a:rPr lang="en-US" sz="2400" dirty="0">
                <a:solidFill>
                  <a:prstClr val="black"/>
                </a:solidFill>
                <a:latin typeface="Georgia" panose="02040502050405020303" pitchFamily="18" charset="0"/>
              </a:rPr>
              <a:t>of the same month. Then all the assembly of the congregation      of </a:t>
            </a:r>
            <a:r>
              <a:rPr lang="en-US" sz="2400" dirty="0" err="1">
                <a:solidFill>
                  <a:prstClr val="black"/>
                </a:solidFill>
                <a:latin typeface="Georgia" panose="02040502050405020303" pitchFamily="18" charset="0"/>
              </a:rPr>
              <a:t>Yisra’ĕl</a:t>
            </a:r>
            <a:r>
              <a:rPr lang="en-US" sz="2400" dirty="0">
                <a:solidFill>
                  <a:prstClr val="black"/>
                </a:solidFill>
                <a:latin typeface="Georgia" panose="02040502050405020303" pitchFamily="18" charset="0"/>
              </a:rPr>
              <a:t> shall </a:t>
            </a:r>
            <a:r>
              <a:rPr lang="en-US" sz="2400" b="1" i="1" dirty="0">
                <a:solidFill>
                  <a:srgbClr val="FFFF00"/>
                </a:solidFill>
                <a:latin typeface="Georgia" panose="02040502050405020303" pitchFamily="18" charset="0"/>
              </a:rPr>
              <a:t>kill it </a:t>
            </a:r>
            <a:r>
              <a:rPr lang="en-US" sz="2400" u="sng" dirty="0">
                <a:solidFill>
                  <a:prstClr val="black"/>
                </a:solidFill>
                <a:latin typeface="Georgia" panose="02040502050405020303" pitchFamily="18" charset="0"/>
              </a:rPr>
              <a:t>between the evenin</a:t>
            </a:r>
            <a:r>
              <a:rPr lang="en-US" sz="2400" dirty="0">
                <a:solidFill>
                  <a:prstClr val="black"/>
                </a:solidFill>
                <a:latin typeface="Georgia" panose="02040502050405020303" pitchFamily="18" charset="0"/>
              </a:rPr>
              <a:t>g</a:t>
            </a:r>
            <a:r>
              <a:rPr lang="en-US" sz="2400" u="sng" dirty="0">
                <a:solidFill>
                  <a:prstClr val="black"/>
                </a:solidFill>
                <a:latin typeface="Georgia" panose="02040502050405020303" pitchFamily="18" charset="0"/>
              </a:rPr>
              <a:t>s</a:t>
            </a:r>
            <a:r>
              <a:rPr lang="en-US" sz="2800" dirty="0">
                <a:solidFill>
                  <a:prstClr val="black"/>
                </a:solidFill>
                <a:latin typeface="Georgia" panose="02040502050405020303" pitchFamily="18" charset="0"/>
              </a:rPr>
              <a:t>. </a:t>
            </a:r>
          </a:p>
        </p:txBody>
      </p:sp>
      <p:cxnSp>
        <p:nvCxnSpPr>
          <p:cNvPr id="12" name="Straight Connector 11"/>
          <p:cNvCxnSpPr/>
          <p:nvPr/>
        </p:nvCxnSpPr>
        <p:spPr>
          <a:xfrm flipH="1">
            <a:off x="7384474" y="3890159"/>
            <a:ext cx="3879772" cy="17168"/>
          </a:xfrm>
          <a:prstGeom prst="lin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29199" y="3064479"/>
            <a:ext cx="5921372" cy="2413612"/>
          </a:xfrm>
          <a:prstGeom prst="rect">
            <a:avLst/>
          </a:prstGeom>
          <a:solidFill>
            <a:schemeClr val="tx1">
              <a:alpha val="30000"/>
            </a:schemeClr>
          </a:solidFill>
          <a:ln w="76200">
            <a:solidFill>
              <a:schemeClr val="accent1">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8080"/>
                </a:solidFill>
                <a:latin typeface="Georgia" panose="02040502050405020303" pitchFamily="18" charset="0"/>
              </a:rPr>
              <a:t>Ex 12:7</a:t>
            </a:r>
            <a:r>
              <a:rPr lang="en-US" sz="3200" b="1"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they shall take some of the blood and put </a:t>
            </a:r>
            <a:r>
              <a:rPr lang="en-US" sz="3200" b="1" i="1" dirty="0">
                <a:solidFill>
                  <a:srgbClr val="FF0000"/>
                </a:solidFill>
                <a:effectLst>
                  <a:glow rad="203200">
                    <a:srgbClr val="21E379"/>
                  </a:glow>
                </a:effectLst>
                <a:latin typeface="Georgia" panose="02040502050405020303" pitchFamily="18" charset="0"/>
              </a:rPr>
              <a:t>it</a:t>
            </a:r>
            <a:r>
              <a:rPr lang="en-US" sz="3200" dirty="0">
                <a:solidFill>
                  <a:prstClr val="black"/>
                </a:solidFill>
                <a:latin typeface="Georgia" panose="02040502050405020303" pitchFamily="18" charset="0"/>
              </a:rPr>
              <a:t> on the two doorposts and on the lintel of the houses where they eat it.</a:t>
            </a:r>
            <a:endParaRPr lang="en-US" sz="3200" dirty="0"/>
          </a:p>
        </p:txBody>
      </p:sp>
      <p:sp>
        <p:nvSpPr>
          <p:cNvPr id="17" name="Rectangle 16"/>
          <p:cNvSpPr/>
          <p:nvPr/>
        </p:nvSpPr>
        <p:spPr>
          <a:xfrm>
            <a:off x="937571" y="5620642"/>
            <a:ext cx="942610" cy="914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0000"/>
                </a:solidFill>
                <a:effectLst>
                  <a:glow rad="152400">
                    <a:srgbClr val="21E379"/>
                  </a:glow>
                </a:effectLst>
                <a:latin typeface="Times New Roman" panose="02020603050405020304" pitchFamily="18" charset="0"/>
                <a:ea typeface="Calibri" panose="020F0502020204030204" pitchFamily="34" charset="0"/>
                <a:cs typeface="Times New Roman" panose="02020603050405020304" pitchFamily="18" charset="0"/>
              </a:rPr>
              <a:t>ה</a:t>
            </a:r>
            <a:endParaRPr lang="en-US" sz="8000" b="1" dirty="0">
              <a:solidFill>
                <a:srgbClr val="FF0000"/>
              </a:solidFill>
              <a:effectLst>
                <a:glow rad="152400">
                  <a:srgbClr val="21E379"/>
                </a:glow>
              </a:effectLst>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flipH="1">
            <a:off x="7225145" y="4943582"/>
            <a:ext cx="3417131" cy="0"/>
          </a:xfrm>
          <a:prstGeom prst="lin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7243" y="1493715"/>
            <a:ext cx="11780077" cy="1304902"/>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Down Arrow 10"/>
          <p:cNvSpPr/>
          <p:nvPr/>
        </p:nvSpPr>
        <p:spPr>
          <a:xfrm>
            <a:off x="970319" y="1842869"/>
            <a:ext cx="7048266" cy="3873368"/>
          </a:xfrm>
          <a:prstGeom prst="curvedDownArrow">
            <a:avLst>
              <a:gd name="adj1" fmla="val 17135"/>
              <a:gd name="adj2" fmla="val 50000"/>
              <a:gd name="adj3" fmla="val 34806"/>
            </a:avLst>
          </a:prstGeom>
          <a:gradFill>
            <a:gsLst>
              <a:gs pos="0">
                <a:srgbClr val="FF0000"/>
              </a:gs>
              <a:gs pos="38000">
                <a:srgbClr val="21E379"/>
              </a:gs>
              <a:gs pos="83000">
                <a:schemeClr val="accent1">
                  <a:lumMod val="45000"/>
                  <a:lumOff val="55000"/>
                </a:schemeClr>
              </a:gs>
              <a:gs pos="100000">
                <a:schemeClr val="accent1">
                  <a:lumMod val="30000"/>
                  <a:lumOff val="70000"/>
                </a:schemeClr>
              </a:gs>
            </a:gsLst>
            <a:lin ang="5400000" scaled="1"/>
          </a:gradFill>
          <a:ln w="76200">
            <a:solidFill>
              <a:srgbClr val="9933FF"/>
            </a:solidFill>
          </a:ln>
          <a:effectLst>
            <a:glow rad="127000">
              <a:srgbClr val="FFFF00"/>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1" descr="C:\Users\Rae\Desktop\Art on Desktop\white man clip art\yellow-blue smiley faces\Smiley Decision Questions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809" y="2377408"/>
            <a:ext cx="3959170" cy="445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4668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22" presetClass="entr" presetSubtype="1"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2000"/>
                                        <p:tgtEl>
                                          <p:spTgt spid="8"/>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750"/>
                                        <p:tgtEl>
                                          <p:spTgt spid="11"/>
                                        </p:tgtEl>
                                      </p:cBhvr>
                                    </p:animEffect>
                                  </p:childTnLst>
                                </p:cTn>
                              </p:par>
                              <p:par>
                                <p:cTn id="14" presetID="21" presetClass="entr" presetSubtype="8" fill="hold" nodeType="withEffect">
                                  <p:stCondLst>
                                    <p:cond delay="5750"/>
                                  </p:stCondLst>
                                  <p:childTnLst>
                                    <p:set>
                                      <p:cBhvr>
                                        <p:cTn id="15" dur="1" fill="hold">
                                          <p:stCondLst>
                                            <p:cond delay="0"/>
                                          </p:stCondLst>
                                        </p:cTn>
                                        <p:tgtEl>
                                          <p:spTgt spid="16"/>
                                        </p:tgtEl>
                                        <p:attrNameLst>
                                          <p:attrName>style.visibility</p:attrName>
                                        </p:attrNameLst>
                                      </p:cBhvr>
                                      <p:to>
                                        <p:strVal val="visible"/>
                                      </p:to>
                                    </p:set>
                                    <p:animEffect transition="in" filter="wheel(8)">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993300">
                <a:alpha val="39000"/>
              </a:srgbClr>
            </a:gs>
            <a:gs pos="81000">
              <a:srgbClr val="FF9933">
                <a:alpha val="45000"/>
              </a:srgb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810" y="207818"/>
            <a:ext cx="11720946" cy="6276113"/>
          </a:xfrm>
          <a:scene3d>
            <a:camera prst="orthographicFront"/>
            <a:lightRig rig="threePt" dir="t"/>
          </a:scene3d>
          <a:sp3d>
            <a:bevelT/>
          </a:sp3d>
        </p:spPr>
        <p:txBody>
          <a:bodyPr anchor="t">
            <a:normAutofit/>
          </a:bodyPr>
          <a:lstStyle/>
          <a:p>
            <a:pPr marL="1280160" lvl="0" indent="-1280160">
              <a:lnSpc>
                <a:spcPct val="150000"/>
              </a:lnSpc>
              <a:spcBef>
                <a:spcPts val="0"/>
              </a:spcBef>
              <a:buClr>
                <a:srgbClr val="B31166"/>
              </a:buClr>
              <a:buNone/>
            </a:pPr>
            <a:r>
              <a:rPr lang="en-US" sz="2800" b="1" dirty="0">
                <a:solidFill>
                  <a:srgbClr val="FF0000"/>
                </a:solidFill>
                <a:effectLst/>
              </a:rPr>
              <a:t>	</a:t>
            </a:r>
            <a:endParaRPr lang="en-US" sz="2800" dirty="0">
              <a:solidFill>
                <a:schemeClr val="tx1"/>
              </a:solidFill>
              <a:effectLst/>
            </a:endParaRPr>
          </a:p>
        </p:txBody>
      </p:sp>
      <p:sp>
        <p:nvSpPr>
          <p:cNvPr id="4" name="Slide Number Placeholder 3"/>
          <p:cNvSpPr>
            <a:spLocks noGrp="1"/>
          </p:cNvSpPr>
          <p:nvPr>
            <p:ph type="sldNum" sz="quarter" idx="12"/>
          </p:nvPr>
        </p:nvSpPr>
        <p:spPr>
          <a:xfrm>
            <a:off x="0" y="6586154"/>
            <a:ext cx="395360" cy="271846"/>
          </a:xfrm>
          <a:scene3d>
            <a:camera prst="orthographicFront"/>
            <a:lightRig rig="threePt" dir="t"/>
          </a:scene3d>
          <a:sp3d>
            <a:bevelT/>
          </a:sp3d>
        </p:spPr>
        <p:txBody>
          <a:bodyPr/>
          <a:lstStyle/>
          <a:p>
            <a:fld id="{D57F1E4F-1CFF-5643-939E-217C01CDF565}" type="slidenum">
              <a:rPr lang="en-US" sz="1400" smtClean="0">
                <a:solidFill>
                  <a:schemeClr val="tx1"/>
                </a:solidFill>
              </a:rPr>
              <a:pPr/>
              <a:t>26</a:t>
            </a:fld>
            <a:endParaRPr lang="en-US" sz="1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50788352"/>
              </p:ext>
            </p:extLst>
          </p:nvPr>
        </p:nvGraphicFramePr>
        <p:xfrm>
          <a:off x="970319" y="5716237"/>
          <a:ext cx="10293927" cy="1005840"/>
        </p:xfrm>
        <a:graphic>
          <a:graphicData uri="http://schemas.openxmlformats.org/drawingml/2006/table">
            <a:tbl>
              <a:tblPr firstRow="1" bandRow="1">
                <a:tableStyleId>{5C22544A-7EE6-4342-B048-85BDC9FD1C3A}</a:tableStyleId>
              </a:tblPr>
              <a:tblGrid>
                <a:gridCol w="3431309">
                  <a:extLst>
                    <a:ext uri="{9D8B030D-6E8A-4147-A177-3AD203B41FA5}">
                      <a16:colId xmlns:a16="http://schemas.microsoft.com/office/drawing/2014/main" val="20000"/>
                    </a:ext>
                  </a:extLst>
                </a:gridCol>
                <a:gridCol w="3431309">
                  <a:extLst>
                    <a:ext uri="{9D8B030D-6E8A-4147-A177-3AD203B41FA5}">
                      <a16:colId xmlns:a16="http://schemas.microsoft.com/office/drawing/2014/main" val="20001"/>
                    </a:ext>
                  </a:extLst>
                </a:gridCol>
                <a:gridCol w="3431309">
                  <a:extLst>
                    <a:ext uri="{9D8B030D-6E8A-4147-A177-3AD203B41FA5}">
                      <a16:colId xmlns:a16="http://schemas.microsoft.com/office/drawing/2014/main" val="20002"/>
                    </a:ext>
                  </a:extLst>
                </a:gridCol>
              </a:tblGrid>
              <a:tr h="744142">
                <a:tc>
                  <a:txBody>
                    <a:bodyPr/>
                    <a:lstStyle/>
                    <a:p>
                      <a:pPr algn="ctr"/>
                      <a:r>
                        <a:rPr lang="en-US" sz="2000" dirty="0"/>
                        <a:t>Abib 14 </a:t>
                      </a:r>
                      <a:br>
                        <a:rPr lang="en-US" sz="2000" dirty="0"/>
                      </a:br>
                      <a:r>
                        <a:rPr lang="en-US" sz="2000" dirty="0"/>
                        <a:t>Night Season/</a:t>
                      </a:r>
                      <a:br>
                        <a:rPr lang="en-US" sz="2000" dirty="0"/>
                      </a:br>
                      <a:r>
                        <a:rPr lang="en-US" sz="2000" baseline="0" dirty="0"/>
                        <a:t> </a:t>
                      </a:r>
                      <a:r>
                        <a:rPr lang="en-US" sz="2000" baseline="0" dirty="0">
                          <a:solidFill>
                            <a:srgbClr val="FF0000"/>
                          </a:solidFill>
                        </a:rPr>
                        <a:t>Passover Meal</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tc>
                  <a:txBody>
                    <a:bodyPr/>
                    <a:lstStyle/>
                    <a:p>
                      <a:r>
                        <a:rPr lang="en-US" sz="2800" dirty="0"/>
                        <a:t>Abib 14 </a:t>
                      </a:r>
                      <a:br>
                        <a:rPr lang="en-US" sz="2800" dirty="0"/>
                      </a:br>
                      <a:r>
                        <a:rPr lang="en-US" sz="2800" dirty="0"/>
                        <a:t>Light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r>
                        <a:rPr lang="en-US" sz="2800" dirty="0"/>
                        <a:t>Abib 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a16="http://schemas.microsoft.com/office/drawing/2014/main" val="10000"/>
                  </a:ext>
                </a:extLst>
              </a:tr>
            </a:tbl>
          </a:graphicData>
        </a:graphic>
      </p:graphicFrame>
      <p:cxnSp>
        <p:nvCxnSpPr>
          <p:cNvPr id="6" name="Straight Arrow Connector 5"/>
          <p:cNvCxnSpPr/>
          <p:nvPr/>
        </p:nvCxnSpPr>
        <p:spPr>
          <a:xfrm flipH="1">
            <a:off x="7065818" y="3931855"/>
            <a:ext cx="318655" cy="1704176"/>
          </a:xfrm>
          <a:prstGeom prst="straightConnector1">
            <a:avLst/>
          </a:prstGeom>
          <a:ln w="76200">
            <a:solidFill>
              <a:srgbClr val="FFFF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Bent-Up Arrow 7"/>
          <p:cNvSpPr/>
          <p:nvPr/>
        </p:nvSpPr>
        <p:spPr>
          <a:xfrm rot="5400000">
            <a:off x="-1249653" y="4305080"/>
            <a:ext cx="3685313" cy="672390"/>
          </a:xfrm>
          <a:prstGeom prst="bentUpArrow">
            <a:avLst>
              <a:gd name="adj1" fmla="val 25000"/>
              <a:gd name="adj2" fmla="val 50000"/>
              <a:gd name="adj3" fmla="val 50000"/>
            </a:avLst>
          </a:prstGeom>
          <a:gradFill flip="none" rotWithShape="1">
            <a:gsLst>
              <a:gs pos="86000">
                <a:srgbClr val="FF0000"/>
              </a:gs>
              <a:gs pos="71000">
                <a:srgbClr val="FFFF00">
                  <a:alpha val="36000"/>
                </a:srgbClr>
              </a:gs>
              <a:gs pos="59000">
                <a:schemeClr val="tx1"/>
              </a:gs>
            </a:gsLst>
            <a:lin ang="2700000" scaled="1"/>
            <a:tileRect/>
          </a:gra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72" y="263241"/>
            <a:ext cx="11720948" cy="2590800"/>
          </a:xfrm>
          <a:prstGeom prst="rect">
            <a:avLst/>
          </a:prstGeom>
          <a:gradFill>
            <a:gsLst>
              <a:gs pos="0">
                <a:schemeClr val="accent1">
                  <a:lumMod val="15000"/>
                  <a:alpha val="19000"/>
                </a:schemeClr>
              </a:gs>
              <a:gs pos="38000">
                <a:srgbClr val="21E379"/>
              </a:gs>
              <a:gs pos="83000">
                <a:schemeClr val="accent1">
                  <a:lumMod val="45000"/>
                  <a:lumOff val="55000"/>
                </a:schemeClr>
              </a:gs>
              <a:gs pos="100000">
                <a:schemeClr val="accent1">
                  <a:lumMod val="30000"/>
                  <a:lumOff val="70000"/>
                </a:schemeClr>
              </a:gs>
            </a:gsLst>
            <a:lin ang="5400000" scaled="1"/>
          </a:gradFill>
          <a:ln w="76200">
            <a:solidFill>
              <a:srgbClr val="9933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US" sz="4000" dirty="0">
                <a:ln>
                  <a:solidFill>
                    <a:schemeClr val="accent1">
                      <a:lumMod val="20000"/>
                      <a:lumOff val="80000"/>
                    </a:schemeClr>
                  </a:solidFill>
                </a:ln>
                <a:solidFill>
                  <a:schemeClr val="accent2">
                    <a:lumMod val="20000"/>
                    <a:lumOff val="80000"/>
                  </a:schemeClr>
                </a:solidFill>
                <a:effectLst>
                  <a:glow rad="127000">
                    <a:schemeClr val="tx1">
                      <a:lumMod val="75000"/>
                      <a:lumOff val="25000"/>
                    </a:schemeClr>
                  </a:glow>
                </a:effectLst>
              </a:rPr>
              <a:t>Where did the </a:t>
            </a:r>
            <a:r>
              <a:rPr lang="en-US" sz="4000" dirty="0">
                <a:ln>
                  <a:solidFill>
                    <a:srgbClr val="FF0000"/>
                  </a:solidFill>
                </a:ln>
                <a:solidFill>
                  <a:srgbClr val="FF0000"/>
                </a:solidFill>
                <a:effectLst>
                  <a:glow rad="127000">
                    <a:schemeClr val="tx1">
                      <a:lumMod val="75000"/>
                      <a:lumOff val="25000"/>
                    </a:schemeClr>
                  </a:glow>
                </a:effectLst>
                <a:latin typeface="Arial Black" panose="020B0A04020102020204" pitchFamily="34" charset="0"/>
              </a:rPr>
              <a:t>blood</a:t>
            </a:r>
            <a:r>
              <a:rPr lang="en-US" sz="4000" dirty="0">
                <a:ln>
                  <a:solidFill>
                    <a:schemeClr val="accent1">
                      <a:lumMod val="20000"/>
                      <a:lumOff val="80000"/>
                    </a:schemeClr>
                  </a:solidFill>
                </a:ln>
                <a:solidFill>
                  <a:schemeClr val="accent2">
                    <a:lumMod val="20000"/>
                    <a:lumOff val="80000"/>
                  </a:schemeClr>
                </a:solidFill>
                <a:effectLst>
                  <a:glow rad="127000">
                    <a:schemeClr val="tx1">
                      <a:lumMod val="75000"/>
                      <a:lumOff val="25000"/>
                    </a:schemeClr>
                  </a:glow>
                </a:effectLst>
              </a:rPr>
              <a:t> for the doorsills </a:t>
            </a:r>
            <a:br>
              <a:rPr lang="en-US" sz="4000" dirty="0">
                <a:ln>
                  <a:solidFill>
                    <a:schemeClr val="accent1">
                      <a:lumMod val="20000"/>
                      <a:lumOff val="80000"/>
                    </a:schemeClr>
                  </a:solidFill>
                </a:ln>
                <a:solidFill>
                  <a:schemeClr val="accent2">
                    <a:lumMod val="20000"/>
                    <a:lumOff val="80000"/>
                  </a:schemeClr>
                </a:solidFill>
                <a:effectLst>
                  <a:glow rad="127000">
                    <a:schemeClr val="tx1">
                      <a:lumMod val="75000"/>
                      <a:lumOff val="25000"/>
                    </a:schemeClr>
                  </a:glow>
                </a:effectLst>
              </a:rPr>
            </a:br>
            <a:r>
              <a:rPr lang="en-US" sz="4000" dirty="0">
                <a:ln>
                  <a:solidFill>
                    <a:schemeClr val="accent1">
                      <a:lumMod val="20000"/>
                      <a:lumOff val="80000"/>
                    </a:schemeClr>
                  </a:solidFill>
                </a:ln>
                <a:solidFill>
                  <a:schemeClr val="accent2">
                    <a:lumMod val="20000"/>
                    <a:lumOff val="80000"/>
                  </a:schemeClr>
                </a:solidFill>
                <a:effectLst>
                  <a:glow rad="127000">
                    <a:schemeClr val="tx1">
                      <a:lumMod val="75000"/>
                      <a:lumOff val="25000"/>
                    </a:schemeClr>
                  </a:glow>
                </a:effectLst>
              </a:rPr>
              <a:t>come from?</a:t>
            </a:r>
          </a:p>
          <a:p>
            <a:pPr algn="ctr"/>
            <a:r>
              <a:rPr lang="en-US" sz="4000" dirty="0">
                <a:ln>
                  <a:solidFill>
                    <a:srgbClr val="0CF4C8"/>
                  </a:solidFill>
                </a:ln>
                <a:solidFill>
                  <a:srgbClr val="00B0F0"/>
                </a:solidFill>
                <a:effectLst>
                  <a:glow rad="127000">
                    <a:schemeClr val="tx1">
                      <a:lumMod val="75000"/>
                      <a:lumOff val="25000"/>
                    </a:schemeClr>
                  </a:glow>
                </a:effectLst>
              </a:rPr>
              <a:t>Could the </a:t>
            </a:r>
            <a:r>
              <a:rPr lang="en-US" sz="4000" dirty="0">
                <a:ln>
                  <a:solidFill>
                    <a:srgbClr val="FF0000"/>
                  </a:solidFill>
                </a:ln>
                <a:solidFill>
                  <a:srgbClr val="FF0000"/>
                </a:solidFill>
                <a:effectLst>
                  <a:glow rad="127000">
                    <a:schemeClr val="tx1">
                      <a:lumMod val="75000"/>
                      <a:lumOff val="25000"/>
                    </a:schemeClr>
                  </a:glow>
                </a:effectLst>
              </a:rPr>
              <a:t>blood</a:t>
            </a:r>
            <a:r>
              <a:rPr lang="en-US" sz="4000" dirty="0">
                <a:ln>
                  <a:solidFill>
                    <a:srgbClr val="0CF4C8"/>
                  </a:solidFill>
                </a:ln>
                <a:solidFill>
                  <a:srgbClr val="00B0F0"/>
                </a:solidFill>
                <a:effectLst>
                  <a:glow rad="127000">
                    <a:schemeClr val="tx1">
                      <a:lumMod val="75000"/>
                      <a:lumOff val="25000"/>
                    </a:schemeClr>
                  </a:glow>
                </a:effectLst>
              </a:rPr>
              <a:t> on the door sills possibly be the authentic </a:t>
            </a:r>
            <a:r>
              <a:rPr lang="en-US" sz="4000" dirty="0">
                <a:ln>
                  <a:solidFill>
                    <a:srgbClr val="FF0000"/>
                  </a:solidFill>
                </a:ln>
                <a:solidFill>
                  <a:srgbClr val="FF0000"/>
                </a:solidFill>
                <a:effectLst>
                  <a:glow rad="127000">
                    <a:srgbClr val="0CF4C8"/>
                  </a:glow>
                </a:effectLst>
                <a:latin typeface="Arial Black" panose="020B0A04020102020204" pitchFamily="34" charset="0"/>
              </a:rPr>
              <a:t>Passover Lamb’s blood?</a:t>
            </a:r>
          </a:p>
        </p:txBody>
      </p:sp>
      <p:cxnSp>
        <p:nvCxnSpPr>
          <p:cNvPr id="14" name="Straight Connector 13"/>
          <p:cNvCxnSpPr/>
          <p:nvPr/>
        </p:nvCxnSpPr>
        <p:spPr>
          <a:xfrm>
            <a:off x="7065818" y="5716237"/>
            <a:ext cx="0" cy="1005840"/>
          </a:xfrm>
          <a:prstGeom prst="line">
            <a:avLst/>
          </a:prstGeom>
          <a:ln w="76200">
            <a:solidFill>
              <a:srgbClr val="FF0000"/>
            </a:solidFill>
          </a:ln>
          <a:effectLst>
            <a:glow rad="127000">
              <a:srgbClr val="00FF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99720" y="3064479"/>
            <a:ext cx="4378036" cy="2413612"/>
          </a:xfrm>
          <a:prstGeom prst="rect">
            <a:avLst/>
          </a:prstGeom>
          <a:ln w="38100">
            <a:solidFill>
              <a:srgbClr val="0CF4C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000"/>
              </a:spcBef>
              <a:buClr>
                <a:srgbClr val="B31166"/>
              </a:buClr>
              <a:buSzPct val="80000"/>
            </a:pPr>
            <a:r>
              <a:rPr lang="en-US" sz="2400" b="1" dirty="0">
                <a:solidFill>
                  <a:srgbClr val="00B050"/>
                </a:solidFill>
                <a:latin typeface="Georgia" panose="02040502050405020303" pitchFamily="18" charset="0"/>
              </a:rPr>
              <a:t>Ex 12:6  </a:t>
            </a:r>
            <a:r>
              <a:rPr lang="en-US" sz="2400" dirty="0">
                <a:solidFill>
                  <a:prstClr val="black"/>
                </a:solidFill>
                <a:latin typeface="Georgia" panose="02040502050405020303" pitchFamily="18" charset="0"/>
              </a:rPr>
              <a:t>‘And you shall keep it until the </a:t>
            </a:r>
            <a:r>
              <a:rPr lang="en-US" sz="2400" b="1" i="1" dirty="0">
                <a:solidFill>
                  <a:srgbClr val="FFFF00"/>
                </a:solidFill>
                <a:latin typeface="Georgia" panose="02040502050405020303" pitchFamily="18" charset="0"/>
              </a:rPr>
              <a:t>fourteenth day </a:t>
            </a:r>
            <a:r>
              <a:rPr lang="en-US" sz="2400" dirty="0">
                <a:solidFill>
                  <a:prstClr val="black"/>
                </a:solidFill>
                <a:latin typeface="Georgia" panose="02040502050405020303" pitchFamily="18" charset="0"/>
              </a:rPr>
              <a:t>of the same month. Then all the assembly of the congregation      of </a:t>
            </a:r>
            <a:r>
              <a:rPr lang="en-US" sz="2400" dirty="0" err="1">
                <a:solidFill>
                  <a:prstClr val="black"/>
                </a:solidFill>
                <a:latin typeface="Georgia" panose="02040502050405020303" pitchFamily="18" charset="0"/>
              </a:rPr>
              <a:t>Yisra’ĕl</a:t>
            </a:r>
            <a:r>
              <a:rPr lang="en-US" sz="2400" dirty="0">
                <a:solidFill>
                  <a:prstClr val="black"/>
                </a:solidFill>
                <a:latin typeface="Georgia" panose="02040502050405020303" pitchFamily="18" charset="0"/>
              </a:rPr>
              <a:t> shall </a:t>
            </a:r>
            <a:r>
              <a:rPr lang="en-US" sz="2400" b="1" i="1" dirty="0">
                <a:solidFill>
                  <a:srgbClr val="FFFF00"/>
                </a:solidFill>
                <a:latin typeface="Georgia" panose="02040502050405020303" pitchFamily="18" charset="0"/>
              </a:rPr>
              <a:t>kill it </a:t>
            </a:r>
            <a:r>
              <a:rPr lang="en-US" sz="2400" u="sng" dirty="0">
                <a:solidFill>
                  <a:prstClr val="black"/>
                </a:solidFill>
                <a:latin typeface="Georgia" panose="02040502050405020303" pitchFamily="18" charset="0"/>
              </a:rPr>
              <a:t>between the evenin</a:t>
            </a:r>
            <a:r>
              <a:rPr lang="en-US" sz="2400" dirty="0">
                <a:solidFill>
                  <a:prstClr val="black"/>
                </a:solidFill>
                <a:latin typeface="Georgia" panose="02040502050405020303" pitchFamily="18" charset="0"/>
              </a:rPr>
              <a:t>g</a:t>
            </a:r>
            <a:r>
              <a:rPr lang="en-US" sz="2400" u="sng" dirty="0">
                <a:solidFill>
                  <a:prstClr val="black"/>
                </a:solidFill>
                <a:latin typeface="Georgia" panose="02040502050405020303" pitchFamily="18" charset="0"/>
              </a:rPr>
              <a:t>s</a:t>
            </a:r>
            <a:r>
              <a:rPr lang="en-US" sz="2800" dirty="0">
                <a:solidFill>
                  <a:prstClr val="black"/>
                </a:solidFill>
                <a:latin typeface="Georgia" panose="02040502050405020303" pitchFamily="18" charset="0"/>
              </a:rPr>
              <a:t>. </a:t>
            </a:r>
          </a:p>
        </p:txBody>
      </p:sp>
      <p:cxnSp>
        <p:nvCxnSpPr>
          <p:cNvPr id="12" name="Straight Connector 11"/>
          <p:cNvCxnSpPr>
            <a:cxnSpLocks/>
          </p:cNvCxnSpPr>
          <p:nvPr/>
        </p:nvCxnSpPr>
        <p:spPr>
          <a:xfrm flipH="1">
            <a:off x="7384475" y="3907327"/>
            <a:ext cx="3709095" cy="0"/>
          </a:xfrm>
          <a:prstGeom prst="lin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29199" y="3064479"/>
            <a:ext cx="5921372" cy="2413612"/>
          </a:xfrm>
          <a:prstGeom prst="rect">
            <a:avLst/>
          </a:prstGeom>
          <a:solidFill>
            <a:schemeClr val="tx1">
              <a:alpha val="30000"/>
            </a:schemeClr>
          </a:solidFill>
          <a:ln w="76200">
            <a:solidFill>
              <a:schemeClr val="accent1">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8080"/>
                </a:solidFill>
                <a:latin typeface="Georgia" panose="02040502050405020303" pitchFamily="18" charset="0"/>
              </a:rPr>
              <a:t>Ex 12:7</a:t>
            </a:r>
            <a:r>
              <a:rPr lang="en-US" sz="3200" b="1"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they shall take some of the blood and put </a:t>
            </a:r>
            <a:r>
              <a:rPr lang="en-US" sz="3200" b="1" i="1" dirty="0">
                <a:solidFill>
                  <a:srgbClr val="FF0000"/>
                </a:solidFill>
                <a:effectLst>
                  <a:glow rad="203200">
                    <a:srgbClr val="21E379"/>
                  </a:glow>
                </a:effectLst>
                <a:latin typeface="Georgia" panose="02040502050405020303" pitchFamily="18" charset="0"/>
              </a:rPr>
              <a:t>it</a:t>
            </a:r>
            <a:r>
              <a:rPr lang="en-US" sz="3200" dirty="0">
                <a:solidFill>
                  <a:prstClr val="black"/>
                </a:solidFill>
                <a:latin typeface="Georgia" panose="02040502050405020303" pitchFamily="18" charset="0"/>
              </a:rPr>
              <a:t> on the two doorposts and on the lintel of the houses where they eat it.</a:t>
            </a:r>
            <a:endParaRPr lang="en-US" sz="3200" dirty="0"/>
          </a:p>
        </p:txBody>
      </p:sp>
      <p:sp>
        <p:nvSpPr>
          <p:cNvPr id="17" name="Rectangle 16"/>
          <p:cNvSpPr/>
          <p:nvPr/>
        </p:nvSpPr>
        <p:spPr>
          <a:xfrm>
            <a:off x="937571" y="5620642"/>
            <a:ext cx="942610" cy="914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0000"/>
                </a:solidFill>
                <a:effectLst>
                  <a:glow rad="152400">
                    <a:srgbClr val="21E379"/>
                  </a:glow>
                </a:effectLst>
                <a:latin typeface="Times New Roman" panose="02020603050405020304" pitchFamily="18" charset="0"/>
                <a:ea typeface="Calibri" panose="020F0502020204030204" pitchFamily="34" charset="0"/>
                <a:cs typeface="Times New Roman" panose="02020603050405020304" pitchFamily="18" charset="0"/>
              </a:rPr>
              <a:t>ה</a:t>
            </a:r>
            <a:endParaRPr lang="en-US" sz="8000" b="1" dirty="0">
              <a:solidFill>
                <a:srgbClr val="FF0000"/>
              </a:solidFill>
              <a:effectLst>
                <a:glow rad="152400">
                  <a:srgbClr val="21E379"/>
                </a:glow>
              </a:effectLst>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flipH="1">
            <a:off x="7225145" y="4943582"/>
            <a:ext cx="3417131" cy="0"/>
          </a:xfrm>
          <a:prstGeom prst="lin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Curved Down Arrow 10"/>
          <p:cNvSpPr/>
          <p:nvPr/>
        </p:nvSpPr>
        <p:spPr>
          <a:xfrm>
            <a:off x="970318" y="2968883"/>
            <a:ext cx="6766913" cy="2747353"/>
          </a:xfrm>
          <a:prstGeom prst="curvedDownArrow">
            <a:avLst>
              <a:gd name="adj1" fmla="val 17135"/>
              <a:gd name="adj2" fmla="val 50000"/>
              <a:gd name="adj3" fmla="val 34806"/>
            </a:avLst>
          </a:prstGeom>
          <a:gradFill>
            <a:gsLst>
              <a:gs pos="0">
                <a:srgbClr val="FF0000"/>
              </a:gs>
              <a:gs pos="38000">
                <a:srgbClr val="21E379"/>
              </a:gs>
              <a:gs pos="83000">
                <a:schemeClr val="accent1">
                  <a:lumMod val="45000"/>
                  <a:lumOff val="55000"/>
                </a:schemeClr>
              </a:gs>
              <a:gs pos="100000">
                <a:schemeClr val="accent1">
                  <a:lumMod val="30000"/>
                  <a:lumOff val="70000"/>
                </a:schemeClr>
              </a:gs>
            </a:gsLst>
            <a:lin ang="5400000" scaled="1"/>
          </a:gradFill>
          <a:ln w="76200">
            <a:solidFill>
              <a:srgbClr val="9933FF"/>
            </a:solidFill>
          </a:ln>
          <a:effectLst>
            <a:glow rad="127000">
              <a:srgbClr val="FFFF00"/>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0" descr="C:\Users\Rae\Desktop\Art on Desktop\white man clip art\yellow-blue smiley faces\question face yellow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143" y="2854041"/>
            <a:ext cx="5405484" cy="4086123"/>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3692290C-96B4-450F-8DAB-85B5FCF72D5C}"/>
              </a:ext>
            </a:extLst>
          </p:cNvPr>
          <p:cNvSpPr/>
          <p:nvPr/>
        </p:nvSpPr>
        <p:spPr>
          <a:xfrm>
            <a:off x="9501326" y="5098053"/>
            <a:ext cx="2626017" cy="1759943"/>
          </a:xfrm>
          <a:prstGeom prst="wedgeRoundRectCallout">
            <a:avLst>
              <a:gd name="adj1" fmla="val -137606"/>
              <a:gd name="adj2" fmla="val 23140"/>
              <a:gd name="adj3" fmla="val 16667"/>
            </a:avLst>
          </a:prstGeom>
          <a:solidFill>
            <a:srgbClr val="00B050"/>
          </a:solidFill>
          <a:ln w="57150">
            <a:solidFill>
              <a:srgbClr val="4305F1"/>
            </a:solidFill>
          </a:ln>
          <a:scene3d>
            <a:camera prst="orthographicFront"/>
            <a:lightRig rig="sunset" dir="t"/>
          </a:scene3d>
          <a:sp3d>
            <a:bevelT w="152400" h="1460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6">
                    <a:lumMod val="60000"/>
                    <a:lumOff val="40000"/>
                  </a:schemeClr>
                </a:solidFill>
                <a:latin typeface="Algerian" panose="04020705040A02060702" pitchFamily="82" charset="0"/>
              </a:rPr>
              <a:t>The</a:t>
            </a:r>
            <a:r>
              <a:rPr lang="en-CA" sz="3200" dirty="0">
                <a:latin typeface="Algerian" panose="04020705040A02060702" pitchFamily="82" charset="0"/>
              </a:rPr>
              <a:t> </a:t>
            </a:r>
            <a:r>
              <a:rPr lang="en-CA" sz="3200" dirty="0">
                <a:ln>
                  <a:solidFill>
                    <a:srgbClr val="4305F1"/>
                  </a:solidFill>
                </a:ln>
                <a:solidFill>
                  <a:srgbClr val="00FFFF"/>
                </a:solidFill>
                <a:effectLst>
                  <a:outerShdw blurRad="50800" dist="50800" dir="5400000" algn="ctr" rotWithShape="0">
                    <a:srgbClr val="FFFF00"/>
                  </a:outerShdw>
                </a:effectLst>
                <a:latin typeface="Algerian" panose="04020705040A02060702" pitchFamily="82" charset="0"/>
              </a:rPr>
              <a:t>AUTHORITY</a:t>
            </a:r>
            <a:r>
              <a:rPr lang="en-CA" sz="3200" dirty="0">
                <a:latin typeface="Algerian" panose="04020705040A02060702" pitchFamily="82" charset="0"/>
              </a:rPr>
              <a:t> </a:t>
            </a:r>
            <a:r>
              <a:rPr lang="en-CA" sz="3200" dirty="0">
                <a:solidFill>
                  <a:schemeClr val="accent6">
                    <a:lumMod val="60000"/>
                    <a:lumOff val="40000"/>
                  </a:schemeClr>
                </a:solidFill>
                <a:latin typeface="Algerian" panose="04020705040A02060702" pitchFamily="82" charset="0"/>
              </a:rPr>
              <a:t>died here</a:t>
            </a:r>
            <a:r>
              <a:rPr lang="en-CA" sz="3600" dirty="0">
                <a:solidFill>
                  <a:schemeClr val="accent6">
                    <a:lumMod val="60000"/>
                    <a:lumOff val="40000"/>
                  </a:schemeClr>
                </a:solidFill>
                <a:latin typeface="Algerian" panose="04020705040A02060702" pitchFamily="82" charset="0"/>
              </a:rPr>
              <a:t>!</a:t>
            </a:r>
          </a:p>
        </p:txBody>
      </p:sp>
    </p:spTree>
    <p:extLst>
      <p:ext uri="{BB962C8B-B14F-4D97-AF65-F5344CB8AC3E}">
        <p14:creationId xmlns:p14="http://schemas.microsoft.com/office/powerpoint/2010/main" val="4955369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22" presetClass="entr" presetSubtype="1"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750"/>
                                        <p:tgtEl>
                                          <p:spTgt spid="11"/>
                                        </p:tgtEl>
                                      </p:cBhvr>
                                    </p:animEffect>
                                  </p:childTnLst>
                                </p:cTn>
                              </p:par>
                              <p:par>
                                <p:cTn id="16" presetID="42" presetClass="entr" presetSubtype="0" fill="hold" nodeType="withEffect">
                                  <p:stCondLst>
                                    <p:cond delay="1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8" presetClass="entr" presetSubtype="16"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FF00FF">
                <a:alpha val="31000"/>
              </a:srgbClr>
            </a:gs>
            <a:gs pos="81000">
              <a:srgbClr val="0CF4C8">
                <a:alpha val="23000"/>
              </a:srgb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6" y="346366"/>
            <a:ext cx="10787743" cy="6239787"/>
          </a:xfrm>
          <a:effectLst>
            <a:glow rad="203200">
              <a:srgbClr val="FF0000"/>
            </a:glow>
          </a:effectLst>
          <a:scene3d>
            <a:camera prst="orthographicFront"/>
            <a:lightRig rig="threePt" dir="t"/>
          </a:scene3d>
          <a:sp3d>
            <a:bevelB w="69850"/>
          </a:sp3d>
        </p:spPr>
        <p:txBody>
          <a:bodyPr tIns="91440" bIns="91440" anchor="t">
            <a:normAutofit fontScale="92500" lnSpcReduction="20000"/>
          </a:bodyPr>
          <a:lstStyle/>
          <a:p>
            <a:pPr marL="1280160" lvl="0" indent="-1280160">
              <a:lnSpc>
                <a:spcPct val="200000"/>
              </a:lnSpc>
              <a:spcBef>
                <a:spcPts val="0"/>
              </a:spcBef>
              <a:buClr>
                <a:srgbClr val="B31166"/>
              </a:buClr>
              <a:buNone/>
            </a:pPr>
            <a:r>
              <a:rPr lang="en-US" sz="3500" dirty="0">
                <a:solidFill>
                  <a:schemeClr val="tx1"/>
                </a:solidFill>
                <a:effectLst/>
              </a:rPr>
              <a:t>The impossibility of securing blood from the authentic Passover Lamb, </a:t>
            </a:r>
            <a:r>
              <a:rPr lang="en-US" sz="3500" b="1" dirty="0">
                <a:solidFill>
                  <a:schemeClr val="tx1"/>
                </a:solidFill>
                <a:effectLst>
                  <a:glow rad="127000">
                    <a:srgbClr val="FFFF00"/>
                  </a:glow>
                </a:effectLst>
              </a:rPr>
              <a:t>a minimum of 12 hours before it was slain,</a:t>
            </a:r>
            <a:r>
              <a:rPr lang="en-US" sz="3500" dirty="0">
                <a:solidFill>
                  <a:schemeClr val="tx1"/>
                </a:solidFill>
                <a:effectLst/>
              </a:rPr>
              <a:t> leaves another valid question.</a:t>
            </a:r>
          </a:p>
          <a:p>
            <a:pPr marL="1280160" lvl="0" indent="-1280160">
              <a:lnSpc>
                <a:spcPct val="200000"/>
              </a:lnSpc>
              <a:spcBef>
                <a:spcPts val="0"/>
              </a:spcBef>
              <a:buClr>
                <a:srgbClr val="B31166"/>
              </a:buClr>
              <a:buNone/>
            </a:pPr>
            <a:r>
              <a:rPr lang="en-US" sz="3500" dirty="0">
                <a:solidFill>
                  <a:schemeClr val="tx1"/>
                </a:solidFill>
              </a:rPr>
              <a:t>Could </a:t>
            </a:r>
            <a:r>
              <a:rPr lang="en-US" sz="3500" b="1" dirty="0">
                <a:solidFill>
                  <a:schemeClr val="tx1"/>
                </a:solidFill>
                <a:effectLst>
                  <a:glow rad="127000">
                    <a:srgbClr val="FF0000"/>
                  </a:glow>
                </a:effectLst>
              </a:rPr>
              <a:t>imposter blood </a:t>
            </a:r>
            <a:r>
              <a:rPr lang="en-US" sz="3500" dirty="0">
                <a:solidFill>
                  <a:schemeClr val="tx1"/>
                </a:solidFill>
              </a:rPr>
              <a:t>used for the door sills possibly protect </a:t>
            </a:r>
            <a:r>
              <a:rPr lang="en-US" sz="3500" dirty="0" err="1">
                <a:solidFill>
                  <a:schemeClr val="tx1"/>
                </a:solidFill>
              </a:rPr>
              <a:t>Yisra’el</a:t>
            </a:r>
            <a:r>
              <a:rPr lang="en-US" sz="3500" dirty="0">
                <a:solidFill>
                  <a:schemeClr val="tx1"/>
                </a:solidFill>
              </a:rPr>
              <a:t> from the </a:t>
            </a:r>
            <a:r>
              <a:rPr lang="en-US" sz="3500" b="1" dirty="0">
                <a:solidFill>
                  <a:schemeClr val="tx1"/>
                </a:solidFill>
              </a:rPr>
              <a:t>Executor of Death </a:t>
            </a:r>
            <a:r>
              <a:rPr lang="en-US" sz="3500" dirty="0">
                <a:solidFill>
                  <a:schemeClr val="tx1"/>
                </a:solidFill>
              </a:rPr>
              <a:t>passing over at midnight?</a:t>
            </a:r>
          </a:p>
          <a:p>
            <a:pPr marL="1280160" lvl="0" indent="-1280160" algn="ctr">
              <a:lnSpc>
                <a:spcPct val="200000"/>
              </a:lnSpc>
              <a:spcBef>
                <a:spcPts val="0"/>
              </a:spcBef>
              <a:buClr>
                <a:srgbClr val="B31166"/>
              </a:buClr>
              <a:buNone/>
            </a:pPr>
            <a:r>
              <a:rPr lang="en-US" sz="2800" b="1" dirty="0">
                <a:solidFill>
                  <a:schemeClr val="tx1"/>
                </a:solidFill>
                <a:effectLst>
                  <a:glow rad="127000">
                    <a:srgbClr val="21E379"/>
                  </a:glow>
                </a:effectLst>
              </a:rPr>
              <a:t>The next slide is formatted in Sunset Theory fashion. </a:t>
            </a:r>
          </a:p>
        </p:txBody>
      </p:sp>
      <p:sp>
        <p:nvSpPr>
          <p:cNvPr id="4" name="Slide Number Placeholder 3"/>
          <p:cNvSpPr>
            <a:spLocks noGrp="1"/>
          </p:cNvSpPr>
          <p:nvPr>
            <p:ph type="sldNum" sz="quarter" idx="12"/>
          </p:nvPr>
        </p:nvSpPr>
        <p:spPr>
          <a:xfrm>
            <a:off x="0" y="6586154"/>
            <a:ext cx="395360" cy="271846"/>
          </a:xfrm>
        </p:spPr>
        <p:txBody>
          <a:bodyPr/>
          <a:lstStyle/>
          <a:p>
            <a:fld id="{D57F1E4F-1CFF-5643-939E-217C01CDF565}" type="slidenum">
              <a:rPr lang="en-US" sz="1400" smtClean="0">
                <a:solidFill>
                  <a:schemeClr val="tx1"/>
                </a:solidFill>
              </a:rPr>
              <a:pPr/>
              <a:t>27</a:t>
            </a:fld>
            <a:endParaRPr lang="en-US" sz="1400" dirty="0">
              <a:solidFill>
                <a:schemeClr val="tx1"/>
              </a:solidFill>
            </a:endParaRPr>
          </a:p>
        </p:txBody>
      </p:sp>
    </p:spTree>
    <p:extLst>
      <p:ext uri="{BB962C8B-B14F-4D97-AF65-F5344CB8AC3E}">
        <p14:creationId xmlns:p14="http://schemas.microsoft.com/office/powerpoint/2010/main" val="144983089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FFFF00"/>
            </a:gs>
            <a:gs pos="42000">
              <a:srgbClr val="0000FF">
                <a:alpha val="61000"/>
              </a:srgbClr>
            </a:gs>
            <a:gs pos="83000">
              <a:schemeClr val="accent1">
                <a:lumMod val="45000"/>
                <a:lumOff val="55000"/>
                <a:alpha val="3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584293"/>
            <a:ext cx="370878" cy="273707"/>
          </a:xfrm>
          <a:scene3d>
            <a:camera prst="orthographicFront"/>
            <a:lightRig rig="threePt" dir="t"/>
          </a:scene3d>
          <a:sp3d>
            <a:bevelT/>
          </a:sp3d>
        </p:spPr>
        <p:txBody>
          <a:bodyPr/>
          <a:lstStyle/>
          <a:p>
            <a:fld id="{D57F1E4F-1CFF-5643-939E-217C01CDF565}" type="slidenum">
              <a:rPr lang="en-US" sz="1200" smtClean="0">
                <a:solidFill>
                  <a:schemeClr val="tx1"/>
                </a:solidFill>
              </a:rPr>
              <a:pPr/>
              <a:t>28</a:t>
            </a:fld>
            <a:endParaRPr lang="en-US" sz="1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53785384"/>
              </p:ext>
            </p:extLst>
          </p:nvPr>
        </p:nvGraphicFramePr>
        <p:xfrm>
          <a:off x="1330039" y="2288896"/>
          <a:ext cx="9402136" cy="785706"/>
        </p:xfrm>
        <a:graphic>
          <a:graphicData uri="http://schemas.openxmlformats.org/drawingml/2006/table">
            <a:tbl>
              <a:tblPr firstRow="1" bandRow="1">
                <a:tableStyleId>{5C22544A-7EE6-4342-B048-85BDC9FD1C3A}</a:tableStyleId>
              </a:tblPr>
              <a:tblGrid>
                <a:gridCol w="4701068">
                  <a:extLst>
                    <a:ext uri="{9D8B030D-6E8A-4147-A177-3AD203B41FA5}">
                      <a16:colId xmlns:a16="http://schemas.microsoft.com/office/drawing/2014/main" val="20000"/>
                    </a:ext>
                  </a:extLst>
                </a:gridCol>
                <a:gridCol w="4701068">
                  <a:extLst>
                    <a:ext uri="{9D8B030D-6E8A-4147-A177-3AD203B41FA5}">
                      <a16:colId xmlns:a16="http://schemas.microsoft.com/office/drawing/2014/main" val="20001"/>
                    </a:ext>
                  </a:extLst>
                </a:gridCol>
              </a:tblGrid>
              <a:tr h="785706">
                <a:tc>
                  <a:txBody>
                    <a:bodyPr/>
                    <a:lstStyle/>
                    <a:p>
                      <a:pPr algn="ctr"/>
                      <a:r>
                        <a:rPr lang="en-US" sz="2400" dirty="0"/>
                        <a:t>Abib 14 Night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chemeClr val="tx1"/>
                    </a:solidFill>
                  </a:tcPr>
                </a:tc>
                <a:tc>
                  <a:txBody>
                    <a:bodyPr/>
                    <a:lstStyle/>
                    <a:p>
                      <a:pPr algn="ctr"/>
                      <a:r>
                        <a:rPr lang="en-US" sz="2400" dirty="0"/>
                        <a:t>Abib 14 Light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21E379"/>
                    </a:solidFill>
                  </a:tcPr>
                </a:tc>
                <a:extLst>
                  <a:ext uri="{0D108BD9-81ED-4DB2-BD59-A6C34878D82A}">
                    <a16:rowId xmlns:a16="http://schemas.microsoft.com/office/drawing/2014/main" val="10000"/>
                  </a:ext>
                </a:extLst>
              </a:tr>
            </a:tbl>
          </a:graphicData>
        </a:graphic>
      </p:graphicFrame>
      <p:cxnSp>
        <p:nvCxnSpPr>
          <p:cNvPr id="6" name="Straight Arrow Connector 5"/>
          <p:cNvCxnSpPr/>
          <p:nvPr/>
        </p:nvCxnSpPr>
        <p:spPr>
          <a:xfrm>
            <a:off x="1330039" y="692726"/>
            <a:ext cx="0" cy="1578157"/>
          </a:xfrm>
          <a:prstGeom prst="straightConnector1">
            <a:avLst/>
          </a:prstGeom>
          <a:ln w="7620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0000" flipH="1" flipV="1">
            <a:off x="5985164" y="1634839"/>
            <a:ext cx="32088" cy="1439763"/>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43205" y="3088111"/>
            <a:ext cx="0" cy="337306"/>
          </a:xfrm>
          <a:prstGeom prst="straightConnector1">
            <a:avLst/>
          </a:prstGeom>
          <a:ln w="57150">
            <a:solidFill>
              <a:srgbClr val="21E379"/>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60000">
            <a:off x="7827818" y="1118469"/>
            <a:ext cx="1496487" cy="13710"/>
          </a:xfrm>
          <a:prstGeom prst="lin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41239" y="2258291"/>
            <a:ext cx="221016" cy="816311"/>
          </a:xfrm>
          <a:prstGeom prst="rect">
            <a:avLst/>
          </a:prstGeom>
          <a:gradFill flip="none" rotWithShape="1">
            <a:gsLst>
              <a:gs pos="60000">
                <a:srgbClr val="FFFF00"/>
              </a:gs>
              <a:gs pos="38000">
                <a:schemeClr val="tx1">
                  <a:lumMod val="50000"/>
                  <a:lumOff val="50000"/>
                </a:schemeClr>
              </a:gs>
            </a:gsLst>
            <a:lin ang="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p:nvSpPr>
        <p:spPr>
          <a:xfrm>
            <a:off x="10464560" y="2270883"/>
            <a:ext cx="235527" cy="803719"/>
          </a:xfrm>
          <a:prstGeom prst="rect">
            <a:avLst/>
          </a:prstGeom>
          <a:gradFill flip="none" rotWithShape="1">
            <a:gsLst>
              <a:gs pos="60000">
                <a:srgbClr val="FFFF00"/>
              </a:gs>
              <a:gs pos="38000">
                <a:schemeClr val="tx1">
                  <a:lumMod val="50000"/>
                  <a:lumOff val="50000"/>
                </a:schemeClr>
              </a:gs>
            </a:gsLst>
            <a:lin ang="10800000" scaled="0"/>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70878" y="665016"/>
            <a:ext cx="2552431" cy="0"/>
          </a:xfrm>
          <a:prstGeom prst="line">
            <a:avLst/>
          </a:prstGeom>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a:xfrm rot="16200000">
            <a:off x="7804330" y="-333204"/>
            <a:ext cx="1076493" cy="4106494"/>
          </a:xfrm>
          <a:prstGeom prst="rightBrace">
            <a:avLst>
              <a:gd name="adj1" fmla="val 70678"/>
              <a:gd name="adj2" fmla="val 50000"/>
            </a:avLst>
          </a:prstGeom>
          <a:gradFill>
            <a:gsLst>
              <a:gs pos="0">
                <a:srgbClr val="FFFF00"/>
              </a:gs>
              <a:gs pos="42000">
                <a:srgbClr val="0000FF">
                  <a:alpha val="61000"/>
                </a:srgbClr>
              </a:gs>
              <a:gs pos="83000">
                <a:schemeClr val="accent1">
                  <a:lumMod val="45000"/>
                  <a:lumOff val="55000"/>
                </a:schemeClr>
              </a:gs>
              <a:gs pos="100000">
                <a:schemeClr val="accent1">
                  <a:lumMod val="30000"/>
                  <a:lumOff val="70000"/>
                </a:schemeClr>
              </a:gs>
            </a:gsLst>
            <a:path path="shape">
              <a:fillToRect l="50000" t="50000" r="50000" b="50000"/>
            </a:path>
          </a:gradFill>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H="1">
            <a:off x="6276767" y="1145237"/>
            <a:ext cx="4433453" cy="1348581"/>
          </a:xfrm>
          <a:prstGeom prst="straightConnector1">
            <a:avLst/>
          </a:prstGeom>
          <a:ln w="57150">
            <a:solidFill>
              <a:srgbClr val="FFFF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784677" y="666460"/>
            <a:ext cx="10105677" cy="51516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white"/>
                </a:solidFill>
              </a:rPr>
              <a:t>The Passover lamb was to be slain </a:t>
            </a:r>
            <a:r>
              <a:rPr lang="en-US" sz="2800" b="1" dirty="0">
                <a:ln>
                  <a:solidFill>
                    <a:prstClr val="white">
                      <a:lumMod val="65000"/>
                    </a:prstClr>
                  </a:solidFill>
                </a:ln>
                <a:solidFill>
                  <a:prstClr val="white"/>
                </a:solidFill>
                <a:effectLst>
                  <a:glow rad="50800">
                    <a:srgbClr val="21E379"/>
                  </a:glow>
                </a:effectLst>
              </a:rPr>
              <a:t>between 	</a:t>
            </a:r>
          </a:p>
        </p:txBody>
      </p:sp>
      <p:cxnSp>
        <p:nvCxnSpPr>
          <p:cNvPr id="44" name="Straight Connector 43"/>
          <p:cNvCxnSpPr/>
          <p:nvPr/>
        </p:nvCxnSpPr>
        <p:spPr>
          <a:xfrm rot="60000" flipH="1" flipV="1">
            <a:off x="10432472" y="1674407"/>
            <a:ext cx="48133" cy="1386342"/>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382675" y="665834"/>
            <a:ext cx="2493824" cy="543025"/>
          </a:xfrm>
          <a:prstGeom prst="rect">
            <a:avLst/>
          </a:prstGeom>
          <a:gradFill flip="none" rotWithShape="1">
            <a:gsLst>
              <a:gs pos="84000">
                <a:srgbClr val="FFFF00">
                  <a:alpha val="72000"/>
                </a:srgbClr>
              </a:gs>
              <a:gs pos="48000">
                <a:schemeClr val="tx1">
                  <a:lumMod val="50000"/>
                  <a:lumOff val="50000"/>
                </a:schemeClr>
              </a:gs>
            </a:gsLst>
            <a:path path="circle">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prstClr val="white">
                      <a:lumMod val="65000"/>
                    </a:prstClr>
                  </a:solidFill>
                </a:ln>
                <a:solidFill>
                  <a:prstClr val="white"/>
                </a:solidFill>
                <a:effectLst>
                  <a:glow rad="50800">
                    <a:srgbClr val="21E379"/>
                  </a:glow>
                </a:effectLst>
              </a:rPr>
              <a:t>the evenings.</a:t>
            </a:r>
            <a:endParaRPr lang="en-US" dirty="0"/>
          </a:p>
        </p:txBody>
      </p:sp>
      <p:sp>
        <p:nvSpPr>
          <p:cNvPr id="9" name="Rectangle 8"/>
          <p:cNvSpPr/>
          <p:nvPr/>
        </p:nvSpPr>
        <p:spPr>
          <a:xfrm>
            <a:off x="1864280" y="1151826"/>
            <a:ext cx="3957850" cy="52226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{Ben ha </a:t>
            </a:r>
            <a:r>
              <a:rPr lang="en-US" sz="2400" b="1" dirty="0" err="1">
                <a:solidFill>
                  <a:schemeClr val="tx1"/>
                </a:solidFill>
              </a:rPr>
              <a:t>Arbayim</a:t>
            </a:r>
            <a:r>
              <a:rPr lang="en-US" sz="2400" b="1" dirty="0">
                <a:solidFill>
                  <a:schemeClr val="tx1"/>
                </a:solidFill>
              </a:rPr>
              <a:t>}  Ex 12:6</a:t>
            </a:r>
          </a:p>
        </p:txBody>
      </p:sp>
      <p:sp>
        <p:nvSpPr>
          <p:cNvPr id="5" name="Rectangle 4"/>
          <p:cNvSpPr/>
          <p:nvPr/>
        </p:nvSpPr>
        <p:spPr>
          <a:xfrm>
            <a:off x="370878" y="3425588"/>
            <a:ext cx="11505621" cy="2947503"/>
          </a:xfrm>
          <a:prstGeom prst="rect">
            <a:avLst/>
          </a:prstGeom>
          <a:gradFill>
            <a:gsLst>
              <a:gs pos="0">
                <a:srgbClr val="FFFF00">
                  <a:alpha val="76000"/>
                </a:srgbClr>
              </a:gs>
              <a:gs pos="44000">
                <a:srgbClr val="21E379">
                  <a:alpha val="53000"/>
                </a:srgbClr>
              </a:gs>
              <a:gs pos="96000">
                <a:schemeClr val="tx1">
                  <a:alpha val="69000"/>
                </a:schemeClr>
              </a:gs>
              <a:gs pos="76000">
                <a:schemeClr val="accent1">
                  <a:lumMod val="30000"/>
                  <a:lumOff val="70000"/>
                  <a:alpha val="35000"/>
                </a:schemeClr>
              </a:gs>
            </a:gsLst>
            <a:path path="shape">
              <a:fillToRect l="50000" t="50000" r="50000" b="50000"/>
            </a:path>
          </a:gradFill>
          <a:ln w="38100">
            <a:solidFill>
              <a:srgbClr val="21E37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3000" b="1" dirty="0">
                <a:ln>
                  <a:solidFill>
                    <a:schemeClr val="tx1"/>
                  </a:solidFill>
                </a:ln>
                <a:solidFill>
                  <a:schemeClr val="bg1"/>
                </a:solidFill>
              </a:rPr>
              <a:t>Is anyone willing to speculate how many Yisra’elites would have been </a:t>
            </a:r>
            <a:r>
              <a:rPr lang="en-US" sz="3000" b="1" dirty="0">
                <a:solidFill>
                  <a:schemeClr val="tx1"/>
                </a:solidFill>
              </a:rPr>
              <a:t>protected from the </a:t>
            </a:r>
            <a:r>
              <a:rPr lang="en-US" sz="3000" b="1" dirty="0">
                <a:ln>
                  <a:solidFill>
                    <a:sysClr val="windowText" lastClr="000000"/>
                  </a:solidFill>
                </a:ln>
                <a:solidFill>
                  <a:schemeClr val="bg1"/>
                </a:solidFill>
                <a:effectLst>
                  <a:glow rad="127000">
                    <a:srgbClr val="9933FF"/>
                  </a:glow>
                </a:effectLst>
              </a:rPr>
              <a:t>Executor </a:t>
            </a:r>
            <a:r>
              <a:rPr lang="en-US" sz="3000" b="1" dirty="0">
                <a:ln>
                  <a:solidFill>
                    <a:sysClr val="windowText" lastClr="000000"/>
                  </a:solidFill>
                </a:ln>
                <a:solidFill>
                  <a:srgbClr val="21E379"/>
                </a:solidFill>
              </a:rPr>
              <a:t>(who flew at midnight) </a:t>
            </a:r>
            <a:r>
              <a:rPr lang="en-US" sz="3000" b="1" dirty="0">
                <a:solidFill>
                  <a:schemeClr val="tx1"/>
                </a:solidFill>
              </a:rPr>
              <a:t>had there been </a:t>
            </a:r>
            <a:r>
              <a:rPr lang="en-US" sz="3000" b="1" u="sng" dirty="0">
                <a:solidFill>
                  <a:srgbClr val="FF0000"/>
                </a:solidFill>
                <a:effectLst>
                  <a:outerShdw blurRad="50800" dist="50800" dir="5400000" algn="ctr" rotWithShape="0">
                    <a:srgbClr val="0CF4C8"/>
                  </a:outerShdw>
                </a:effectLst>
                <a:latin typeface="Arial Black" panose="020B0A04020102020204" pitchFamily="34" charset="0"/>
              </a:rPr>
              <a:t>IMPOSTER</a:t>
            </a:r>
            <a:r>
              <a:rPr lang="en-US" sz="3000" b="1" dirty="0">
                <a:solidFill>
                  <a:srgbClr val="FF0000"/>
                </a:solidFill>
                <a:effectLst>
                  <a:outerShdw blurRad="50800" dist="50800" dir="5400000" algn="ctr" rotWithShape="0">
                    <a:srgbClr val="0CF4C8"/>
                  </a:outerShdw>
                </a:effectLst>
                <a:latin typeface="Arial Black" panose="020B0A04020102020204" pitchFamily="34" charset="0"/>
              </a:rPr>
              <a:t> BLOOD</a:t>
            </a:r>
            <a:r>
              <a:rPr lang="en-US" sz="3000" b="1" dirty="0">
                <a:solidFill>
                  <a:schemeClr val="bg1"/>
                </a:solidFill>
                <a:latin typeface="Arial Black" panose="020B0A04020102020204" pitchFamily="34" charset="0"/>
              </a:rPr>
              <a:t> </a:t>
            </a:r>
            <a:r>
              <a:rPr lang="en-US" sz="3000" b="1" dirty="0">
                <a:ln>
                  <a:solidFill>
                    <a:schemeClr val="tx1"/>
                  </a:solidFill>
                </a:ln>
                <a:solidFill>
                  <a:schemeClr val="bg1"/>
                </a:solidFill>
              </a:rPr>
              <a:t>used? </a:t>
            </a:r>
          </a:p>
          <a:p>
            <a:pPr algn="ctr"/>
            <a:r>
              <a:rPr lang="en-US" sz="3000" b="1" dirty="0">
                <a:ln>
                  <a:solidFill>
                    <a:schemeClr val="tx1"/>
                  </a:solidFill>
                </a:ln>
                <a:solidFill>
                  <a:schemeClr val="bg1"/>
                </a:solidFill>
              </a:rPr>
              <a:t>Had the</a:t>
            </a:r>
            <a:r>
              <a:rPr lang="en-US" sz="3000" b="1" dirty="0">
                <a:solidFill>
                  <a:schemeClr val="bg1"/>
                </a:solidFill>
              </a:rPr>
              <a:t> </a:t>
            </a:r>
            <a:r>
              <a:rPr lang="en-US" sz="3000" b="1" dirty="0">
                <a:solidFill>
                  <a:schemeClr val="tx1"/>
                </a:solidFill>
                <a:effectLst>
                  <a:glow rad="127000">
                    <a:srgbClr val="21E379"/>
                  </a:glow>
                </a:effectLst>
              </a:rPr>
              <a:t>blood of a broken statute </a:t>
            </a:r>
            <a:r>
              <a:rPr lang="en-US" sz="3000" b="1" dirty="0">
                <a:ln>
                  <a:solidFill>
                    <a:schemeClr val="tx1"/>
                  </a:solidFill>
                </a:ln>
                <a:solidFill>
                  <a:schemeClr val="bg1"/>
                </a:solidFill>
              </a:rPr>
              <a:t>been applied to the door sills, would</a:t>
            </a:r>
            <a:r>
              <a:rPr lang="en-US" sz="3000" b="1" dirty="0">
                <a:solidFill>
                  <a:schemeClr val="bg1"/>
                </a:solidFill>
              </a:rPr>
              <a:t> </a:t>
            </a:r>
            <a:r>
              <a:rPr lang="en-US" sz="3000" b="1" dirty="0">
                <a:solidFill>
                  <a:srgbClr val="0000FF"/>
                </a:solidFill>
                <a:effectLst>
                  <a:glow rad="127000">
                    <a:schemeClr val="accent6">
                      <a:lumMod val="60000"/>
                      <a:lumOff val="40000"/>
                    </a:schemeClr>
                  </a:glow>
                </a:effectLst>
                <a:latin typeface="Arial Black" panose="020B0A04020102020204" pitchFamily="34" charset="0"/>
              </a:rPr>
              <a:t>ANY</a:t>
            </a:r>
            <a:r>
              <a:rPr lang="en-US" sz="3000" b="1" dirty="0">
                <a:solidFill>
                  <a:schemeClr val="bg1"/>
                </a:solidFill>
              </a:rPr>
              <a:t> </a:t>
            </a:r>
            <a:r>
              <a:rPr lang="en-US" sz="3000" b="1" dirty="0">
                <a:ln>
                  <a:solidFill>
                    <a:schemeClr val="tx1"/>
                  </a:solidFill>
                </a:ln>
                <a:solidFill>
                  <a:schemeClr val="bg1"/>
                </a:solidFill>
              </a:rPr>
              <a:t>of the Yisra’elites have survived? </a:t>
            </a:r>
          </a:p>
        </p:txBody>
      </p:sp>
      <p:cxnSp>
        <p:nvCxnSpPr>
          <p:cNvPr id="10" name="Straight Connector 9"/>
          <p:cNvCxnSpPr/>
          <p:nvPr/>
        </p:nvCxnSpPr>
        <p:spPr>
          <a:xfrm flipV="1">
            <a:off x="4241207" y="5672249"/>
            <a:ext cx="2507673" cy="13854"/>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395824" y="1181796"/>
            <a:ext cx="314397" cy="1089087"/>
          </a:xfrm>
          <a:prstGeom prst="straightConnector1">
            <a:avLst/>
          </a:prstGeom>
          <a:ln w="57150">
            <a:solidFill>
              <a:srgbClr val="FFFF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32" y="169453"/>
            <a:ext cx="11704367" cy="1995418"/>
          </a:xfrm>
          <a:prstGeom prst="rect">
            <a:avLst/>
          </a:prstGeom>
          <a:scene3d>
            <a:camera prst="orthographicFront"/>
            <a:lightRig rig="threePt" dir="t"/>
          </a:scene3d>
          <a:sp3d>
            <a:bevelT/>
          </a:sp3d>
        </p:spPr>
        <p:txBody>
          <a:bodyPr wrap="square">
            <a:spAutoFit/>
          </a:bodyPr>
          <a:lstStyle/>
          <a:p>
            <a:pPr lvl="0">
              <a:spcBef>
                <a:spcPts val="1000"/>
              </a:spcBef>
              <a:buClr>
                <a:srgbClr val="B31166"/>
              </a:buClr>
              <a:buSzPct val="80000"/>
            </a:pPr>
            <a:r>
              <a:rPr lang="en-US" sz="2800" b="1" dirty="0">
                <a:ln>
                  <a:solidFill>
                    <a:sysClr val="windowText" lastClr="000000"/>
                  </a:solidFill>
                </a:ln>
                <a:solidFill>
                  <a:srgbClr val="FF0000"/>
                </a:solidFill>
                <a:effectLst>
                  <a:outerShdw blurRad="50800" dist="50800" dir="5400000" algn="ctr" rotWithShape="0">
                    <a:srgbClr val="0CF4C8"/>
                  </a:outerShdw>
                </a:effectLst>
              </a:rPr>
              <a:t>Imposter blood </a:t>
            </a:r>
            <a:r>
              <a:rPr lang="en-US" sz="2800" dirty="0">
                <a:solidFill>
                  <a:prstClr val="black">
                    <a:lumMod val="50000"/>
                    <a:lumOff val="50000"/>
                  </a:prstClr>
                </a:solidFill>
              </a:rPr>
              <a:t>from</a:t>
            </a:r>
            <a:r>
              <a:rPr lang="en-US" sz="2800" dirty="0">
                <a:solidFill>
                  <a:prstClr val="white"/>
                </a:solidFill>
              </a:rPr>
              <a:t> </a:t>
            </a:r>
            <a:r>
              <a:rPr lang="en-US" sz="2800" b="1" u="sng" dirty="0">
                <a:solidFill>
                  <a:prstClr val="black"/>
                </a:solidFill>
              </a:rPr>
              <a:t>a</a:t>
            </a:r>
            <a:r>
              <a:rPr lang="en-US" sz="2800" dirty="0">
                <a:solidFill>
                  <a:prstClr val="white"/>
                </a:solidFill>
              </a:rPr>
              <a:t> </a:t>
            </a:r>
            <a:r>
              <a:rPr lang="en-US" sz="2800" dirty="0">
                <a:solidFill>
                  <a:prstClr val="black">
                    <a:lumMod val="50000"/>
                    <a:lumOff val="50000"/>
                  </a:prstClr>
                </a:solidFill>
              </a:rPr>
              <a:t>lamb </a:t>
            </a:r>
            <a:r>
              <a:rPr lang="en-US" sz="2800" dirty="0">
                <a:latin typeface="Arial Black" pitchFamily="34" charset="0"/>
              </a:rPr>
              <a:t>(?)</a:t>
            </a:r>
            <a:r>
              <a:rPr lang="en-US" sz="2800" dirty="0">
                <a:solidFill>
                  <a:prstClr val="black">
                    <a:lumMod val="50000"/>
                    <a:lumOff val="50000"/>
                  </a:prstClr>
                </a:solidFill>
              </a:rPr>
              <a:t> was placed on the door sills here.</a:t>
            </a:r>
            <a:br>
              <a:rPr lang="en-US" sz="2800" dirty="0">
                <a:solidFill>
                  <a:prstClr val="black">
                    <a:lumMod val="50000"/>
                    <a:lumOff val="50000"/>
                  </a:prstClr>
                </a:solidFill>
              </a:rPr>
            </a:br>
            <a:r>
              <a:rPr lang="en-US" sz="4000" dirty="0">
                <a:solidFill>
                  <a:prstClr val="white"/>
                </a:solidFill>
              </a:rPr>
              <a:t>	</a:t>
            </a:r>
            <a:r>
              <a:rPr lang="en-US" sz="2800" dirty="0">
                <a:solidFill>
                  <a:prstClr val="white"/>
                </a:solidFill>
              </a:rPr>
              <a:t>	</a:t>
            </a:r>
          </a:p>
          <a:p>
            <a:pPr lvl="0">
              <a:spcBef>
                <a:spcPts val="1000"/>
              </a:spcBef>
              <a:buClr>
                <a:srgbClr val="B31166"/>
              </a:buClr>
              <a:buSzPct val="80000"/>
            </a:pPr>
            <a:endParaRPr lang="en-US" sz="1100" b="1" dirty="0">
              <a:solidFill>
                <a:prstClr val="white"/>
              </a:solidFill>
              <a:effectLst>
                <a:glow rad="101600">
                  <a:srgbClr val="FFFF00"/>
                </a:glow>
              </a:effectLst>
            </a:endParaRPr>
          </a:p>
          <a:p>
            <a:pPr lvl="0">
              <a:spcBef>
                <a:spcPts val="1000"/>
              </a:spcBef>
              <a:buClr>
                <a:srgbClr val="B31166"/>
              </a:buClr>
              <a:buSzPct val="80000"/>
            </a:pPr>
            <a:r>
              <a:rPr lang="en-US" sz="2800" b="1" dirty="0">
                <a:solidFill>
                  <a:prstClr val="white"/>
                </a:solidFill>
                <a:effectLst>
                  <a:glow rad="101600">
                    <a:srgbClr val="FFFF00"/>
                  </a:glow>
                </a:effectLst>
              </a:rPr>
              <a:t>							              </a:t>
            </a:r>
            <a:r>
              <a:rPr lang="en-US" sz="2400" b="1" dirty="0">
                <a:solidFill>
                  <a:prstClr val="black"/>
                </a:solidFill>
                <a:effectLst>
                  <a:glow rad="101600">
                    <a:srgbClr val="FFFF00"/>
                  </a:glow>
                </a:effectLst>
              </a:rPr>
              <a:t>Dawn										       </a:t>
            </a:r>
            <a:r>
              <a:rPr lang="en-US" sz="2400" b="1" dirty="0">
                <a:solidFill>
                  <a:prstClr val="black"/>
                </a:solidFill>
                <a:effectLst>
                  <a:glow rad="101600">
                    <a:srgbClr val="FFC000"/>
                  </a:glow>
                </a:effectLst>
              </a:rPr>
              <a:t>Sunset</a:t>
            </a:r>
            <a:endParaRPr lang="en-CA" dirty="0"/>
          </a:p>
        </p:txBody>
      </p:sp>
      <p:cxnSp>
        <p:nvCxnSpPr>
          <p:cNvPr id="21" name="Straight Arrow Connector 20">
            <a:extLst>
              <a:ext uri="{FF2B5EF4-FFF2-40B4-BE49-F238E27FC236}">
                <a16:creationId xmlns:a16="http://schemas.microsoft.com/office/drawing/2014/main" id="{C516FDC2-6E53-4EB8-8C30-53B8D5B7EA70}"/>
              </a:ext>
            </a:extLst>
          </p:cNvPr>
          <p:cNvCxnSpPr>
            <a:cxnSpLocks/>
          </p:cNvCxnSpPr>
          <p:nvPr/>
        </p:nvCxnSpPr>
        <p:spPr>
          <a:xfrm flipH="1">
            <a:off x="5822131" y="1199639"/>
            <a:ext cx="2520445" cy="208869"/>
          </a:xfrm>
          <a:prstGeom prst="straightConnector1">
            <a:avLst/>
          </a:prstGeom>
          <a:ln w="57150">
            <a:solidFill>
              <a:srgbClr val="FFFF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4333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par>
                                <p:cTn id="8" presetID="22" presetClass="entr" presetSubtype="1"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7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animEffect transition="in" filter="wipe(left)">
                                      <p:cBhvr>
                                        <p:cTn id="15" dur="1750"/>
                                        <p:tgtEl>
                                          <p:spTgt spid="39">
                                            <p:txEl>
                                              <p:pRg st="0" end="0"/>
                                            </p:txEl>
                                          </p:spTgt>
                                        </p:tgtEl>
                                      </p:cBhvr>
                                    </p:animEffect>
                                  </p:childTnLst>
                                </p:cTn>
                              </p:par>
                              <p:par>
                                <p:cTn id="16" presetID="42" presetClass="entr" presetSubtype="0" fill="hold" grpId="0" nodeType="withEffect">
                                  <p:stCondLst>
                                    <p:cond delay="125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750" fill="hold"/>
                                        <p:tgtEl>
                                          <p:spTgt spid="40"/>
                                        </p:tgtEl>
                                        <p:attrNameLst>
                                          <p:attrName>ppt_w</p:attrName>
                                        </p:attrNameLst>
                                      </p:cBhvr>
                                      <p:tavLst>
                                        <p:tav tm="0">
                                          <p:val>
                                            <p:fltVal val="0"/>
                                          </p:val>
                                        </p:tav>
                                        <p:tav tm="100000">
                                          <p:val>
                                            <p:strVal val="#ppt_w"/>
                                          </p:val>
                                        </p:tav>
                                      </p:tavLst>
                                    </p:anim>
                                    <p:anim calcmode="lin" valueType="num">
                                      <p:cBhvr>
                                        <p:cTn id="31" dur="1750" fill="hold"/>
                                        <p:tgtEl>
                                          <p:spTgt spid="40"/>
                                        </p:tgtEl>
                                        <p:attrNameLst>
                                          <p:attrName>ppt_h</p:attrName>
                                        </p:attrNameLst>
                                      </p:cBhvr>
                                      <p:tavLst>
                                        <p:tav tm="0">
                                          <p:val>
                                            <p:fltVal val="0"/>
                                          </p:val>
                                        </p:tav>
                                        <p:tav tm="100000">
                                          <p:val>
                                            <p:strVal val="#ppt_h"/>
                                          </p:val>
                                        </p:tav>
                                      </p:tavLst>
                                    </p:anim>
                                    <p:anim calcmode="lin" valueType="num">
                                      <p:cBhvr>
                                        <p:cTn id="32" dur="1750" fill="hold"/>
                                        <p:tgtEl>
                                          <p:spTgt spid="40"/>
                                        </p:tgtEl>
                                        <p:attrNameLst>
                                          <p:attrName>style.rotation</p:attrName>
                                        </p:attrNameLst>
                                      </p:cBhvr>
                                      <p:tavLst>
                                        <p:tav tm="0">
                                          <p:val>
                                            <p:fltVal val="90"/>
                                          </p:val>
                                        </p:tav>
                                        <p:tav tm="100000">
                                          <p:val>
                                            <p:fltVal val="0"/>
                                          </p:val>
                                        </p:tav>
                                      </p:tavLst>
                                    </p:anim>
                                    <p:animEffect transition="in" filter="fade">
                                      <p:cBhvr>
                                        <p:cTn id="33" dur="1750"/>
                                        <p:tgtEl>
                                          <p:spTgt spid="40"/>
                                        </p:tgtEl>
                                      </p:cBhvr>
                                    </p:animEffect>
                                  </p:childTnLst>
                                </p:cTn>
                              </p:par>
                              <p:par>
                                <p:cTn id="34" presetID="2" presetClass="entr" presetSubtype="12" fill="hold" grpId="0" nodeType="withEffect">
                                  <p:stCondLst>
                                    <p:cond delay="10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500" fill="hold"/>
                                        <p:tgtEl>
                                          <p:spTgt spid="15"/>
                                        </p:tgtEl>
                                        <p:attrNameLst>
                                          <p:attrName>ppt_x</p:attrName>
                                        </p:attrNameLst>
                                      </p:cBhvr>
                                      <p:tavLst>
                                        <p:tav tm="0">
                                          <p:val>
                                            <p:strVal val="0-#ppt_w/2"/>
                                          </p:val>
                                        </p:tav>
                                        <p:tav tm="100000">
                                          <p:val>
                                            <p:strVal val="#ppt_x"/>
                                          </p:val>
                                        </p:tav>
                                      </p:tavLst>
                                    </p:anim>
                                    <p:anim calcmode="lin" valueType="num">
                                      <p:cBhvr additive="base">
                                        <p:cTn id="37" dur="1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1500" fill="hold"/>
                                        <p:tgtEl>
                                          <p:spTgt spid="16"/>
                                        </p:tgtEl>
                                        <p:attrNameLst>
                                          <p:attrName>ppt_x</p:attrName>
                                        </p:attrNameLst>
                                      </p:cBhvr>
                                      <p:tavLst>
                                        <p:tav tm="0">
                                          <p:val>
                                            <p:strVal val="0-#ppt_w/2"/>
                                          </p:val>
                                        </p:tav>
                                        <p:tav tm="100000">
                                          <p:val>
                                            <p:strVal val="#ppt_x"/>
                                          </p:val>
                                        </p:tav>
                                      </p:tavLst>
                                    </p:anim>
                                    <p:anim calcmode="lin" valueType="num">
                                      <p:cBhvr additive="base">
                                        <p:cTn id="41" dur="1500" fill="hold"/>
                                        <p:tgtEl>
                                          <p:spTgt spid="16"/>
                                        </p:tgtEl>
                                        <p:attrNameLst>
                                          <p:attrName>ppt_y</p:attrName>
                                        </p:attrNameLst>
                                      </p:cBhvr>
                                      <p:tavLst>
                                        <p:tav tm="0">
                                          <p:val>
                                            <p:strVal val="1+#ppt_h/2"/>
                                          </p:val>
                                        </p:tav>
                                        <p:tav tm="100000">
                                          <p:val>
                                            <p:strVal val="#ppt_y"/>
                                          </p:val>
                                        </p:tav>
                                      </p:tavLst>
                                    </p:anim>
                                  </p:childTnLst>
                                </p:cTn>
                              </p:par>
                              <p:par>
                                <p:cTn id="42" presetID="22" presetClass="entr" presetSubtype="1" fill="hold" nodeType="withEffect">
                                  <p:stCondLst>
                                    <p:cond delay="250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1750"/>
                                        <p:tgtEl>
                                          <p:spTgt spid="24"/>
                                        </p:tgtEl>
                                      </p:cBhvr>
                                    </p:animEffect>
                                  </p:childTnLst>
                                </p:cTn>
                              </p:par>
                              <p:par>
                                <p:cTn id="45" presetID="22" presetClass="entr" presetSubtype="1" fill="hold"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1750"/>
                                        <p:tgtEl>
                                          <p:spTgt spid="26"/>
                                        </p:tgtEl>
                                      </p:cBhvr>
                                    </p:animEffect>
                                  </p:childTnLst>
                                </p:cTn>
                              </p:par>
                              <p:par>
                                <p:cTn id="48" presetID="22" presetClass="entr" presetSubtype="1" fill="hold" nodeType="withEffect">
                                  <p:stCondLst>
                                    <p:cond delay="400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1750"/>
                                        <p:tgtEl>
                                          <p:spTgt spid="21"/>
                                        </p:tgtEl>
                                      </p:cBhvr>
                                    </p:animEffect>
                                  </p:childTnLst>
                                </p:cTn>
                              </p:par>
                            </p:childTnLst>
                          </p:cTn>
                        </p:par>
                        <p:par>
                          <p:cTn id="51" fill="hold">
                            <p:stCondLst>
                              <p:cond delay="5750"/>
                            </p:stCondLst>
                            <p:childTnLst>
                              <p:par>
                                <p:cTn id="52" presetID="26" presetClass="entr" presetSubtype="0" fill="hold" grpId="0" nodeType="afterEffect">
                                  <p:stCondLst>
                                    <p:cond delay="25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290">
                                          <p:stCondLst>
                                            <p:cond delay="0"/>
                                          </p:stCondLst>
                                        </p:cTn>
                                        <p:tgtEl>
                                          <p:spTgt spid="9"/>
                                        </p:tgtEl>
                                      </p:cBhvr>
                                    </p:animEffect>
                                    <p:anim calcmode="lin" valueType="num">
                                      <p:cBhvr>
                                        <p:cTn id="55"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60" dur="13">
                                          <p:stCondLst>
                                            <p:cond delay="325"/>
                                          </p:stCondLst>
                                        </p:cTn>
                                        <p:tgtEl>
                                          <p:spTgt spid="9"/>
                                        </p:tgtEl>
                                      </p:cBhvr>
                                      <p:to x="100000" y="60000"/>
                                    </p:animScale>
                                    <p:animScale>
                                      <p:cBhvr>
                                        <p:cTn id="61" dur="83" decel="50000">
                                          <p:stCondLst>
                                            <p:cond delay="338"/>
                                          </p:stCondLst>
                                        </p:cTn>
                                        <p:tgtEl>
                                          <p:spTgt spid="9"/>
                                        </p:tgtEl>
                                      </p:cBhvr>
                                      <p:to x="100000" y="100000"/>
                                    </p:animScale>
                                    <p:animScale>
                                      <p:cBhvr>
                                        <p:cTn id="62" dur="13">
                                          <p:stCondLst>
                                            <p:cond delay="656"/>
                                          </p:stCondLst>
                                        </p:cTn>
                                        <p:tgtEl>
                                          <p:spTgt spid="9"/>
                                        </p:tgtEl>
                                      </p:cBhvr>
                                      <p:to x="100000" y="80000"/>
                                    </p:animScale>
                                    <p:animScale>
                                      <p:cBhvr>
                                        <p:cTn id="63" dur="83" decel="50000">
                                          <p:stCondLst>
                                            <p:cond delay="669"/>
                                          </p:stCondLst>
                                        </p:cTn>
                                        <p:tgtEl>
                                          <p:spTgt spid="9"/>
                                        </p:tgtEl>
                                      </p:cBhvr>
                                      <p:to x="100000" y="100000"/>
                                    </p:animScale>
                                    <p:animScale>
                                      <p:cBhvr>
                                        <p:cTn id="64" dur="13">
                                          <p:stCondLst>
                                            <p:cond delay="821"/>
                                          </p:stCondLst>
                                        </p:cTn>
                                        <p:tgtEl>
                                          <p:spTgt spid="9"/>
                                        </p:tgtEl>
                                      </p:cBhvr>
                                      <p:to x="100000" y="90000"/>
                                    </p:animScale>
                                    <p:animScale>
                                      <p:cBhvr>
                                        <p:cTn id="65" dur="83" decel="50000">
                                          <p:stCondLst>
                                            <p:cond delay="834"/>
                                          </p:stCondLst>
                                        </p:cTn>
                                        <p:tgtEl>
                                          <p:spTgt spid="9"/>
                                        </p:tgtEl>
                                      </p:cBhvr>
                                      <p:to x="100000" y="100000"/>
                                    </p:animScale>
                                    <p:animScale>
                                      <p:cBhvr>
                                        <p:cTn id="66" dur="13">
                                          <p:stCondLst>
                                            <p:cond delay="904"/>
                                          </p:stCondLst>
                                        </p:cTn>
                                        <p:tgtEl>
                                          <p:spTgt spid="9"/>
                                        </p:tgtEl>
                                      </p:cBhvr>
                                      <p:to x="100000" y="95000"/>
                                    </p:animScale>
                                    <p:animScale>
                                      <p:cBhvr>
                                        <p:cTn id="67" dur="83" decel="50000">
                                          <p:stCondLst>
                                            <p:cond delay="917"/>
                                          </p:stCondLst>
                                        </p:cTn>
                                        <p:tgtEl>
                                          <p:spTgt spid="9"/>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checkerboard(across)">
                                      <p:cBhvr>
                                        <p:cTn id="72" dur="1500"/>
                                        <p:tgtEl>
                                          <p:spTgt spid="5"/>
                                        </p:tgtEl>
                                      </p:cBhvr>
                                    </p:animEffect>
                                  </p:childTnLst>
                                </p:cTn>
                              </p:par>
                              <p:par>
                                <p:cTn id="73" presetID="2" presetClass="entr" presetSubtype="8"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0-#ppt_w/2"/>
                                          </p:val>
                                        </p:tav>
                                        <p:tav tm="100000">
                                          <p:val>
                                            <p:strVal val="#ppt_x"/>
                                          </p:val>
                                        </p:tav>
                                      </p:tavLst>
                                    </p:anim>
                                    <p:anim calcmode="lin" valueType="num">
                                      <p:cBhvr additive="base">
                                        <p:cTn id="76" dur="500" fill="hold"/>
                                        <p:tgtEl>
                                          <p:spTgt spid="8"/>
                                        </p:tgtEl>
                                        <p:attrNameLst>
                                          <p:attrName>ppt_y</p:attrName>
                                        </p:attrNameLst>
                                      </p:cBhvr>
                                      <p:tavLst>
                                        <p:tav tm="0">
                                          <p:val>
                                            <p:strVal val="#ppt_y"/>
                                          </p:val>
                                        </p:tav>
                                        <p:tav tm="100000">
                                          <p:val>
                                            <p:strVal val="#ppt_y"/>
                                          </p:val>
                                        </p:tav>
                                      </p:tavLst>
                                    </p:anim>
                                  </p:childTnLst>
                                </p:cTn>
                              </p:par>
                              <p:par>
                                <p:cTn id="77" presetID="31" presetClass="entr" presetSubtype="0" fill="hold" nodeType="withEffect">
                                  <p:stCondLst>
                                    <p:cond delay="50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1500" fill="hold"/>
                                        <p:tgtEl>
                                          <p:spTgt spid="10"/>
                                        </p:tgtEl>
                                        <p:attrNameLst>
                                          <p:attrName>ppt_w</p:attrName>
                                        </p:attrNameLst>
                                      </p:cBhvr>
                                      <p:tavLst>
                                        <p:tav tm="0">
                                          <p:val>
                                            <p:fltVal val="0"/>
                                          </p:val>
                                        </p:tav>
                                        <p:tav tm="100000">
                                          <p:val>
                                            <p:strVal val="#ppt_w"/>
                                          </p:val>
                                        </p:tav>
                                      </p:tavLst>
                                    </p:anim>
                                    <p:anim calcmode="lin" valueType="num">
                                      <p:cBhvr>
                                        <p:cTn id="80" dur="1500" fill="hold"/>
                                        <p:tgtEl>
                                          <p:spTgt spid="10"/>
                                        </p:tgtEl>
                                        <p:attrNameLst>
                                          <p:attrName>ppt_h</p:attrName>
                                        </p:attrNameLst>
                                      </p:cBhvr>
                                      <p:tavLst>
                                        <p:tav tm="0">
                                          <p:val>
                                            <p:fltVal val="0"/>
                                          </p:val>
                                        </p:tav>
                                        <p:tav tm="100000">
                                          <p:val>
                                            <p:strVal val="#ppt_h"/>
                                          </p:val>
                                        </p:tav>
                                      </p:tavLst>
                                    </p:anim>
                                    <p:anim calcmode="lin" valueType="num">
                                      <p:cBhvr>
                                        <p:cTn id="81" dur="1500" fill="hold"/>
                                        <p:tgtEl>
                                          <p:spTgt spid="10"/>
                                        </p:tgtEl>
                                        <p:attrNameLst>
                                          <p:attrName>style.rotation</p:attrName>
                                        </p:attrNameLst>
                                      </p:cBhvr>
                                      <p:tavLst>
                                        <p:tav tm="0">
                                          <p:val>
                                            <p:fltVal val="90"/>
                                          </p:val>
                                        </p:tav>
                                        <p:tav tm="100000">
                                          <p:val>
                                            <p:fltVal val="0"/>
                                          </p:val>
                                        </p:tav>
                                      </p:tavLst>
                                    </p:anim>
                                    <p:animEffect transition="in" filter="fade">
                                      <p:cBhvr>
                                        <p:cTn id="8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8" grpId="0" animBg="1"/>
      <p:bldP spid="40" grpId="0" animBg="1"/>
      <p:bldP spid="9"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4" y="191069"/>
            <a:ext cx="11668835" cy="4094328"/>
          </a:xfrm>
          <a:solidFill>
            <a:schemeClr val="accent6">
              <a:lumMod val="20000"/>
              <a:lumOff val="80000"/>
            </a:schemeClr>
          </a:solidFill>
          <a:scene3d>
            <a:camera prst="orthographicFront"/>
            <a:lightRig rig="threePt" dir="t"/>
          </a:scene3d>
          <a:sp3d>
            <a:bevelT/>
          </a:sp3d>
        </p:spPr>
        <p:txBody>
          <a:bodyPr>
            <a:sp3d extrusionH="57150">
              <a:bevelT w="38100" h="38100"/>
            </a:sp3d>
          </a:bodyPr>
          <a:lstStyle/>
          <a:p>
            <a:pPr lvl="0">
              <a:lnSpc>
                <a:spcPct val="90000"/>
              </a:lnSpc>
              <a:spcBef>
                <a:spcPts val="0"/>
              </a:spcBef>
              <a:spcAft>
                <a:spcPts val="1200"/>
              </a:spcAft>
            </a:pPr>
            <a:r>
              <a:rPr lang="en-US" sz="2800" dirty="0">
                <a:solidFill>
                  <a:schemeClr val="tx1">
                    <a:lumMod val="95000"/>
                    <a:lumOff val="5000"/>
                  </a:schemeClr>
                </a:solidFill>
              </a:rPr>
              <a:t>It becomes astonishingly incredible that Sunset Theory has </a:t>
            </a:r>
            <a:r>
              <a:rPr lang="en-US" sz="2800" b="1" u="sng" dirty="0">
                <a:solidFill>
                  <a:schemeClr val="tx1">
                    <a:lumMod val="95000"/>
                    <a:lumOff val="5000"/>
                  </a:schemeClr>
                </a:solidFill>
              </a:rPr>
              <a:t>FAILED</a:t>
            </a:r>
            <a:r>
              <a:rPr lang="en-US" sz="2800" dirty="0">
                <a:solidFill>
                  <a:schemeClr val="tx1">
                    <a:lumMod val="95000"/>
                    <a:lumOff val="5000"/>
                  </a:schemeClr>
                </a:solidFill>
              </a:rPr>
              <a:t> to fulfill and/or align with the Scriptures thus far.</a:t>
            </a:r>
            <a:br>
              <a:rPr lang="en-US" sz="2800" dirty="0">
                <a:solidFill>
                  <a:schemeClr val="tx1">
                    <a:lumMod val="95000"/>
                    <a:lumOff val="5000"/>
                  </a:schemeClr>
                </a:solidFill>
              </a:rPr>
            </a:br>
            <a:br>
              <a:rPr lang="en-US" sz="1400" dirty="0">
                <a:solidFill>
                  <a:schemeClr val="tx1">
                    <a:lumMod val="95000"/>
                    <a:lumOff val="5000"/>
                  </a:schemeClr>
                </a:solidFill>
              </a:rPr>
            </a:br>
            <a:r>
              <a:rPr lang="en-US" sz="2800" dirty="0">
                <a:solidFill>
                  <a:schemeClr val="tx1">
                    <a:lumMod val="95000"/>
                    <a:lumOff val="5000"/>
                  </a:schemeClr>
                </a:solidFill>
              </a:rPr>
              <a:t>This matter is rapidly becoming </a:t>
            </a:r>
            <a:r>
              <a:rPr lang="en-US" sz="2800" u="sng" dirty="0">
                <a:solidFill>
                  <a:schemeClr val="tx1">
                    <a:lumMod val="95000"/>
                    <a:lumOff val="5000"/>
                  </a:schemeClr>
                </a:solidFill>
              </a:rPr>
              <a:t>extremel</a:t>
            </a:r>
            <a:r>
              <a:rPr lang="en-US" sz="2800" dirty="0">
                <a:solidFill>
                  <a:schemeClr val="tx1">
                    <a:lumMod val="95000"/>
                    <a:lumOff val="5000"/>
                  </a:schemeClr>
                </a:solidFill>
              </a:rPr>
              <a:t>y </a:t>
            </a:r>
            <a:r>
              <a:rPr lang="en-US" sz="2800" u="sng" dirty="0">
                <a:solidFill>
                  <a:schemeClr val="tx1">
                    <a:lumMod val="95000"/>
                    <a:lumOff val="5000"/>
                  </a:schemeClr>
                </a:solidFill>
              </a:rPr>
              <a:t>serious</a:t>
            </a:r>
            <a:r>
              <a:rPr lang="en-US" sz="2800" dirty="0">
                <a:solidFill>
                  <a:schemeClr val="tx1">
                    <a:lumMod val="95000"/>
                    <a:lumOff val="5000"/>
                  </a:schemeClr>
                </a:solidFill>
              </a:rPr>
              <a:t>!</a:t>
            </a:r>
            <a:br>
              <a:rPr lang="en-US" sz="2800" dirty="0">
                <a:solidFill>
                  <a:schemeClr val="tx1">
                    <a:lumMod val="95000"/>
                    <a:lumOff val="5000"/>
                  </a:schemeClr>
                </a:solidFill>
              </a:rPr>
            </a:br>
            <a:br>
              <a:rPr lang="en-US" sz="1400" dirty="0">
                <a:solidFill>
                  <a:schemeClr val="tx1">
                    <a:lumMod val="95000"/>
                    <a:lumOff val="5000"/>
                  </a:schemeClr>
                </a:solidFill>
              </a:rPr>
            </a:br>
            <a:r>
              <a:rPr lang="en-US" sz="2800" dirty="0">
                <a:solidFill>
                  <a:schemeClr val="tx1">
                    <a:lumMod val="95000"/>
                    <a:lumOff val="5000"/>
                  </a:schemeClr>
                </a:solidFill>
              </a:rPr>
              <a:t>Now that we have recognized some of the regulations for the Passover period in Mitsrayim, </a:t>
            </a:r>
            <a:r>
              <a:rPr lang="en-US" sz="2800" b="1" dirty="0">
                <a:solidFill>
                  <a:srgbClr val="00B050"/>
                </a:solidFill>
              </a:rPr>
              <a:t>let’s return back to John</a:t>
            </a:r>
            <a:r>
              <a:rPr lang="en-US" sz="2800" dirty="0">
                <a:solidFill>
                  <a:schemeClr val="tx1">
                    <a:lumMod val="95000"/>
                    <a:lumOff val="5000"/>
                  </a:schemeClr>
                </a:solidFill>
              </a:rPr>
              <a:t> and tune into his recordings.</a:t>
            </a:r>
            <a:br>
              <a:rPr lang="en-US" sz="2800" dirty="0">
                <a:solidFill>
                  <a:schemeClr val="tx1">
                    <a:lumMod val="95000"/>
                    <a:lumOff val="5000"/>
                  </a:schemeClr>
                </a:solidFill>
              </a:rPr>
            </a:br>
            <a:br>
              <a:rPr lang="en-US" sz="1400" dirty="0">
                <a:solidFill>
                  <a:schemeClr val="tx1">
                    <a:lumMod val="95000"/>
                    <a:lumOff val="5000"/>
                  </a:schemeClr>
                </a:solidFill>
              </a:rPr>
            </a:br>
            <a:r>
              <a:rPr lang="en-US" sz="2800" dirty="0">
                <a:solidFill>
                  <a:schemeClr val="tx1">
                    <a:lumMod val="95000"/>
                    <a:lumOff val="5000"/>
                  </a:schemeClr>
                </a:solidFill>
              </a:rPr>
              <a:t>Will John’s recordings align with the statutes when given a </a:t>
            </a:r>
            <a:br>
              <a:rPr lang="en-US" sz="2800" dirty="0">
                <a:solidFill>
                  <a:schemeClr val="tx1">
                    <a:lumMod val="95000"/>
                    <a:lumOff val="5000"/>
                  </a:schemeClr>
                </a:solidFill>
              </a:rPr>
            </a:br>
            <a:r>
              <a:rPr lang="en-US" sz="2800" b="1" dirty="0">
                <a:solidFill>
                  <a:schemeClr val="accent4">
                    <a:lumMod val="75000"/>
                  </a:schemeClr>
                </a:solidFill>
              </a:rPr>
              <a:t>Sunset Theory application, </a:t>
            </a:r>
            <a:r>
              <a:rPr lang="en-US" sz="2800" b="1" dirty="0">
                <a:solidFill>
                  <a:srgbClr val="FF9933"/>
                </a:solidFill>
              </a:rPr>
              <a:t>or will </a:t>
            </a:r>
            <a:r>
              <a:rPr lang="en-US" sz="2800" b="1" i="1" dirty="0">
                <a:solidFill>
                  <a:srgbClr val="0000FF"/>
                </a:solidFill>
                <a:effectLst>
                  <a:glow rad="127000">
                    <a:srgbClr val="FFFF00"/>
                  </a:glow>
                </a:effectLst>
              </a:rPr>
              <a:t>Dawn Design </a:t>
            </a:r>
            <a:r>
              <a:rPr lang="en-US" sz="2800" b="1" dirty="0">
                <a:solidFill>
                  <a:srgbClr val="FF9933"/>
                </a:solidFill>
              </a:rPr>
              <a:t>shine brilliantly?  </a:t>
            </a:r>
            <a:endParaRPr lang="en-US" sz="2800" b="1" u="sng" dirty="0">
              <a:solidFill>
                <a:srgbClr val="FF9933"/>
              </a:solidFill>
            </a:endParaRPr>
          </a:p>
        </p:txBody>
      </p:sp>
      <p:sp>
        <p:nvSpPr>
          <p:cNvPr id="4" name="Content Placeholder 3"/>
          <p:cNvSpPr>
            <a:spLocks noGrp="1"/>
          </p:cNvSpPr>
          <p:nvPr>
            <p:ph idx="1"/>
          </p:nvPr>
        </p:nvSpPr>
        <p:spPr>
          <a:xfrm>
            <a:off x="272955" y="4632603"/>
            <a:ext cx="11668835" cy="1910685"/>
          </a:xfrm>
          <a:scene3d>
            <a:camera prst="orthographicFront"/>
            <a:lightRig rig="threePt" dir="t"/>
          </a:scene3d>
          <a:sp3d>
            <a:bevelT/>
          </a:sp3d>
        </p:spPr>
        <p:txBody>
          <a:bodyPr>
            <a:normAutofit/>
            <a:sp3d extrusionH="57150">
              <a:bevelT w="38100" h="38100"/>
            </a:sp3d>
          </a:bodyPr>
          <a:lstStyle/>
          <a:p>
            <a:pPr marL="0" lvl="0" indent="0">
              <a:buClr>
                <a:srgbClr val="B31166"/>
              </a:buClr>
              <a:buNone/>
            </a:pPr>
            <a:r>
              <a:rPr lang="en-US" sz="2400" dirty="0">
                <a:solidFill>
                  <a:srgbClr val="008080"/>
                </a:solidFill>
                <a:latin typeface="Georgia" panose="02040502050405020303" pitchFamily="18" charset="0"/>
              </a:rPr>
              <a:t>We will pick up with </a:t>
            </a:r>
            <a:r>
              <a:rPr lang="en-US" sz="2400" b="1" dirty="0">
                <a:solidFill>
                  <a:srgbClr val="00B050"/>
                </a:solidFill>
                <a:latin typeface="Georgia" panose="02040502050405020303" pitchFamily="18" charset="0"/>
              </a:rPr>
              <a:t>John -</a:t>
            </a:r>
            <a:r>
              <a:rPr lang="en-US" sz="2400" dirty="0">
                <a:solidFill>
                  <a:srgbClr val="008080"/>
                </a:solidFill>
                <a:latin typeface="Georgia" panose="02040502050405020303" pitchFamily="18" charset="0"/>
              </a:rPr>
              <a:t> </a:t>
            </a:r>
          </a:p>
          <a:p>
            <a:pPr marL="0" lvl="0" indent="0">
              <a:buClr>
                <a:srgbClr val="B31166"/>
              </a:buClr>
              <a:buNone/>
            </a:pPr>
            <a:r>
              <a:rPr lang="en-US" sz="2400" dirty="0">
                <a:solidFill>
                  <a:srgbClr val="008080"/>
                </a:solidFill>
                <a:latin typeface="Georgia" panose="02040502050405020303" pitchFamily="18" charset="0"/>
              </a:rPr>
              <a:t>John 18:28</a:t>
            </a:r>
            <a:r>
              <a:rPr lang="en-US" sz="2400" dirty="0">
                <a:solidFill>
                  <a:prstClr val="black"/>
                </a:solidFill>
                <a:latin typeface="Georgia" panose="02040502050405020303" pitchFamily="18" charset="0"/>
              </a:rPr>
              <a:t>	</a:t>
            </a:r>
            <a:r>
              <a:rPr lang="en-US" sz="2400" dirty="0">
                <a:solidFill>
                  <a:srgbClr val="E45F3C">
                    <a:lumMod val="75000"/>
                  </a:srgbClr>
                </a:solidFill>
                <a:latin typeface="Georgia" panose="02040502050405020303" pitchFamily="18" charset="0"/>
              </a:rPr>
              <a:t>Then they led </a:t>
            </a:r>
            <a:r>
              <a:rPr lang="he-IL" sz="2800" b="1" dirty="0">
                <a:solidFill>
                  <a:srgbClr val="9B6BF2">
                    <a:lumMod val="75000"/>
                  </a:srgbClr>
                </a:solidFill>
                <a:latin typeface="Times New Roman" panose="02020603050405020304" pitchFamily="18" charset="0"/>
                <a:cs typeface="Times New Roman" panose="02020603050405020304" pitchFamily="18" charset="0"/>
              </a:rPr>
              <a:t>יהושע</a:t>
            </a:r>
            <a:r>
              <a:rPr lang="en-US" sz="2400" dirty="0">
                <a:solidFill>
                  <a:srgbClr val="E45F3C">
                    <a:lumMod val="75000"/>
                  </a:srgbClr>
                </a:solidFill>
                <a:latin typeface="Georgia" panose="02040502050405020303" pitchFamily="18" charset="0"/>
              </a:rPr>
              <a:t> [</a:t>
            </a:r>
            <a:r>
              <a:rPr lang="en-US" sz="2400" b="1" dirty="0">
                <a:solidFill>
                  <a:srgbClr val="9B6BF2">
                    <a:lumMod val="75000"/>
                  </a:srgbClr>
                </a:solidFill>
                <a:latin typeface="Georgia" panose="02040502050405020303" pitchFamily="18" charset="0"/>
              </a:rPr>
              <a:t>Yahusha</a:t>
            </a:r>
            <a:r>
              <a:rPr lang="en-US" sz="2400" dirty="0">
                <a:solidFill>
                  <a:srgbClr val="E45F3C">
                    <a:lumMod val="75000"/>
                  </a:srgbClr>
                </a:solidFill>
                <a:latin typeface="Georgia" panose="02040502050405020303" pitchFamily="18" charset="0"/>
              </a:rPr>
              <a:t>] from </a:t>
            </a:r>
            <a:r>
              <a:rPr lang="en-US" sz="2400" dirty="0" err="1">
                <a:solidFill>
                  <a:srgbClr val="E45F3C">
                    <a:lumMod val="75000"/>
                  </a:srgbClr>
                </a:solidFill>
                <a:latin typeface="Georgia" panose="02040502050405020303" pitchFamily="18" charset="0"/>
              </a:rPr>
              <a:t>Qayapha</a:t>
            </a:r>
            <a:r>
              <a:rPr lang="en-US" sz="2400" dirty="0">
                <a:solidFill>
                  <a:srgbClr val="E45F3C">
                    <a:lumMod val="75000"/>
                  </a:srgbClr>
                </a:solidFill>
                <a:latin typeface="Georgia" panose="02040502050405020303" pitchFamily="18" charset="0"/>
              </a:rPr>
              <a:t> to the palace, </a:t>
            </a:r>
            <a:r>
              <a:rPr lang="en-US" sz="2400" b="1" i="1" dirty="0">
                <a:solidFill>
                  <a:srgbClr val="9900CC"/>
                </a:solidFill>
                <a:latin typeface="Georgia" panose="02040502050405020303" pitchFamily="18" charset="0"/>
              </a:rPr>
              <a:t>and it was early.  </a:t>
            </a:r>
            <a:r>
              <a:rPr lang="en-US" sz="2400" dirty="0">
                <a:solidFill>
                  <a:srgbClr val="E45F3C">
                    <a:lumMod val="75000"/>
                  </a:srgbClr>
                </a:solidFill>
                <a:latin typeface="Georgia" panose="02040502050405020303" pitchFamily="18" charset="0"/>
              </a:rPr>
              <a:t>And they themselves did not go into the palace, </a:t>
            </a:r>
            <a:r>
              <a:rPr lang="en-US" sz="2400" b="1" i="1" u="sng" dirty="0">
                <a:solidFill>
                  <a:srgbClr val="FF0066"/>
                </a:solidFill>
                <a:latin typeface="Georgia" panose="02040502050405020303" pitchFamily="18" charset="0"/>
              </a:rPr>
              <a:t>lest the</a:t>
            </a:r>
            <a:r>
              <a:rPr lang="en-US" sz="2400" b="1" i="1" dirty="0">
                <a:solidFill>
                  <a:srgbClr val="FF0066"/>
                </a:solidFill>
                <a:latin typeface="Georgia" panose="02040502050405020303" pitchFamily="18" charset="0"/>
              </a:rPr>
              <a:t>y </a:t>
            </a:r>
            <a:r>
              <a:rPr lang="en-US" sz="2400" b="1" i="1" u="sng" dirty="0">
                <a:solidFill>
                  <a:srgbClr val="FF0066"/>
                </a:solidFill>
                <a:latin typeface="Georgia" panose="02040502050405020303" pitchFamily="18" charset="0"/>
              </a:rPr>
              <a:t>should be de</a:t>
            </a:r>
            <a:r>
              <a:rPr lang="en-US" sz="2400" b="1" i="1" dirty="0">
                <a:solidFill>
                  <a:srgbClr val="FF0066"/>
                </a:solidFill>
                <a:latin typeface="Georgia" panose="02040502050405020303" pitchFamily="18" charset="0"/>
              </a:rPr>
              <a:t>f</a:t>
            </a:r>
            <a:r>
              <a:rPr lang="en-US" sz="2400" b="1" i="1" u="sng" dirty="0">
                <a:solidFill>
                  <a:srgbClr val="FF0066"/>
                </a:solidFill>
                <a:latin typeface="Georgia" panose="02040502050405020303" pitchFamily="18" charset="0"/>
              </a:rPr>
              <a:t>iled</a:t>
            </a:r>
            <a:r>
              <a:rPr lang="en-US" sz="2400" b="1" i="1" dirty="0">
                <a:solidFill>
                  <a:srgbClr val="FF0066"/>
                </a:solidFill>
                <a:latin typeface="Georgia" panose="02040502050405020303" pitchFamily="18" charset="0"/>
              </a:rPr>
              <a:t>, </a:t>
            </a:r>
            <a:r>
              <a:rPr lang="en-US" sz="2400" b="1" i="1" u="sng" dirty="0">
                <a:solidFill>
                  <a:srgbClr val="FF0066"/>
                </a:solidFill>
                <a:latin typeface="Georgia" panose="02040502050405020303" pitchFamily="18" charset="0"/>
              </a:rPr>
              <a:t>but that the</a:t>
            </a:r>
            <a:r>
              <a:rPr lang="en-US" sz="2400" b="1" i="1" dirty="0">
                <a:solidFill>
                  <a:srgbClr val="FF0066"/>
                </a:solidFill>
                <a:latin typeface="Georgia" panose="02040502050405020303" pitchFamily="18" charset="0"/>
              </a:rPr>
              <a:t>y </a:t>
            </a:r>
            <a:r>
              <a:rPr lang="en-US" sz="2400" b="1" i="1" u="sng" dirty="0">
                <a:solidFill>
                  <a:srgbClr val="FF0066"/>
                </a:solidFill>
                <a:latin typeface="Georgia" panose="02040502050405020303" pitchFamily="18" charset="0"/>
              </a:rPr>
              <a:t>mi</a:t>
            </a:r>
            <a:r>
              <a:rPr lang="en-US" sz="2400" b="1" i="1" dirty="0">
                <a:solidFill>
                  <a:srgbClr val="FF0066"/>
                </a:solidFill>
                <a:latin typeface="Georgia" panose="02040502050405020303" pitchFamily="18" charset="0"/>
              </a:rPr>
              <a:t>g</a:t>
            </a:r>
            <a:r>
              <a:rPr lang="en-US" sz="2400" b="1" i="1" u="sng" dirty="0">
                <a:solidFill>
                  <a:srgbClr val="FF0066"/>
                </a:solidFill>
                <a:latin typeface="Georgia" panose="02040502050405020303" pitchFamily="18" charset="0"/>
              </a:rPr>
              <a:t>ht eat the Passover</a:t>
            </a:r>
            <a:r>
              <a:rPr lang="en-US" sz="2400" b="1" i="1" dirty="0">
                <a:solidFill>
                  <a:srgbClr val="FF0066"/>
                </a:solidFill>
                <a:latin typeface="Georgia" panose="02040502050405020303" pitchFamily="18" charset="0"/>
              </a:rPr>
              <a:t>.</a:t>
            </a:r>
            <a:endParaRPr lang="en-US" sz="2400" dirty="0">
              <a:solidFill>
                <a:prstClr val="black">
                  <a:lumMod val="95000"/>
                  <a:lumOff val="5000"/>
                </a:prstClr>
              </a:solidFill>
              <a:latin typeface="Calibri" panose="020F0502020204030204" pitchFamily="34" charset="0"/>
            </a:endParaRPr>
          </a:p>
        </p:txBody>
      </p:sp>
      <p:sp>
        <p:nvSpPr>
          <p:cNvPr id="3" name="Lightning Bolt 2"/>
          <p:cNvSpPr/>
          <p:nvPr/>
        </p:nvSpPr>
        <p:spPr>
          <a:xfrm rot="15276062">
            <a:off x="9912824" y="995521"/>
            <a:ext cx="914400" cy="914400"/>
          </a:xfrm>
          <a:prstGeom prst="lightningBolt">
            <a:avLst/>
          </a:prstGeom>
          <a:solidFill>
            <a:srgbClr val="FFFF00"/>
          </a:solidFill>
          <a:ln w="76200">
            <a:solidFill>
              <a:srgbClr val="61E1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Slide Number Placeholder 4"/>
          <p:cNvSpPr>
            <a:spLocks noGrp="1"/>
          </p:cNvSpPr>
          <p:nvPr>
            <p:ph type="sldNum" sz="quarter" idx="12"/>
          </p:nvPr>
        </p:nvSpPr>
        <p:spPr>
          <a:xfrm>
            <a:off x="87784" y="6553732"/>
            <a:ext cx="370339" cy="254167"/>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29</a:t>
            </a:fld>
            <a:endParaRPr lang="en-US" sz="1200" dirty="0">
              <a:solidFill>
                <a:schemeClr val="tx1"/>
              </a:solidFill>
            </a:endParaRPr>
          </a:p>
        </p:txBody>
      </p:sp>
    </p:spTree>
    <p:extLst>
      <p:ext uri="{BB962C8B-B14F-4D97-AF65-F5344CB8AC3E}">
        <p14:creationId xmlns:p14="http://schemas.microsoft.com/office/powerpoint/2010/main" val="247066593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25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59000">
              <a:srgbClr val="FF00FF"/>
            </a:gs>
            <a:gs pos="34000">
              <a:srgbClr val="21E379"/>
            </a:gs>
          </a:gsLst>
          <a:lin ang="108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69" y="2801374"/>
            <a:ext cx="10336661" cy="3516300"/>
          </a:xfrm>
          <a:gradFill flip="none" rotWithShape="1">
            <a:gsLst>
              <a:gs pos="0">
                <a:srgbClr val="FFFF00"/>
              </a:gs>
              <a:gs pos="66000">
                <a:srgbClr val="FF00FF">
                  <a:alpha val="29000"/>
                </a:srgbClr>
              </a:gs>
              <a:gs pos="100000">
                <a:srgbClr val="21E379"/>
              </a:gs>
            </a:gsLst>
            <a:lin ang="16200000" scaled="1"/>
            <a:tileRect/>
          </a:gradFill>
          <a:scene3d>
            <a:camera prst="orthographicFront"/>
            <a:lightRig rig="threePt" dir="t"/>
          </a:scene3d>
          <a:sp3d>
            <a:bevelT/>
          </a:sp3d>
        </p:spPr>
        <p:txBody>
          <a:bodyPr anchor="ctr">
            <a:noAutofit/>
            <a:sp3d extrusionH="57150">
              <a:bevelT w="38100" h="38100"/>
            </a:sp3d>
          </a:bodyPr>
          <a:lstStyle/>
          <a:p>
            <a:pPr>
              <a:spcBef>
                <a:spcPts val="0"/>
              </a:spcBef>
              <a:spcAft>
                <a:spcPts val="1800"/>
              </a:spcAft>
            </a:pPr>
            <a:r>
              <a:rPr lang="en-US" sz="3200" dirty="0"/>
              <a:t>The explicit purpose of this writing is to first ascertain </a:t>
            </a:r>
            <a:r>
              <a:rPr lang="en-US" sz="3200" b="1" dirty="0">
                <a:effectLst>
                  <a:glow rad="127000">
                    <a:srgbClr val="FF9933"/>
                  </a:glow>
                </a:effectLst>
              </a:rPr>
              <a:t>the actual dates</a:t>
            </a:r>
            <a:r>
              <a:rPr lang="en-US" sz="3200" dirty="0"/>
              <a:t> for the </a:t>
            </a:r>
            <a:r>
              <a:rPr lang="en-US" sz="3200" b="1" dirty="0"/>
              <a:t>pre-crucifixion</a:t>
            </a:r>
            <a:r>
              <a:rPr lang="en-US" sz="3200" dirty="0"/>
              <a:t> activities and events that occurred on Passover.</a:t>
            </a:r>
          </a:p>
          <a:p>
            <a:pPr>
              <a:spcBef>
                <a:spcPts val="0"/>
              </a:spcBef>
              <a:spcAft>
                <a:spcPts val="1800"/>
              </a:spcAft>
            </a:pPr>
            <a:r>
              <a:rPr lang="en-US" sz="3200" dirty="0"/>
              <a:t>Next, is to find upon what </a:t>
            </a:r>
            <a:r>
              <a:rPr lang="en-US" sz="3200" b="1" dirty="0">
                <a:effectLst>
                  <a:glow rad="127000">
                    <a:srgbClr val="0CF4C8"/>
                  </a:glow>
                </a:effectLst>
              </a:rPr>
              <a:t>date </a:t>
            </a:r>
            <a:r>
              <a:rPr lang="en-US" sz="3200" dirty="0">
                <a:effectLst/>
              </a:rPr>
              <a:t>and what exact time of the 24 hour cycle, these horrific events of the crucifixion transpired.</a:t>
            </a:r>
            <a:endParaRPr lang="en-US" sz="3200" dirty="0"/>
          </a:p>
        </p:txBody>
      </p:sp>
      <p:sp>
        <p:nvSpPr>
          <p:cNvPr id="4" name="WordArt 3"/>
          <p:cNvSpPr>
            <a:spLocks noChangeArrowheads="1" noChangeShapeType="1" noTextEdit="1"/>
          </p:cNvSpPr>
          <p:nvPr/>
        </p:nvSpPr>
        <p:spPr bwMode="auto">
          <a:xfrm>
            <a:off x="2307963" y="-1845932"/>
            <a:ext cx="903132" cy="64676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2800" kern="10" spc="0" dirty="0">
                <a:ln w="12700">
                  <a:solidFill>
                    <a:srgbClr val="CC00CC"/>
                  </a:solidFill>
                  <a:round/>
                  <a:headEnd/>
                  <a:tailEnd/>
                </a:ln>
                <a:solidFill>
                  <a:srgbClr val="66FF33"/>
                </a:solidFill>
                <a:effectLst/>
                <a:latin typeface="Matura MT Script Capitals" panose="03020802060602070202" pitchFamily="66" charset="0"/>
              </a:rPr>
              <a:t>The</a:t>
            </a:r>
          </a:p>
        </p:txBody>
      </p:sp>
      <p:sp>
        <p:nvSpPr>
          <p:cNvPr id="5" name="WordArt 2"/>
          <p:cNvSpPr>
            <a:spLocks noChangeArrowheads="1" noChangeShapeType="1" noTextEdit="1"/>
          </p:cNvSpPr>
          <p:nvPr/>
        </p:nvSpPr>
        <p:spPr bwMode="auto">
          <a:xfrm>
            <a:off x="3576399" y="-1922172"/>
            <a:ext cx="3921750" cy="8172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rtl="0">
              <a:buNone/>
            </a:pPr>
            <a:r>
              <a:rPr lang="en-US" sz="4400" kern="10" spc="0" dirty="0">
                <a:ln w="12700">
                  <a:solidFill>
                    <a:srgbClr val="66FF33"/>
                  </a:solidFill>
                  <a:round/>
                  <a:headEnd/>
                  <a:tailEnd/>
                </a:ln>
                <a:solidFill>
                  <a:srgbClr val="CC00CC"/>
                </a:solidFill>
                <a:effectLst/>
                <a:latin typeface="Matura MT Script Capitals" panose="03020802060602070202" pitchFamily="66" charset="0"/>
              </a:rPr>
              <a:t>Crucifixion</a:t>
            </a:r>
          </a:p>
        </p:txBody>
      </p:sp>
      <p:sp>
        <p:nvSpPr>
          <p:cNvPr id="6" name="WordArt 1"/>
          <p:cNvSpPr>
            <a:spLocks noChangeArrowheads="1" noChangeShapeType="1" noTextEdit="1"/>
          </p:cNvSpPr>
          <p:nvPr/>
        </p:nvSpPr>
        <p:spPr bwMode="auto">
          <a:xfrm>
            <a:off x="4844791" y="-1104900"/>
            <a:ext cx="4845963" cy="73999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rtl="0">
              <a:buNone/>
            </a:pPr>
            <a:r>
              <a:rPr lang="en-US" sz="2800" kern="10" spc="0" dirty="0">
                <a:ln w="12700">
                  <a:solidFill>
                    <a:srgbClr val="CC00CC"/>
                  </a:solidFill>
                  <a:round/>
                  <a:headEnd/>
                  <a:tailEnd/>
                </a:ln>
                <a:solidFill>
                  <a:srgbClr val="66FF33"/>
                </a:solidFill>
                <a:effectLst/>
                <a:latin typeface="Matura MT Script Capitals" panose="03020802060602070202" pitchFamily="66" charset="0"/>
              </a:rPr>
              <a:t>According To John</a:t>
            </a:r>
          </a:p>
        </p:txBody>
      </p:sp>
      <p:sp>
        <p:nvSpPr>
          <p:cNvPr id="7"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66FF33"/>
                </a:solidFill>
                <a:effectLst/>
                <a:latin typeface="Matura MT Script Capitals" panose="03020802060602070202" pitchFamily="66"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93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66FF33"/>
                </a:solidFill>
                <a:effectLst/>
                <a:latin typeface="AR BLANCA" panose="02000000000000000000" pitchFamily="2"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140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CC00CC"/>
                </a:solidFill>
                <a:effectLst/>
                <a:latin typeface="AR BLANCA" panose="02000000000000000000" pitchFamily="2"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a:xfrm>
            <a:off x="0" y="6571890"/>
            <a:ext cx="148666" cy="300477"/>
          </a:xfrm>
        </p:spPr>
        <p:txBody>
          <a:bodyPr/>
          <a:lstStyle/>
          <a:p>
            <a:fld id="{D57F1E4F-1CFF-5643-939E-217C01CDF565}" type="slidenum">
              <a:rPr lang="en-US" sz="1400" smtClean="0">
                <a:solidFill>
                  <a:schemeClr val="tx1"/>
                </a:solidFill>
              </a:rPr>
              <a:pPr/>
              <a:t>3</a:t>
            </a:fld>
            <a:endParaRPr lang="en-US" sz="1400" dirty="0">
              <a:solidFill>
                <a:schemeClr val="tx1"/>
              </a:solidFill>
            </a:endParaRPr>
          </a:p>
        </p:txBody>
      </p:sp>
      <p:sp>
        <p:nvSpPr>
          <p:cNvPr id="10" name="WordArt 3"/>
          <p:cNvSpPr>
            <a:spLocks noChangeArrowheads="1" noChangeShapeType="1" noTextEdit="1"/>
          </p:cNvSpPr>
          <p:nvPr/>
        </p:nvSpPr>
        <p:spPr bwMode="auto">
          <a:xfrm>
            <a:off x="860612" y="578533"/>
            <a:ext cx="1362634" cy="109517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rtl="0">
              <a:buNone/>
            </a:pPr>
            <a:r>
              <a:rPr lang="en-US" sz="5400" kern="10" spc="0" dirty="0">
                <a:ln w="12700">
                  <a:solidFill>
                    <a:srgbClr val="CC00CC"/>
                  </a:solidFill>
                  <a:round/>
                  <a:headEnd/>
                  <a:tailEnd/>
                </a:ln>
                <a:solidFill>
                  <a:srgbClr val="75C4FF"/>
                </a:solidFill>
                <a:effectLst/>
                <a:latin typeface="Matura MT Script Capitals" panose="03020802060602070202" pitchFamily="66" charset="0"/>
              </a:rPr>
              <a:t>The</a:t>
            </a:r>
            <a:endParaRPr lang="en-US" sz="4000" kern="10" spc="0" dirty="0">
              <a:ln w="12700">
                <a:solidFill>
                  <a:srgbClr val="CC00CC"/>
                </a:solidFill>
                <a:round/>
                <a:headEnd/>
                <a:tailEnd/>
              </a:ln>
              <a:solidFill>
                <a:srgbClr val="75C4FF"/>
              </a:solidFill>
              <a:effectLst/>
              <a:latin typeface="Matura MT Script Capitals" panose="03020802060602070202" pitchFamily="66" charset="0"/>
            </a:endParaRPr>
          </a:p>
        </p:txBody>
      </p:sp>
      <p:sp>
        <p:nvSpPr>
          <p:cNvPr id="11" name="WordArt 2"/>
          <p:cNvSpPr>
            <a:spLocks noChangeArrowheads="1" noChangeShapeType="1" noTextEdit="1"/>
          </p:cNvSpPr>
          <p:nvPr/>
        </p:nvSpPr>
        <p:spPr bwMode="auto">
          <a:xfrm>
            <a:off x="2666173" y="608117"/>
            <a:ext cx="4601600" cy="80158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rtl="0">
              <a:buNone/>
            </a:pPr>
            <a:r>
              <a:rPr lang="en-US" sz="4400" kern="10" spc="0" dirty="0">
                <a:ln w="12700">
                  <a:solidFill>
                    <a:srgbClr val="66FF33"/>
                  </a:solidFill>
                  <a:round/>
                  <a:headEnd/>
                  <a:tailEnd/>
                </a:ln>
                <a:solidFill>
                  <a:schemeClr val="accent3">
                    <a:lumMod val="40000"/>
                    <a:lumOff val="60000"/>
                  </a:schemeClr>
                </a:solidFill>
                <a:effectLst/>
                <a:latin typeface="Matura MT Script Capitals" panose="03020802060602070202" pitchFamily="66" charset="0"/>
              </a:rPr>
              <a:t>Crucifixion</a:t>
            </a:r>
          </a:p>
        </p:txBody>
      </p:sp>
      <p:sp>
        <p:nvSpPr>
          <p:cNvPr id="12" name="WordArt 1"/>
          <p:cNvSpPr>
            <a:spLocks noChangeArrowheads="1" noChangeShapeType="1" noTextEdit="1"/>
          </p:cNvSpPr>
          <p:nvPr/>
        </p:nvSpPr>
        <p:spPr bwMode="auto">
          <a:xfrm>
            <a:off x="4282441" y="1249046"/>
            <a:ext cx="5998284" cy="84932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rtl="0">
              <a:buNone/>
            </a:pPr>
            <a:r>
              <a:rPr lang="en-US" sz="2800" kern="10" spc="0" dirty="0">
                <a:ln w="12700">
                  <a:solidFill>
                    <a:srgbClr val="CC00CC"/>
                  </a:solidFill>
                  <a:round/>
                  <a:headEnd/>
                  <a:tailEnd/>
                </a:ln>
                <a:solidFill>
                  <a:srgbClr val="75C4FF"/>
                </a:solidFill>
                <a:effectLst/>
                <a:latin typeface="Matura MT Script Capitals" panose="03020802060602070202" pitchFamily="66" charset="0"/>
              </a:rPr>
              <a:t>According To John</a:t>
            </a:r>
          </a:p>
        </p:txBody>
      </p:sp>
    </p:spTree>
    <p:extLst>
      <p:ext uri="{BB962C8B-B14F-4D97-AF65-F5344CB8AC3E}">
        <p14:creationId xmlns:p14="http://schemas.microsoft.com/office/powerpoint/2010/main" val="432709400"/>
      </p:ext>
    </p:extLst>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FF00FF">
                <a:alpha val="31000"/>
              </a:srgbClr>
            </a:gs>
            <a:gs pos="81000">
              <a:srgbClr val="0CF4C8">
                <a:alpha val="23000"/>
              </a:srgbClr>
            </a:gs>
            <a:gs pos="100000">
              <a:srgbClr val="FF0000">
                <a:alpha val="45000"/>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191069"/>
            <a:ext cx="11764370" cy="6469038"/>
          </a:xfrm>
          <a:gradFill flip="none" rotWithShape="1">
            <a:gsLst>
              <a:gs pos="33000">
                <a:srgbClr val="FFFF00">
                  <a:alpha val="13000"/>
                  <a:lumMod val="48000"/>
                  <a:lumOff val="52000"/>
                </a:srgbClr>
              </a:gs>
              <a:gs pos="58000">
                <a:srgbClr val="FF00FF">
                  <a:alpha val="20000"/>
                  <a:lumMod val="37000"/>
                  <a:lumOff val="63000"/>
                </a:srgbClr>
              </a:gs>
              <a:gs pos="81000">
                <a:srgbClr val="0CF4C8">
                  <a:alpha val="16000"/>
                  <a:lumMod val="37000"/>
                  <a:lumOff val="63000"/>
                </a:srgbClr>
              </a:gs>
              <a:gs pos="100000">
                <a:schemeClr val="tx2">
                  <a:alpha val="27000"/>
                  <a:lumMod val="9000"/>
                  <a:lumOff val="91000"/>
                </a:schemeClr>
              </a:gs>
            </a:gsLst>
            <a:path path="circle">
              <a:fillToRect l="100000" t="100000"/>
            </a:path>
            <a:tileRect r="-100000" b="-100000"/>
          </a:gradFill>
        </p:spPr>
        <p:txBody>
          <a:bodyPr>
            <a:normAutofit/>
          </a:bodyPr>
          <a:lstStyle/>
          <a:p>
            <a:pPr marL="0" indent="0">
              <a:buNone/>
            </a:pPr>
            <a:r>
              <a:rPr lang="en-US" sz="3200" b="1" dirty="0">
                <a:solidFill>
                  <a:srgbClr val="0000FF"/>
                </a:solidFill>
              </a:rPr>
              <a:t>The statutes of </a:t>
            </a:r>
            <a:r>
              <a:rPr lang="en-US" sz="3200" b="1" dirty="0" err="1">
                <a:solidFill>
                  <a:srgbClr val="0000FF"/>
                </a:solidFill>
              </a:rPr>
              <a:t>Yahuah</a:t>
            </a:r>
            <a:r>
              <a:rPr lang="en-US" sz="3200" b="1" dirty="0">
                <a:solidFill>
                  <a:srgbClr val="0000FF"/>
                </a:solidFill>
              </a:rPr>
              <a:t> </a:t>
            </a:r>
            <a:r>
              <a:rPr lang="en-US" sz="3200" u="sng" dirty="0">
                <a:solidFill>
                  <a:schemeClr val="tx1"/>
                </a:solidFill>
              </a:rPr>
              <a:t>have effectivel</a:t>
            </a:r>
            <a:r>
              <a:rPr lang="en-US" sz="3200" dirty="0">
                <a:solidFill>
                  <a:schemeClr val="tx1"/>
                </a:solidFill>
              </a:rPr>
              <a:t>y </a:t>
            </a:r>
            <a:r>
              <a:rPr lang="en-US" sz="3200" u="sng" dirty="0">
                <a:solidFill>
                  <a:schemeClr val="tx1"/>
                </a:solidFill>
              </a:rPr>
              <a:t>removed Sunset Theor</a:t>
            </a:r>
            <a:r>
              <a:rPr lang="en-US" sz="3200" dirty="0">
                <a:solidFill>
                  <a:schemeClr val="tx1"/>
                </a:solidFill>
              </a:rPr>
              <a:t>y</a:t>
            </a:r>
            <a:r>
              <a:rPr lang="en-US" sz="3200" u="sng" dirty="0">
                <a:solidFill>
                  <a:schemeClr val="tx1"/>
                </a:solidFill>
              </a:rPr>
              <a:t>’s fla</a:t>
            </a:r>
            <a:r>
              <a:rPr lang="en-US" sz="3200" dirty="0">
                <a:solidFill>
                  <a:schemeClr val="tx1"/>
                </a:solidFill>
              </a:rPr>
              <a:t>g!  We are now enabled to consider another option with the origin derived from the Torah! </a:t>
            </a:r>
          </a:p>
          <a:p>
            <a:pPr marL="0" indent="0">
              <a:buNone/>
            </a:pPr>
            <a:r>
              <a:rPr lang="en-US" sz="3200" b="1" dirty="0">
                <a:solidFill>
                  <a:srgbClr val="0000FF"/>
                </a:solidFill>
              </a:rPr>
              <a:t>Yahusha</a:t>
            </a:r>
            <a:r>
              <a:rPr lang="en-US" sz="3200" dirty="0">
                <a:solidFill>
                  <a:schemeClr val="tx1"/>
                </a:solidFill>
              </a:rPr>
              <a:t> was standing before Pilate </a:t>
            </a:r>
            <a:r>
              <a:rPr lang="en-US" sz="3200" b="1" dirty="0">
                <a:solidFill>
                  <a:schemeClr val="tx1"/>
                </a:solidFill>
                <a:effectLst>
                  <a:glow rad="127000">
                    <a:srgbClr val="0CF4C8"/>
                  </a:glow>
                </a:effectLst>
              </a:rPr>
              <a:t>at Dawn of Abib 14. </a:t>
            </a:r>
            <a:endParaRPr lang="en-US" sz="3200" dirty="0">
              <a:solidFill>
                <a:schemeClr val="tx1"/>
              </a:solidFill>
            </a:endParaRPr>
          </a:p>
        </p:txBody>
      </p:sp>
      <p:sp>
        <p:nvSpPr>
          <p:cNvPr id="2" name="Slide Number Placeholder 1"/>
          <p:cNvSpPr>
            <a:spLocks noGrp="1"/>
          </p:cNvSpPr>
          <p:nvPr>
            <p:ph type="sldNum" sz="quarter" idx="12"/>
          </p:nvPr>
        </p:nvSpPr>
        <p:spPr>
          <a:xfrm>
            <a:off x="0" y="6543275"/>
            <a:ext cx="384733" cy="314725"/>
          </a:xfrm>
        </p:spPr>
        <p:txBody>
          <a:bodyPr/>
          <a:lstStyle/>
          <a:p>
            <a:fld id="{D57F1E4F-1CFF-5643-939E-217C01CDF565}" type="slidenum">
              <a:rPr lang="en-US" sz="1200" smtClean="0">
                <a:solidFill>
                  <a:schemeClr val="tx1"/>
                </a:solidFill>
              </a:rPr>
              <a:pPr/>
              <a:t>30</a:t>
            </a:fld>
            <a:endParaRPr lang="en-US" sz="1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24544342"/>
              </p:ext>
            </p:extLst>
          </p:nvPr>
        </p:nvGraphicFramePr>
        <p:xfrm>
          <a:off x="541153" y="4313660"/>
          <a:ext cx="10972800" cy="591742"/>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91742">
                <a:tc>
                  <a:txBody>
                    <a:bodyPr/>
                    <a:lstStyle/>
                    <a:p>
                      <a:pPr algn="ctr"/>
                      <a:r>
                        <a:rPr lang="en-US" sz="2400" dirty="0"/>
                        <a:t>Abib 13 Night Season</a:t>
                      </a:r>
                    </a:p>
                  </a:txBody>
                  <a:tcPr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tx1"/>
                    </a:solidFill>
                  </a:tcPr>
                </a:tc>
                <a:tc>
                  <a:txBody>
                    <a:bodyPr/>
                    <a:lstStyle/>
                    <a:p>
                      <a:pPr algn="ctr"/>
                      <a:r>
                        <a:rPr lang="en-US" sz="2400" dirty="0"/>
                        <a:t>Abib 14 Light Season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solidFill>
                      <a:srgbClr val="00B0F0"/>
                    </a:solidFill>
                  </a:tcPr>
                </a:tc>
                <a:tc>
                  <a:txBody>
                    <a:bodyPr/>
                    <a:lstStyle/>
                    <a:p>
                      <a:pPr algn="ctr"/>
                      <a:r>
                        <a:rPr lang="en-US" sz="2400" dirty="0"/>
                        <a:t>Abib 14 Night Season</a:t>
                      </a:r>
                    </a:p>
                  </a:txBody>
                  <a:tcPr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tx1"/>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384733" y="2968388"/>
            <a:ext cx="3559470" cy="914400"/>
          </a:xfrm>
          <a:prstGeom prst="rect">
            <a:avLst/>
          </a:prstGeom>
          <a:solidFill>
            <a:schemeClr val="accent4">
              <a:lumMod val="60000"/>
              <a:lumOff val="40000"/>
            </a:schemeClr>
          </a:solidFill>
          <a:ln w="57150">
            <a:solidFill>
              <a:srgbClr val="99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9933FF"/>
                </a:solidFill>
              </a:rPr>
              <a:t>The Last Supper with the Disciples</a:t>
            </a:r>
          </a:p>
        </p:txBody>
      </p:sp>
      <p:cxnSp>
        <p:nvCxnSpPr>
          <p:cNvPr id="7" name="Straight Arrow Connector 6"/>
          <p:cNvCxnSpPr/>
          <p:nvPr/>
        </p:nvCxnSpPr>
        <p:spPr>
          <a:xfrm>
            <a:off x="541153" y="3875964"/>
            <a:ext cx="0" cy="437696"/>
          </a:xfrm>
          <a:prstGeom prst="straightConnector1">
            <a:avLst/>
          </a:prstGeom>
          <a:ln w="57150">
            <a:solidFill>
              <a:srgbClr val="9933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4734" y="5227093"/>
            <a:ext cx="3805130" cy="1316182"/>
          </a:xfrm>
          <a:prstGeom prst="rect">
            <a:avLst/>
          </a:prstGeom>
          <a:solidFill>
            <a:schemeClr val="tx1"/>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CF4C8"/>
                </a:solidFill>
              </a:rPr>
              <a:t>Yahusha</a:t>
            </a:r>
            <a:r>
              <a:rPr lang="en-US" sz="2800" b="1" dirty="0">
                <a:solidFill>
                  <a:srgbClr val="B31166"/>
                </a:solidFill>
              </a:rPr>
              <a:t> “captured” in Gethsemane</a:t>
            </a:r>
          </a:p>
        </p:txBody>
      </p:sp>
      <p:cxnSp>
        <p:nvCxnSpPr>
          <p:cNvPr id="10" name="Straight Arrow Connector 9"/>
          <p:cNvCxnSpPr>
            <a:stCxn id="8" idx="0"/>
          </p:cNvCxnSpPr>
          <p:nvPr/>
        </p:nvCxnSpPr>
        <p:spPr>
          <a:xfrm flipH="1" flipV="1">
            <a:off x="2286000" y="4905402"/>
            <a:ext cx="1299" cy="3216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627623" y="2429301"/>
            <a:ext cx="7162595" cy="1774073"/>
          </a:xfrm>
          <a:prstGeom prst="rect">
            <a:avLst/>
          </a:prstGeom>
          <a:solidFill>
            <a:srgbClr val="9933FF">
              <a:alpha val="48000"/>
            </a:srgbClr>
          </a:solidFill>
          <a:ln w="57150">
            <a:solidFill>
              <a:srgbClr val="21E37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rPr>
              <a:t>Yahusha,</a:t>
            </a:r>
            <a:r>
              <a:rPr lang="en-US" sz="2800" dirty="0">
                <a:solidFill>
                  <a:schemeClr val="tx1"/>
                </a:solidFill>
              </a:rPr>
              <a:t> paraded through the courts, </a:t>
            </a:r>
            <a:br>
              <a:rPr lang="en-US" sz="2800" dirty="0">
                <a:solidFill>
                  <a:schemeClr val="tx1"/>
                </a:solidFill>
              </a:rPr>
            </a:br>
            <a:r>
              <a:rPr lang="en-US" sz="2800" dirty="0">
                <a:solidFill>
                  <a:schemeClr val="tx1"/>
                </a:solidFill>
              </a:rPr>
              <a:t>is presented to Pilate.  </a:t>
            </a:r>
            <a:r>
              <a:rPr lang="en-US" sz="2800" b="1" dirty="0">
                <a:solidFill>
                  <a:srgbClr val="0000FF"/>
                </a:solidFill>
              </a:rPr>
              <a:t>Yahusha</a:t>
            </a:r>
            <a:r>
              <a:rPr lang="en-US" sz="2800" dirty="0">
                <a:solidFill>
                  <a:schemeClr val="tx1"/>
                </a:solidFill>
              </a:rPr>
              <a:t> stands before Pilate as the </a:t>
            </a:r>
            <a:r>
              <a:rPr lang="en-US" sz="2800" b="1" dirty="0">
                <a:solidFill>
                  <a:schemeClr val="tx1"/>
                </a:solidFill>
                <a:effectLst>
                  <a:glow rad="127000">
                    <a:srgbClr val="00FFFF"/>
                  </a:glow>
                </a:effectLst>
              </a:rPr>
              <a:t>Dawn</a:t>
            </a:r>
            <a:r>
              <a:rPr lang="en-US" sz="2800" dirty="0">
                <a:solidFill>
                  <a:schemeClr val="tx1"/>
                </a:solidFill>
              </a:rPr>
              <a:t> commences. </a:t>
            </a:r>
          </a:p>
        </p:txBody>
      </p:sp>
      <p:cxnSp>
        <p:nvCxnSpPr>
          <p:cNvPr id="14" name="Straight Arrow Connector 13"/>
          <p:cNvCxnSpPr>
            <a:cxnSpLocks/>
          </p:cNvCxnSpPr>
          <p:nvPr/>
        </p:nvCxnSpPr>
        <p:spPr>
          <a:xfrm flipH="1">
            <a:off x="4287915" y="3882788"/>
            <a:ext cx="339708" cy="346229"/>
          </a:xfrm>
          <a:prstGeom prst="straightConnector1">
            <a:avLst/>
          </a:prstGeom>
          <a:ln w="57150">
            <a:solidFill>
              <a:srgbClr val="21E379"/>
            </a:solidFill>
            <a:tailEnd type="triangle"/>
          </a:ln>
          <a:effectLst>
            <a:glow rad="127000">
              <a:schemeClr val="bg1">
                <a:lumMod val="5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247459-DA7D-4B83-BCA2-E63D39C1C242}"/>
              </a:ext>
            </a:extLst>
          </p:cNvPr>
          <p:cNvCxnSpPr/>
          <p:nvPr/>
        </p:nvCxnSpPr>
        <p:spPr>
          <a:xfrm flipV="1">
            <a:off x="4189863" y="3710866"/>
            <a:ext cx="0" cy="1438183"/>
          </a:xfrm>
          <a:prstGeom prst="line">
            <a:avLst/>
          </a:prstGeom>
          <a:ln w="76200">
            <a:solidFill>
              <a:srgbClr val="FFC000"/>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71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125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25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125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5" presetClass="entr" presetSubtype="1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1500"/>
                                        <p:tgtEl>
                                          <p:spTgt spid="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61" y="218363"/>
            <a:ext cx="11791666" cy="6469039"/>
          </a:xfrm>
          <a:solidFill>
            <a:schemeClr val="bg1"/>
          </a:solidFill>
          <a:scene3d>
            <a:camera prst="orthographicFront"/>
            <a:lightRig rig="threePt" dir="t"/>
          </a:scene3d>
          <a:sp3d>
            <a:bevelT w="165100" prst="coolSlant"/>
          </a:sp3d>
        </p:spPr>
        <p:txBody>
          <a:bodyPr>
            <a:normAutofit lnSpcReduction="10000"/>
            <a:sp3d extrusionH="57150">
              <a:bevelT w="38100" h="38100"/>
            </a:sp3d>
          </a:bodyPr>
          <a:lstStyle/>
          <a:p>
            <a:pPr marL="0" lvl="0" indent="0">
              <a:spcBef>
                <a:spcPts val="0"/>
              </a:spcBef>
              <a:spcAft>
                <a:spcPts val="1200"/>
              </a:spcAft>
              <a:buClr>
                <a:srgbClr val="B31166"/>
              </a:buClr>
              <a:buNone/>
            </a:pPr>
            <a:r>
              <a:rPr lang="en-US" sz="2600" b="1" dirty="0">
                <a:solidFill>
                  <a:srgbClr val="0000FF"/>
                </a:solidFill>
                <a:latin typeface="Calibri" panose="020F0502020204030204" pitchFamily="34" charset="0"/>
              </a:rPr>
              <a:t>Yahusha</a:t>
            </a:r>
            <a:r>
              <a:rPr lang="en-US" sz="2600" b="1" i="1" dirty="0">
                <a:solidFill>
                  <a:srgbClr val="FF0000"/>
                </a:solidFill>
                <a:latin typeface="Calibri" panose="020F0502020204030204" pitchFamily="34" charset="0"/>
              </a:rPr>
              <a:t> </a:t>
            </a:r>
            <a:r>
              <a:rPr lang="en-US" sz="2600" dirty="0">
                <a:solidFill>
                  <a:schemeClr val="tx1">
                    <a:lumMod val="95000"/>
                    <a:lumOff val="5000"/>
                  </a:schemeClr>
                </a:solidFill>
                <a:latin typeface="Calibri" panose="020F0502020204030204" pitchFamily="34" charset="0"/>
              </a:rPr>
              <a:t>is now </a:t>
            </a:r>
            <a:r>
              <a:rPr lang="en-US" sz="2600" b="1" u="sng" dirty="0">
                <a:solidFill>
                  <a:srgbClr val="00B050"/>
                </a:solidFill>
                <a:latin typeface="Calibri" panose="020F0502020204030204" pitchFamily="34" charset="0"/>
              </a:rPr>
              <a:t>standin</a:t>
            </a:r>
            <a:r>
              <a:rPr lang="en-US" sz="2600" b="1" dirty="0">
                <a:solidFill>
                  <a:srgbClr val="00B050"/>
                </a:solidFill>
                <a:latin typeface="Calibri" panose="020F0502020204030204" pitchFamily="34" charset="0"/>
              </a:rPr>
              <a:t>g</a:t>
            </a:r>
            <a:r>
              <a:rPr lang="en-US" sz="2600" dirty="0">
                <a:solidFill>
                  <a:schemeClr val="tx1">
                    <a:lumMod val="95000"/>
                    <a:lumOff val="5000"/>
                  </a:schemeClr>
                </a:solidFill>
                <a:latin typeface="Calibri" panose="020F0502020204030204" pitchFamily="34" charset="0"/>
              </a:rPr>
              <a:t> before an earthly authority figure – Pilate.</a:t>
            </a:r>
          </a:p>
          <a:p>
            <a:pPr marL="0" lvl="0" indent="0">
              <a:spcBef>
                <a:spcPts val="0"/>
              </a:spcBef>
              <a:spcAft>
                <a:spcPts val="1200"/>
              </a:spcAft>
              <a:buClr>
                <a:srgbClr val="B31166"/>
              </a:buClr>
              <a:buNone/>
            </a:pPr>
            <a:r>
              <a:rPr lang="en-US" sz="2600" b="1" i="1" dirty="0">
                <a:solidFill>
                  <a:srgbClr val="FF0000"/>
                </a:solidFill>
                <a:latin typeface="Calibri" panose="020F0502020204030204" pitchFamily="34" charset="0"/>
              </a:rPr>
              <a:t>Questions: </a:t>
            </a:r>
          </a:p>
          <a:p>
            <a:pPr marL="1257300" lvl="2" indent="-457200">
              <a:spcBef>
                <a:spcPts val="0"/>
              </a:spcBef>
              <a:spcAft>
                <a:spcPts val="1200"/>
              </a:spcAft>
              <a:buClr>
                <a:srgbClr val="008000"/>
              </a:buClr>
              <a:buSzPct val="100000"/>
              <a:buFont typeface="+mj-lt"/>
              <a:buAutoNum type="arabicPeriod"/>
            </a:pPr>
            <a:r>
              <a:rPr lang="en-US" sz="2600" dirty="0">
                <a:solidFill>
                  <a:schemeClr val="tx1">
                    <a:lumMod val="95000"/>
                    <a:lumOff val="5000"/>
                  </a:schemeClr>
                </a:solidFill>
                <a:latin typeface="Calibri" panose="020F0502020204030204" pitchFamily="34" charset="0"/>
              </a:rPr>
              <a:t>Was Pilate well aware of the </a:t>
            </a:r>
            <a:r>
              <a:rPr lang="en-US" sz="2600" b="1" dirty="0">
                <a:solidFill>
                  <a:srgbClr val="FF0000"/>
                </a:solidFill>
                <a:latin typeface="Calibri" panose="020F0502020204030204" pitchFamily="34" charset="0"/>
              </a:rPr>
              <a:t>traditions</a:t>
            </a:r>
            <a:r>
              <a:rPr lang="en-US" sz="2600" dirty="0">
                <a:solidFill>
                  <a:schemeClr val="tx1">
                    <a:lumMod val="95000"/>
                    <a:lumOff val="5000"/>
                  </a:schemeClr>
                </a:solidFill>
                <a:latin typeface="Calibri" panose="020F0502020204030204" pitchFamily="34" charset="0"/>
              </a:rPr>
              <a:t> of the Jews?</a:t>
            </a:r>
          </a:p>
          <a:p>
            <a:pPr marL="1257300" lvl="2" indent="-457200">
              <a:spcBef>
                <a:spcPts val="0"/>
              </a:spcBef>
              <a:spcAft>
                <a:spcPts val="1200"/>
              </a:spcAft>
              <a:buClr>
                <a:srgbClr val="008000"/>
              </a:buClr>
              <a:buSzPct val="100000"/>
              <a:buFont typeface="+mj-lt"/>
              <a:buAutoNum type="arabicPeriod"/>
            </a:pPr>
            <a:r>
              <a:rPr lang="en-US" sz="2600" dirty="0">
                <a:solidFill>
                  <a:schemeClr val="tx1">
                    <a:lumMod val="95000"/>
                    <a:lumOff val="5000"/>
                  </a:schemeClr>
                </a:solidFill>
                <a:latin typeface="Calibri" panose="020F0502020204030204" pitchFamily="34" charset="0"/>
              </a:rPr>
              <a:t>Was Pilate searching for an easy way out of a serious situation with the </a:t>
            </a:r>
            <a:r>
              <a:rPr lang="en-US" sz="2600" b="1" dirty="0">
                <a:solidFill>
                  <a:srgbClr val="CC00CC"/>
                </a:solidFill>
                <a:latin typeface="Calibri" panose="020F0502020204030204" pitchFamily="34" charset="0"/>
              </a:rPr>
              <a:t>Passover Feast </a:t>
            </a:r>
            <a:r>
              <a:rPr lang="en-US" sz="2600" b="1" u="sng" dirty="0">
                <a:solidFill>
                  <a:srgbClr val="CC00CC"/>
                </a:solidFill>
                <a:latin typeface="Calibri" panose="020F0502020204030204" pitchFamily="34" charset="0"/>
              </a:rPr>
              <a:t>ra</a:t>
            </a:r>
            <a:r>
              <a:rPr lang="en-US" sz="2600" b="1" dirty="0">
                <a:solidFill>
                  <a:srgbClr val="CC00CC"/>
                </a:solidFill>
                <a:latin typeface="Calibri" panose="020F0502020204030204" pitchFamily="34" charset="0"/>
              </a:rPr>
              <a:t>p</a:t>
            </a:r>
            <a:r>
              <a:rPr lang="en-US" sz="2600" b="1" u="sng" dirty="0">
                <a:solidFill>
                  <a:srgbClr val="CC00CC"/>
                </a:solidFill>
                <a:latin typeface="Calibri" panose="020F0502020204030204" pitchFamily="34" charset="0"/>
              </a:rPr>
              <a:t>idl</a:t>
            </a:r>
            <a:r>
              <a:rPr lang="en-US" sz="2600" b="1" dirty="0">
                <a:solidFill>
                  <a:srgbClr val="CC00CC"/>
                </a:solidFill>
                <a:latin typeface="Calibri" panose="020F0502020204030204" pitchFamily="34" charset="0"/>
              </a:rPr>
              <a:t>y </a:t>
            </a:r>
            <a:r>
              <a:rPr lang="en-US" sz="2600" b="1" u="sng" dirty="0">
                <a:solidFill>
                  <a:srgbClr val="CC00CC"/>
                </a:solidFill>
                <a:latin typeface="Calibri" panose="020F0502020204030204" pitchFamily="34" charset="0"/>
              </a:rPr>
              <a:t>a</a:t>
            </a:r>
            <a:r>
              <a:rPr lang="en-US" sz="2600" b="1" dirty="0">
                <a:solidFill>
                  <a:srgbClr val="CC00CC"/>
                </a:solidFill>
                <a:latin typeface="Calibri" panose="020F0502020204030204" pitchFamily="34" charset="0"/>
              </a:rPr>
              <a:t>pp</a:t>
            </a:r>
            <a:r>
              <a:rPr lang="en-US" sz="2600" b="1" u="sng" dirty="0">
                <a:solidFill>
                  <a:srgbClr val="CC00CC"/>
                </a:solidFill>
                <a:latin typeface="Calibri" panose="020F0502020204030204" pitchFamily="34" charset="0"/>
              </a:rPr>
              <a:t>roachin</a:t>
            </a:r>
            <a:r>
              <a:rPr lang="en-US" sz="2600" b="1" dirty="0">
                <a:solidFill>
                  <a:srgbClr val="CC00CC"/>
                </a:solidFill>
                <a:latin typeface="Calibri" panose="020F0502020204030204" pitchFamily="34" charset="0"/>
              </a:rPr>
              <a:t>g within minutes?</a:t>
            </a:r>
            <a:endParaRPr lang="en-US" sz="2600" dirty="0">
              <a:solidFill>
                <a:schemeClr val="tx1">
                  <a:lumMod val="95000"/>
                  <a:lumOff val="5000"/>
                </a:schemeClr>
              </a:solidFill>
              <a:latin typeface="Calibri" panose="020F0502020204030204" pitchFamily="34" charset="0"/>
            </a:endParaRPr>
          </a:p>
          <a:p>
            <a:pPr marL="1257300" lvl="2" indent="-457200">
              <a:spcBef>
                <a:spcPts val="0"/>
              </a:spcBef>
              <a:spcAft>
                <a:spcPts val="1800"/>
              </a:spcAft>
              <a:buClr>
                <a:srgbClr val="008000"/>
              </a:buClr>
              <a:buSzPct val="100000"/>
              <a:buFont typeface="+mj-lt"/>
              <a:buAutoNum type="arabicPeriod"/>
            </a:pPr>
            <a:r>
              <a:rPr lang="en-US" sz="2600" dirty="0">
                <a:solidFill>
                  <a:schemeClr val="tx1">
                    <a:lumMod val="95000"/>
                    <a:lumOff val="5000"/>
                  </a:schemeClr>
                </a:solidFill>
                <a:latin typeface="Calibri" panose="020F0502020204030204" pitchFamily="34" charset="0"/>
              </a:rPr>
              <a:t>Pilate had expressed his opinion of no guilt found in </a:t>
            </a:r>
            <a:r>
              <a:rPr lang="en-US" sz="2600" b="1" dirty="0">
                <a:solidFill>
                  <a:srgbClr val="0000FF"/>
                </a:solidFill>
                <a:latin typeface="Calibri" panose="020F0502020204030204" pitchFamily="34" charset="0"/>
              </a:rPr>
              <a:t>Yahusha. </a:t>
            </a:r>
            <a:br>
              <a:rPr lang="en-US" sz="2600" b="1" dirty="0">
                <a:solidFill>
                  <a:srgbClr val="0000FF"/>
                </a:solidFill>
                <a:latin typeface="Calibri" panose="020F0502020204030204" pitchFamily="34" charset="0"/>
              </a:rPr>
            </a:br>
            <a:r>
              <a:rPr lang="en-US" sz="2600" dirty="0">
                <a:solidFill>
                  <a:schemeClr val="tx1">
                    <a:lumMod val="95000"/>
                    <a:lumOff val="5000"/>
                  </a:schemeClr>
                </a:solidFill>
                <a:latin typeface="Calibri" panose="020F0502020204030204" pitchFamily="34" charset="0"/>
              </a:rPr>
              <a:t>Was he expecting the rabble crowd to release </a:t>
            </a:r>
            <a:r>
              <a:rPr lang="en-US" sz="2600" b="1" dirty="0">
                <a:solidFill>
                  <a:srgbClr val="0000FF"/>
                </a:solidFill>
                <a:latin typeface="Calibri" panose="020F0502020204030204" pitchFamily="34" charset="0"/>
              </a:rPr>
              <a:t>Yahusha</a:t>
            </a:r>
            <a:r>
              <a:rPr lang="en-US" sz="2600" dirty="0">
                <a:solidFill>
                  <a:schemeClr val="tx1">
                    <a:lumMod val="95000"/>
                    <a:lumOff val="5000"/>
                  </a:schemeClr>
                </a:solidFill>
                <a:latin typeface="Calibri" panose="020F0502020204030204" pitchFamily="34" charset="0"/>
              </a:rPr>
              <a:t> instead of </a:t>
            </a:r>
            <a:r>
              <a:rPr lang="en-US" sz="2600" dirty="0" err="1">
                <a:solidFill>
                  <a:schemeClr val="tx1">
                    <a:lumMod val="95000"/>
                    <a:lumOff val="5000"/>
                  </a:schemeClr>
                </a:solidFill>
                <a:latin typeface="Calibri" panose="020F0502020204030204" pitchFamily="34" charset="0"/>
              </a:rPr>
              <a:t>Barabba</a:t>
            </a:r>
            <a:r>
              <a:rPr lang="en-US" sz="2600" dirty="0">
                <a:solidFill>
                  <a:schemeClr val="tx1">
                    <a:lumMod val="95000"/>
                    <a:lumOff val="5000"/>
                  </a:schemeClr>
                </a:solidFill>
                <a:latin typeface="Calibri" panose="020F0502020204030204" pitchFamily="34" charset="0"/>
              </a:rPr>
              <a:t>?	</a:t>
            </a:r>
            <a:endParaRPr lang="en-US" sz="2400" dirty="0">
              <a:solidFill>
                <a:schemeClr val="tx1">
                  <a:lumMod val="95000"/>
                  <a:lumOff val="5000"/>
                </a:schemeClr>
              </a:solidFill>
              <a:latin typeface="Calibri" panose="020F0502020204030204" pitchFamily="34" charset="0"/>
            </a:endParaRPr>
          </a:p>
          <a:p>
            <a:pPr marL="1645920" lvl="0" indent="-1645920">
              <a:lnSpc>
                <a:spcPct val="110000"/>
              </a:lnSpc>
              <a:spcBef>
                <a:spcPts val="0"/>
              </a:spcBef>
              <a:spcAft>
                <a:spcPts val="1200"/>
              </a:spcAft>
              <a:buClr>
                <a:srgbClr val="B31166"/>
              </a:buClr>
              <a:buNone/>
            </a:pPr>
            <a:r>
              <a:rPr lang="en-US" sz="2400" dirty="0">
                <a:solidFill>
                  <a:srgbClr val="008080"/>
                </a:solidFill>
                <a:latin typeface="Georgia" panose="02040502050405020303" pitchFamily="18" charset="0"/>
              </a:rPr>
              <a:t>John 18:39</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“But you have a </a:t>
            </a:r>
            <a:r>
              <a:rPr lang="en-US" sz="2400" b="1" i="1" dirty="0">
                <a:solidFill>
                  <a:srgbClr val="FF0000"/>
                </a:solidFill>
                <a:latin typeface="Georgia" panose="02040502050405020303" pitchFamily="18" charset="0"/>
              </a:rPr>
              <a:t>habit</a:t>
            </a:r>
            <a:r>
              <a:rPr lang="en-US" sz="2400" dirty="0">
                <a:solidFill>
                  <a:schemeClr val="accent3">
                    <a:lumMod val="75000"/>
                  </a:schemeClr>
                </a:solidFill>
                <a:latin typeface="Georgia" panose="02040502050405020303" pitchFamily="18" charset="0"/>
              </a:rPr>
              <a:t> that I shall release someone to you at the Passover. Do you wish, then, that I release to you the Sovereign of the </a:t>
            </a:r>
            <a:r>
              <a:rPr lang="en-US" sz="2400" dirty="0" err="1">
                <a:solidFill>
                  <a:schemeClr val="accent3">
                    <a:lumMod val="75000"/>
                  </a:schemeClr>
                </a:solidFill>
                <a:latin typeface="Georgia" panose="02040502050405020303" pitchFamily="18" charset="0"/>
              </a:rPr>
              <a:t>Yehu</a:t>
            </a:r>
            <a:r>
              <a:rPr lang="en-US" sz="2400" dirty="0" err="1">
                <a:solidFill>
                  <a:schemeClr val="accent3">
                    <a:lumMod val="75000"/>
                  </a:schemeClr>
                </a:solidFill>
                <a:latin typeface="TITUS Cyberbit Basic" panose="02020603050405020304" pitchFamily="18" charset="0"/>
              </a:rPr>
              <a:t>ḏ</a:t>
            </a:r>
            <a:r>
              <a:rPr lang="en-US" sz="2400" dirty="0" err="1">
                <a:solidFill>
                  <a:schemeClr val="accent3">
                    <a:lumMod val="75000"/>
                  </a:schemeClr>
                </a:solidFill>
                <a:latin typeface="Georgia" panose="02040502050405020303" pitchFamily="18" charset="0"/>
              </a:rPr>
              <a:t>im</a:t>
            </a:r>
            <a:r>
              <a:rPr lang="en-US" sz="2400" dirty="0">
                <a:solidFill>
                  <a:schemeClr val="accent3">
                    <a:lumMod val="75000"/>
                  </a:schemeClr>
                </a:solidFill>
                <a:latin typeface="Georgia" panose="02040502050405020303" pitchFamily="18" charset="0"/>
              </a:rPr>
              <a:t>?”</a:t>
            </a:r>
          </a:p>
          <a:p>
            <a:pPr marL="0" lvl="0" indent="0">
              <a:lnSpc>
                <a:spcPct val="110000"/>
              </a:lnSpc>
              <a:spcBef>
                <a:spcPts val="0"/>
              </a:spcBef>
              <a:spcAft>
                <a:spcPts val="1200"/>
              </a:spcAft>
              <a:buClr>
                <a:srgbClr val="B31166"/>
              </a:buClr>
              <a:buNone/>
            </a:pPr>
            <a:r>
              <a:rPr lang="en-US" sz="2400" dirty="0">
                <a:solidFill>
                  <a:schemeClr val="tx1">
                    <a:lumMod val="95000"/>
                    <a:lumOff val="5000"/>
                  </a:schemeClr>
                </a:solidFill>
                <a:latin typeface="Calibri" panose="020F0502020204030204" pitchFamily="34" charset="0"/>
              </a:rPr>
              <a:t>In </a:t>
            </a:r>
            <a:r>
              <a:rPr lang="en-US" sz="2400" dirty="0">
                <a:solidFill>
                  <a:srgbClr val="00B050"/>
                </a:solidFill>
                <a:latin typeface="Calibri" panose="020F0502020204030204" pitchFamily="34" charset="0"/>
              </a:rPr>
              <a:t>John 19:1-12 </a:t>
            </a:r>
            <a:r>
              <a:rPr lang="en-US" sz="2400" dirty="0">
                <a:solidFill>
                  <a:schemeClr val="tx1">
                    <a:lumMod val="95000"/>
                    <a:lumOff val="5000"/>
                  </a:schemeClr>
                </a:solidFill>
                <a:latin typeface="Calibri" panose="020F0502020204030204" pitchFamily="34" charset="0"/>
              </a:rPr>
              <a:t>we read of the terrible crimes done to our </a:t>
            </a:r>
            <a:r>
              <a:rPr lang="en-US" sz="2400" b="1" dirty="0">
                <a:solidFill>
                  <a:schemeClr val="accent5">
                    <a:lumMod val="75000"/>
                  </a:schemeClr>
                </a:solidFill>
                <a:latin typeface="Calibri" panose="020F0502020204030204" pitchFamily="34" charset="0"/>
              </a:rPr>
              <a:t>Saviour, Yahusha Ha </a:t>
            </a:r>
            <a:r>
              <a:rPr lang="en-US" sz="2400" b="1" dirty="0" err="1">
                <a:solidFill>
                  <a:schemeClr val="accent5">
                    <a:lumMod val="75000"/>
                  </a:schemeClr>
                </a:solidFill>
                <a:latin typeface="Calibri" panose="020F0502020204030204" pitchFamily="34" charset="0"/>
              </a:rPr>
              <a:t>Mashiach</a:t>
            </a:r>
            <a:r>
              <a:rPr lang="en-US" sz="2400" b="1" dirty="0">
                <a:solidFill>
                  <a:schemeClr val="accent5">
                    <a:lumMod val="75000"/>
                  </a:schemeClr>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Then we come to the time when </a:t>
            </a:r>
            <a:r>
              <a:rPr lang="en-US" sz="2400" b="1" dirty="0">
                <a:solidFill>
                  <a:srgbClr val="0000FF"/>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was before Pilate.</a:t>
            </a:r>
            <a:endParaRPr lang="en-US" sz="2400" dirty="0">
              <a:solidFill>
                <a:schemeClr val="accent3">
                  <a:lumMod val="75000"/>
                </a:schemeClr>
              </a:solidFill>
              <a:latin typeface="Georgia" panose="02040502050405020303" pitchFamily="18" charset="0"/>
            </a:endParaRPr>
          </a:p>
          <a:p>
            <a:pPr marL="1645920" indent="-1645920">
              <a:lnSpc>
                <a:spcPct val="110000"/>
              </a:lnSpc>
              <a:spcBef>
                <a:spcPts val="0"/>
              </a:spcBef>
              <a:spcAft>
                <a:spcPts val="1200"/>
              </a:spcAft>
              <a:buNone/>
            </a:pPr>
            <a:r>
              <a:rPr lang="en-US" sz="2400" dirty="0">
                <a:solidFill>
                  <a:srgbClr val="008080"/>
                </a:solidFill>
                <a:latin typeface="Georgia" panose="02040502050405020303" pitchFamily="18" charset="0"/>
              </a:rPr>
              <a:t>John 19:13</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Therefore, when Pilate heard these words, he brought </a:t>
            </a:r>
            <a:r>
              <a:rPr lang="he-IL" sz="2800" b="1" dirty="0">
                <a:solidFill>
                  <a:srgbClr val="0000FF"/>
                </a:solidFill>
                <a:latin typeface="Times New Roman" panose="02020603050405020304" pitchFamily="18" charset="0"/>
                <a:cs typeface="Times New Roman" panose="02020603050405020304" pitchFamily="18" charset="0"/>
              </a:rPr>
              <a:t>יהושע</a:t>
            </a:r>
            <a:r>
              <a:rPr lang="en-US" sz="2400" b="1" dirty="0">
                <a:solidFill>
                  <a:schemeClr val="accent3">
                    <a:lumMod val="75000"/>
                  </a:schemeClr>
                </a:solidFill>
                <a:latin typeface="Georgia" panose="02040502050405020303" pitchFamily="18" charset="0"/>
              </a:rPr>
              <a:t> </a:t>
            </a:r>
            <a:r>
              <a:rPr lang="en-US" sz="2400" b="1" dirty="0">
                <a:solidFill>
                  <a:srgbClr val="0000FF"/>
                </a:solidFill>
                <a:latin typeface="Georgia" panose="02040502050405020303" pitchFamily="18" charset="0"/>
              </a:rPr>
              <a:t>[Yahusha] </a:t>
            </a:r>
            <a:r>
              <a:rPr lang="en-US" sz="2400" dirty="0">
                <a:solidFill>
                  <a:schemeClr val="accent3">
                    <a:lumMod val="75000"/>
                  </a:schemeClr>
                </a:solidFill>
                <a:latin typeface="Georgia" panose="02040502050405020303" pitchFamily="18" charset="0"/>
              </a:rPr>
              <a:t>out and sat down in the judgment seat in a place that is called Pavement, but in </a:t>
            </a:r>
            <a:r>
              <a:rPr lang="en-US" sz="2400" dirty="0" err="1">
                <a:solidFill>
                  <a:schemeClr val="accent3">
                    <a:lumMod val="75000"/>
                  </a:schemeClr>
                </a:solidFill>
                <a:latin typeface="Georgia" panose="02040502050405020303" pitchFamily="18" charset="0"/>
              </a:rPr>
              <a:t>He</a:t>
            </a:r>
            <a:r>
              <a:rPr lang="en-US" sz="2400" dirty="0" err="1">
                <a:solidFill>
                  <a:schemeClr val="accent3">
                    <a:lumMod val="75000"/>
                  </a:schemeClr>
                </a:solidFill>
                <a:latin typeface="TITUS Cyberbit Basic" panose="02020603050405020304" pitchFamily="18" charset="0"/>
              </a:rPr>
              <a:t>ḇ</a:t>
            </a:r>
            <a:r>
              <a:rPr lang="en-US" sz="2400" dirty="0" err="1">
                <a:solidFill>
                  <a:schemeClr val="accent3">
                    <a:lumMod val="75000"/>
                  </a:schemeClr>
                </a:solidFill>
                <a:latin typeface="Georgia" panose="02040502050405020303" pitchFamily="18" charset="0"/>
              </a:rPr>
              <a:t>rew</a:t>
            </a:r>
            <a:r>
              <a:rPr lang="en-US" sz="2400" dirty="0">
                <a:solidFill>
                  <a:schemeClr val="accent3">
                    <a:lumMod val="75000"/>
                  </a:schemeClr>
                </a:solidFill>
                <a:latin typeface="Georgia" panose="02040502050405020303" pitchFamily="18" charset="0"/>
              </a:rPr>
              <a:t>, </a:t>
            </a:r>
            <a:r>
              <a:rPr lang="en-US" sz="2400" dirty="0" err="1">
                <a:solidFill>
                  <a:schemeClr val="accent3">
                    <a:lumMod val="75000"/>
                  </a:schemeClr>
                </a:solidFill>
                <a:latin typeface="Georgia" panose="02040502050405020303" pitchFamily="18" charset="0"/>
              </a:rPr>
              <a:t>Gabbatha</a:t>
            </a:r>
            <a:r>
              <a:rPr lang="en-US" sz="2400" b="1" dirty="0">
                <a:solidFill>
                  <a:schemeClr val="accent3">
                    <a:lumMod val="75000"/>
                  </a:schemeClr>
                </a:solidFill>
                <a:latin typeface="Georgia" panose="02040502050405020303" pitchFamily="18" charset="0"/>
              </a:rPr>
              <a:t>.</a:t>
            </a:r>
            <a:r>
              <a:rPr lang="en-US" sz="2400" dirty="0">
                <a:solidFill>
                  <a:schemeClr val="accent3">
                    <a:lumMod val="75000"/>
                  </a:schemeClr>
                </a:solidFill>
                <a:latin typeface="Georgia" panose="02040502050405020303" pitchFamily="18" charset="0"/>
              </a:rPr>
              <a:t> </a:t>
            </a:r>
          </a:p>
        </p:txBody>
      </p:sp>
      <p:sp>
        <p:nvSpPr>
          <p:cNvPr id="2" name="Slide Number Placeholder 1"/>
          <p:cNvSpPr>
            <a:spLocks noGrp="1"/>
          </p:cNvSpPr>
          <p:nvPr>
            <p:ph type="sldNum" sz="quarter" idx="12"/>
          </p:nvPr>
        </p:nvSpPr>
        <p:spPr>
          <a:xfrm>
            <a:off x="-35874" y="6647532"/>
            <a:ext cx="370339" cy="218289"/>
          </a:xfrm>
        </p:spPr>
        <p:txBody>
          <a:bodyPr/>
          <a:lstStyle/>
          <a:p>
            <a:fld id="{D57F1E4F-1CFF-5643-939E-217C01CDF565}" type="slidenum">
              <a:rPr lang="en-US" sz="1200" smtClean="0">
                <a:solidFill>
                  <a:schemeClr val="tx1"/>
                </a:solidFill>
              </a:rPr>
              <a:pPr/>
              <a:t>31</a:t>
            </a:fld>
            <a:endParaRPr lang="en-US" sz="1200" dirty="0">
              <a:solidFill>
                <a:schemeClr val="tx1"/>
              </a:solidFill>
            </a:endParaRPr>
          </a:p>
        </p:txBody>
      </p:sp>
    </p:spTree>
    <p:extLst>
      <p:ext uri="{BB962C8B-B14F-4D97-AF65-F5344CB8AC3E}">
        <p14:creationId xmlns:p14="http://schemas.microsoft.com/office/powerpoint/2010/main" val="8556433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barn(inVertical)">
                                      <p:cBhvr>
                                        <p:cTn id="14" dur="1250"/>
                                        <p:tgtEl>
                                          <p:spTgt spid="3">
                                            <p:txEl>
                                              <p:pRg st="6" end="6"/>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arn(inVertical)">
                                      <p:cBhvr>
                                        <p:cTn id="1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rgbClr val="0CF4C8">
                <a:alpha val="23000"/>
              </a:srgbClr>
            </a:gs>
            <a:gs pos="100000">
              <a:srgbClr val="FF0000">
                <a:alpha val="45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906" y="215141"/>
            <a:ext cx="11728533" cy="6444966"/>
          </a:xfrm>
          <a:solidFill>
            <a:schemeClr val="bg1"/>
          </a:solidFill>
          <a:ln>
            <a:solidFill>
              <a:schemeClr val="accent5">
                <a:lumMod val="75000"/>
              </a:schemeClr>
            </a:solidFill>
          </a:ln>
          <a:scene3d>
            <a:camera prst="orthographicFront"/>
            <a:lightRig rig="threePt" dir="t"/>
          </a:scene3d>
          <a:sp3d>
            <a:bevelT/>
          </a:sp3d>
        </p:spPr>
        <p:txBody>
          <a:bodyPr>
            <a:noAutofit/>
            <a:sp3d extrusionH="57150">
              <a:bevelT w="38100" h="38100"/>
            </a:sp3d>
          </a:bodyPr>
          <a:lstStyle/>
          <a:p>
            <a:pPr marL="0" indent="0">
              <a:spcAft>
                <a:spcPts val="1200"/>
              </a:spcAft>
              <a:buNone/>
            </a:pPr>
            <a:r>
              <a:rPr lang="en-US" sz="2400" dirty="0">
                <a:solidFill>
                  <a:schemeClr val="tx1">
                    <a:lumMod val="95000"/>
                    <a:lumOff val="5000"/>
                  </a:schemeClr>
                </a:solidFill>
                <a:latin typeface="Calibri" panose="020F0502020204030204" pitchFamily="34" charset="0"/>
              </a:rPr>
              <a:t>Up to this point </a:t>
            </a:r>
            <a:r>
              <a:rPr lang="en-US" sz="2400" b="1" dirty="0">
                <a:solidFill>
                  <a:srgbClr val="00B0F0"/>
                </a:solidFill>
                <a:latin typeface="Calibri" panose="020F0502020204030204" pitchFamily="34" charset="0"/>
              </a:rPr>
              <a:t>—</a:t>
            </a:r>
            <a:r>
              <a:rPr lang="en-US" sz="2400" dirty="0">
                <a:solidFill>
                  <a:srgbClr val="00B0F0"/>
                </a:solidFill>
                <a:latin typeface="Calibri" panose="020F0502020204030204" pitchFamily="34" charset="0"/>
              </a:rPr>
              <a:t> </a:t>
            </a:r>
            <a:r>
              <a:rPr lang="en-US" sz="2400" b="1" u="sng" dirty="0">
                <a:solidFill>
                  <a:srgbClr val="00B0F0"/>
                </a:solidFill>
                <a:latin typeface="Calibri" panose="020F0502020204030204" pitchFamily="34" charset="0"/>
              </a:rPr>
              <a:t>DAWN</a:t>
            </a:r>
            <a:r>
              <a:rPr lang="en-US" sz="2400" b="1" dirty="0">
                <a:solidFill>
                  <a:srgbClr val="00B0F0"/>
                </a:solidFill>
                <a:latin typeface="Calibri" panose="020F0502020204030204" pitchFamily="34" charset="0"/>
              </a:rPr>
              <a:t> — </a:t>
            </a:r>
            <a:r>
              <a:rPr lang="en-US" sz="2400" dirty="0">
                <a:solidFill>
                  <a:schemeClr val="tx1">
                    <a:lumMod val="95000"/>
                    <a:lumOff val="5000"/>
                  </a:schemeClr>
                </a:solidFill>
                <a:latin typeface="Calibri" panose="020F0502020204030204" pitchFamily="34" charset="0"/>
              </a:rPr>
              <a:t>there has been no change in the cycle of the week from the time before the Last Supper occurred.  </a:t>
            </a:r>
            <a:r>
              <a:rPr lang="en-US" sz="2400" b="1" dirty="0">
                <a:solidFill>
                  <a:srgbClr val="FF00FF"/>
                </a:solidFill>
              </a:rPr>
              <a:t>The Last Supper event took place on Abib 13 and up until this point in time </a:t>
            </a:r>
            <a:r>
              <a:rPr lang="en-US" sz="2400" b="1" dirty="0">
                <a:solidFill>
                  <a:srgbClr val="00B050"/>
                </a:solidFill>
              </a:rPr>
              <a:t>it was still Abib 13.</a:t>
            </a:r>
          </a:p>
          <a:p>
            <a:pPr marL="0" indent="0">
              <a:buNone/>
            </a:pPr>
            <a:r>
              <a:rPr lang="en-US" sz="2400" b="1" dirty="0">
                <a:solidFill>
                  <a:srgbClr val="FF00FF"/>
                </a:solidFill>
              </a:rPr>
              <a:t>What </a:t>
            </a:r>
            <a:r>
              <a:rPr lang="en-US" sz="2400" b="1" u="sng" dirty="0">
                <a:solidFill>
                  <a:srgbClr val="00B0F0"/>
                </a:solidFill>
              </a:rPr>
              <a:t>extremel</a:t>
            </a:r>
            <a:r>
              <a:rPr lang="en-US" sz="2400" b="1" dirty="0">
                <a:solidFill>
                  <a:srgbClr val="00B0F0"/>
                </a:solidFill>
              </a:rPr>
              <a:t>y </a:t>
            </a:r>
            <a:r>
              <a:rPr lang="en-US" sz="2400" b="1" u="sng" dirty="0">
                <a:solidFill>
                  <a:srgbClr val="00B0F0"/>
                </a:solidFill>
              </a:rPr>
              <a:t>revealin</a:t>
            </a:r>
            <a:r>
              <a:rPr lang="en-US" sz="2400" b="1" dirty="0">
                <a:solidFill>
                  <a:srgbClr val="00B0F0"/>
                </a:solidFill>
              </a:rPr>
              <a:t>g </a:t>
            </a:r>
            <a:r>
              <a:rPr lang="en-US" sz="2400" b="1" u="sng" dirty="0">
                <a:solidFill>
                  <a:srgbClr val="00B0F0"/>
                </a:solidFill>
              </a:rPr>
              <a:t>statement</a:t>
            </a:r>
            <a:r>
              <a:rPr lang="en-US" sz="2400" b="1" dirty="0">
                <a:solidFill>
                  <a:srgbClr val="00B0F0"/>
                </a:solidFill>
              </a:rPr>
              <a:t> </a:t>
            </a:r>
            <a:r>
              <a:rPr lang="en-US" sz="2400" b="1" dirty="0">
                <a:solidFill>
                  <a:srgbClr val="FF00FF"/>
                </a:solidFill>
              </a:rPr>
              <a:t>did John document, at this point in time?</a:t>
            </a:r>
          </a:p>
          <a:p>
            <a:pPr marL="0" indent="0">
              <a:buNone/>
            </a:pPr>
            <a:endParaRPr lang="en-US" sz="2400" b="1" dirty="0">
              <a:solidFill>
                <a:srgbClr val="FF00FF"/>
              </a:solidFill>
            </a:endParaRPr>
          </a:p>
          <a:p>
            <a:pPr marL="914400" indent="-914400">
              <a:buNone/>
            </a:pPr>
            <a:endParaRPr lang="en-US" sz="2800" dirty="0">
              <a:solidFill>
                <a:srgbClr val="008080"/>
              </a:solidFill>
              <a:latin typeface="Georgia" panose="02040502050405020303" pitchFamily="18" charset="0"/>
            </a:endParaRPr>
          </a:p>
          <a:p>
            <a:pPr marL="1737360" indent="-1737360">
              <a:spcAft>
                <a:spcPts val="600"/>
              </a:spcAft>
              <a:buNone/>
            </a:pPr>
            <a:r>
              <a:rPr lang="en-US" sz="2400" dirty="0">
                <a:solidFill>
                  <a:srgbClr val="008080"/>
                </a:solidFill>
                <a:latin typeface="Georgia" panose="02040502050405020303" pitchFamily="18" charset="0"/>
              </a:rPr>
              <a:t>John 19:14</a:t>
            </a:r>
            <a:r>
              <a:rPr lang="en-US" sz="2400" dirty="0">
                <a:solidFill>
                  <a:prstClr val="black"/>
                </a:solidFill>
                <a:latin typeface="Georgia" panose="02040502050405020303" pitchFamily="18" charset="0"/>
              </a:rPr>
              <a:t>	</a:t>
            </a:r>
            <a:r>
              <a:rPr lang="en-US" sz="2400" b="1" i="1" dirty="0">
                <a:solidFill>
                  <a:srgbClr val="CC00CC"/>
                </a:solidFill>
                <a:latin typeface="Georgia" panose="02040502050405020303" pitchFamily="18" charset="0"/>
              </a:rPr>
              <a:t>And </a:t>
            </a:r>
            <a:r>
              <a:rPr lang="en-US" sz="4000" b="1" i="1" u="sng" dirty="0">
                <a:solidFill>
                  <a:srgbClr val="CC00CC"/>
                </a:solidFill>
                <a:latin typeface="Georgia" panose="02040502050405020303" pitchFamily="18" charset="0"/>
              </a:rPr>
              <a:t>it was the Pre</a:t>
            </a:r>
            <a:r>
              <a:rPr lang="en-US" sz="4000" b="1" i="1" dirty="0">
                <a:solidFill>
                  <a:srgbClr val="CC00CC"/>
                </a:solidFill>
                <a:latin typeface="Georgia" panose="02040502050405020303" pitchFamily="18" charset="0"/>
              </a:rPr>
              <a:t>p</a:t>
            </a:r>
            <a:r>
              <a:rPr lang="en-US" sz="4000" b="1" i="1" u="sng" dirty="0">
                <a:solidFill>
                  <a:srgbClr val="CC00CC"/>
                </a:solidFill>
                <a:latin typeface="Georgia" panose="02040502050405020303" pitchFamily="18" charset="0"/>
              </a:rPr>
              <a:t>aration</a:t>
            </a:r>
            <a:r>
              <a:rPr lang="en-US" sz="4000" b="1" i="1" dirty="0">
                <a:solidFill>
                  <a:srgbClr val="CC00CC"/>
                </a:solidFill>
                <a:latin typeface="Georgia" panose="02040502050405020303" pitchFamily="18" charset="0"/>
              </a:rPr>
              <a:t> </a:t>
            </a:r>
            <a:r>
              <a:rPr lang="en-US" sz="2800" b="1" i="1" dirty="0">
                <a:solidFill>
                  <a:srgbClr val="00B050"/>
                </a:solidFill>
                <a:latin typeface="Georgia" panose="02040502050405020303" pitchFamily="18" charset="0"/>
              </a:rPr>
              <a:t>[Abib 14] </a:t>
            </a:r>
            <a:r>
              <a:rPr lang="en-US" sz="2400" i="1" dirty="0">
                <a:solidFill>
                  <a:schemeClr val="bg1">
                    <a:lumMod val="85000"/>
                  </a:schemeClr>
                </a:solidFill>
                <a:latin typeface="Georgia" panose="02040502050405020303" pitchFamily="18" charset="0"/>
              </a:rPr>
              <a:t>Day</a:t>
            </a:r>
            <a:r>
              <a:rPr lang="en-US" sz="2400" dirty="0">
                <a:solidFill>
                  <a:schemeClr val="tx1">
                    <a:lumMod val="50000"/>
                    <a:lumOff val="50000"/>
                  </a:schemeClr>
                </a:solidFill>
                <a:latin typeface="Georgia" panose="02040502050405020303" pitchFamily="18" charset="0"/>
              </a:rPr>
              <a:t> </a:t>
            </a:r>
            <a:br>
              <a:rPr lang="en-US" sz="2400" dirty="0">
                <a:solidFill>
                  <a:schemeClr val="tx1">
                    <a:lumMod val="50000"/>
                    <a:lumOff val="50000"/>
                  </a:schemeClr>
                </a:solidFill>
                <a:latin typeface="Georgia" panose="02040502050405020303" pitchFamily="18" charset="0"/>
              </a:rPr>
            </a:br>
            <a:r>
              <a:rPr lang="en-US" sz="2400" b="1" i="1" dirty="0">
                <a:solidFill>
                  <a:srgbClr val="CC00CC"/>
                </a:solidFill>
                <a:latin typeface="Georgia" panose="02040502050405020303" pitchFamily="18" charset="0"/>
              </a:rPr>
              <a:t>of the </a:t>
            </a:r>
            <a:r>
              <a:rPr lang="en-US" sz="3200" b="1" i="1" u="sng" dirty="0">
                <a:solidFill>
                  <a:srgbClr val="CC00CC"/>
                </a:solidFill>
                <a:latin typeface="Georgia" panose="02040502050405020303" pitchFamily="18" charset="0"/>
              </a:rPr>
              <a:t>Passover</a:t>
            </a:r>
            <a:r>
              <a:rPr lang="en-US" sz="2400" b="1" i="1" dirty="0">
                <a:solidFill>
                  <a:srgbClr val="CC00CC"/>
                </a:solidFill>
                <a:latin typeface="Georgia" panose="02040502050405020303" pitchFamily="18" charset="0"/>
              </a:rPr>
              <a:t> </a:t>
            </a:r>
            <a:r>
              <a:rPr lang="en-US" sz="2400" i="1" dirty="0">
                <a:solidFill>
                  <a:schemeClr val="bg1">
                    <a:lumMod val="85000"/>
                  </a:schemeClr>
                </a:solidFill>
                <a:latin typeface="Georgia" panose="02040502050405020303" pitchFamily="18" charset="0"/>
              </a:rPr>
              <a:t>week</a:t>
            </a:r>
            <a:r>
              <a:rPr lang="en-US" sz="2400" dirty="0">
                <a:solidFill>
                  <a:schemeClr val="bg1">
                    <a:lumMod val="85000"/>
                  </a:schemeClr>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about the sixth hour.  </a:t>
            </a:r>
            <a:br>
              <a:rPr lang="en-US" sz="2400" dirty="0">
                <a:solidFill>
                  <a:schemeClr val="accent3">
                    <a:lumMod val="75000"/>
                  </a:schemeClr>
                </a:solidFill>
                <a:latin typeface="Georgia" panose="02040502050405020303" pitchFamily="18" charset="0"/>
              </a:rPr>
            </a:br>
            <a:r>
              <a:rPr lang="en-US" sz="2400" dirty="0">
                <a:solidFill>
                  <a:schemeClr val="accent3">
                    <a:lumMod val="75000"/>
                  </a:schemeClr>
                </a:solidFill>
                <a:latin typeface="Georgia" panose="02040502050405020303" pitchFamily="18" charset="0"/>
              </a:rPr>
              <a:t>And he said to the </a:t>
            </a:r>
            <a:r>
              <a:rPr lang="en-US" sz="2400" dirty="0" err="1">
                <a:solidFill>
                  <a:schemeClr val="accent3">
                    <a:lumMod val="75000"/>
                  </a:schemeClr>
                </a:solidFill>
                <a:latin typeface="Georgia" panose="02040502050405020303" pitchFamily="18" charset="0"/>
              </a:rPr>
              <a:t>Yehu</a:t>
            </a:r>
            <a:r>
              <a:rPr lang="en-US" sz="2400" dirty="0" err="1">
                <a:solidFill>
                  <a:schemeClr val="accent3">
                    <a:lumMod val="75000"/>
                  </a:schemeClr>
                </a:solidFill>
                <a:latin typeface="TITUS Cyberbit Basic" panose="02020603050405020304" pitchFamily="18" charset="0"/>
              </a:rPr>
              <a:t>ḏ</a:t>
            </a:r>
            <a:r>
              <a:rPr lang="en-US" sz="2400" dirty="0" err="1">
                <a:solidFill>
                  <a:schemeClr val="accent3">
                    <a:lumMod val="75000"/>
                  </a:schemeClr>
                </a:solidFill>
                <a:latin typeface="Georgia" panose="02040502050405020303" pitchFamily="18" charset="0"/>
              </a:rPr>
              <a:t>im</a:t>
            </a:r>
            <a:r>
              <a:rPr lang="en-US" sz="2400" dirty="0">
                <a:solidFill>
                  <a:schemeClr val="accent3">
                    <a:lumMod val="75000"/>
                  </a:schemeClr>
                </a:solidFill>
                <a:latin typeface="Georgia" panose="02040502050405020303" pitchFamily="18" charset="0"/>
              </a:rPr>
              <a:t>, “See your Sovereign!” </a:t>
            </a:r>
            <a:endParaRPr lang="en-US" sz="2400" b="1" dirty="0">
              <a:solidFill>
                <a:schemeClr val="accent3">
                  <a:lumMod val="75000"/>
                </a:schemeClr>
              </a:solidFill>
              <a:latin typeface="Georgia" panose="02040502050405020303" pitchFamily="18" charset="0"/>
            </a:endParaRPr>
          </a:p>
          <a:p>
            <a:pPr marL="0" indent="0">
              <a:spcAft>
                <a:spcPts val="600"/>
              </a:spcAft>
              <a:buNone/>
            </a:pPr>
            <a:r>
              <a:rPr lang="en-US" sz="2400" b="1" dirty="0">
                <a:solidFill>
                  <a:srgbClr val="FF00FF"/>
                </a:solidFill>
                <a:latin typeface="Georgia" panose="02040502050405020303" pitchFamily="18" charset="0"/>
              </a:rPr>
              <a:t>Dawn</a:t>
            </a:r>
            <a:r>
              <a:rPr lang="en-US" sz="2400" b="1" dirty="0">
                <a:solidFill>
                  <a:schemeClr val="accent3">
                    <a:lumMod val="75000"/>
                  </a:schemeClr>
                </a:solidFill>
                <a:latin typeface="Georgia" panose="02040502050405020303" pitchFamily="18" charset="0"/>
              </a:rPr>
              <a:t> </a:t>
            </a:r>
            <a:r>
              <a:rPr lang="en-US" sz="2400" b="1" dirty="0">
                <a:solidFill>
                  <a:schemeClr val="tx1">
                    <a:lumMod val="95000"/>
                    <a:lumOff val="5000"/>
                  </a:schemeClr>
                </a:solidFill>
                <a:latin typeface="Georgia" panose="02040502050405020303" pitchFamily="18" charset="0"/>
              </a:rPr>
              <a:t>– </a:t>
            </a:r>
            <a:r>
              <a:rPr lang="en-US" sz="2400" b="1" dirty="0">
                <a:solidFill>
                  <a:srgbClr val="00B050"/>
                </a:solidFill>
                <a:latin typeface="Georgia" panose="02040502050405020303" pitchFamily="18" charset="0"/>
              </a:rPr>
              <a:t>morning</a:t>
            </a:r>
            <a:r>
              <a:rPr lang="en-US" sz="2400" b="1" dirty="0">
                <a:solidFill>
                  <a:schemeClr val="tx1">
                    <a:lumMod val="95000"/>
                    <a:lumOff val="5000"/>
                  </a:schemeClr>
                </a:solidFill>
                <a:latin typeface="Georgia" panose="02040502050405020303" pitchFamily="18" charset="0"/>
              </a:rPr>
              <a:t> </a:t>
            </a:r>
            <a:r>
              <a:rPr lang="en-US" sz="2400" b="1" dirty="0">
                <a:solidFill>
                  <a:srgbClr val="00B0F0"/>
                </a:solidFill>
                <a:latin typeface="Georgia" panose="02040502050405020303" pitchFamily="18" charset="0"/>
              </a:rPr>
              <a:t>(boqer), </a:t>
            </a:r>
            <a:r>
              <a:rPr lang="en-US" sz="2400" dirty="0">
                <a:solidFill>
                  <a:schemeClr val="tx1">
                    <a:lumMod val="95000"/>
                    <a:lumOff val="5000"/>
                  </a:schemeClr>
                </a:solidFill>
                <a:latin typeface="Calibri" panose="020F0502020204030204" pitchFamily="34" charset="0"/>
              </a:rPr>
              <a:t>had arrived.  With the new light on the horizon, came the new cycle.  </a:t>
            </a:r>
            <a:r>
              <a:rPr lang="en-US" sz="2400" b="1" u="sng" dirty="0">
                <a:solidFill>
                  <a:srgbClr val="FF0066"/>
                </a:solidFill>
                <a:latin typeface="Calibri" panose="020F0502020204030204" pitchFamily="34" charset="0"/>
              </a:rPr>
              <a:t>Abib 14</a:t>
            </a:r>
            <a:r>
              <a:rPr lang="en-US" sz="2400" b="1" dirty="0">
                <a:solidFill>
                  <a:srgbClr val="FF0066"/>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had commenced with the </a:t>
            </a:r>
            <a:r>
              <a:rPr lang="en-US" sz="2400" u="sng" dirty="0">
                <a:solidFill>
                  <a:schemeClr val="tx1">
                    <a:lumMod val="95000"/>
                    <a:lumOff val="5000"/>
                  </a:schemeClr>
                </a:solidFill>
                <a:latin typeface="Calibri" panose="020F0502020204030204" pitchFamily="34" charset="0"/>
              </a:rPr>
              <a:t>new indirect sunli</a:t>
            </a:r>
            <a:r>
              <a:rPr lang="en-US" sz="2400" dirty="0">
                <a:solidFill>
                  <a:schemeClr val="tx1">
                    <a:lumMod val="95000"/>
                    <a:lumOff val="5000"/>
                  </a:schemeClr>
                </a:solidFill>
                <a:latin typeface="Calibri" panose="020F0502020204030204" pitchFamily="34" charset="0"/>
              </a:rPr>
              <a:t>g</a:t>
            </a:r>
            <a:r>
              <a:rPr lang="en-US" sz="2400" u="sng" dirty="0">
                <a:solidFill>
                  <a:schemeClr val="tx1">
                    <a:lumMod val="95000"/>
                    <a:lumOff val="5000"/>
                  </a:schemeClr>
                </a:solidFill>
                <a:latin typeface="Calibri" panose="020F0502020204030204" pitchFamily="34" charset="0"/>
              </a:rPr>
              <a:t>ht</a:t>
            </a:r>
            <a:r>
              <a:rPr lang="en-US" sz="2400" dirty="0">
                <a:solidFill>
                  <a:schemeClr val="tx1">
                    <a:lumMod val="95000"/>
                    <a:lumOff val="5000"/>
                  </a:schemeClr>
                </a:solidFill>
                <a:latin typeface="Calibri" panose="020F0502020204030204" pitchFamily="34" charset="0"/>
              </a:rPr>
              <a:t> {before sunrise}.</a:t>
            </a:r>
          </a:p>
          <a:p>
            <a:pPr marL="0" indent="0">
              <a:buNone/>
            </a:pPr>
            <a:r>
              <a:rPr lang="en-US" sz="2400" u="sng" dirty="0">
                <a:solidFill>
                  <a:schemeClr val="tx1">
                    <a:lumMod val="95000"/>
                    <a:lumOff val="5000"/>
                  </a:schemeClr>
                </a:solidFill>
                <a:latin typeface="Calibri" panose="020F0502020204030204" pitchFamily="34" charset="0"/>
              </a:rPr>
              <a:t>The 24 hour c</a:t>
            </a:r>
            <a:r>
              <a:rPr lang="en-US" sz="2400" dirty="0">
                <a:solidFill>
                  <a:schemeClr val="tx1">
                    <a:lumMod val="95000"/>
                    <a:lumOff val="5000"/>
                  </a:schemeClr>
                </a:solidFill>
                <a:latin typeface="Calibri" panose="020F0502020204030204" pitchFamily="34" charset="0"/>
              </a:rPr>
              <a:t>y</a:t>
            </a:r>
            <a:r>
              <a:rPr lang="en-US" sz="2400" u="sng" dirty="0">
                <a:solidFill>
                  <a:schemeClr val="tx1">
                    <a:lumMod val="95000"/>
                    <a:lumOff val="5000"/>
                  </a:schemeClr>
                </a:solidFill>
                <a:latin typeface="Calibri" panose="020F0502020204030204" pitchFamily="34" charset="0"/>
              </a:rPr>
              <a:t>cle of Abib 14</a:t>
            </a:r>
            <a:r>
              <a:rPr lang="en-US" sz="2400" dirty="0">
                <a:solidFill>
                  <a:schemeClr val="tx1">
                    <a:lumMod val="95000"/>
                    <a:lumOff val="5000"/>
                  </a:schemeClr>
                </a:solidFill>
                <a:latin typeface="Calibri" panose="020F0502020204030204" pitchFamily="34" charset="0"/>
              </a:rPr>
              <a:t> would continue and culminate with the burial of </a:t>
            </a:r>
            <a:r>
              <a:rPr lang="en-US" sz="2400" b="1" dirty="0">
                <a:solidFill>
                  <a:srgbClr val="0000FF"/>
                </a:solidFill>
                <a:latin typeface="Calibri" panose="020F0502020204030204" pitchFamily="34" charset="0"/>
              </a:rPr>
              <a:t>Yahusha</a:t>
            </a:r>
            <a:r>
              <a:rPr lang="en-US" sz="2400" dirty="0">
                <a:solidFill>
                  <a:srgbClr val="0000FF"/>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just before </a:t>
            </a:r>
            <a:r>
              <a:rPr lang="en-US" sz="2400" dirty="0">
                <a:solidFill>
                  <a:srgbClr val="FF00FF"/>
                </a:solidFill>
                <a:latin typeface="Calibri" panose="020F0502020204030204" pitchFamily="34" charset="0"/>
              </a:rPr>
              <a:t>Dawn</a:t>
            </a:r>
            <a:r>
              <a:rPr lang="en-US" sz="2400" dirty="0">
                <a:solidFill>
                  <a:schemeClr val="tx1">
                    <a:lumMod val="95000"/>
                    <a:lumOff val="5000"/>
                  </a:schemeClr>
                </a:solidFill>
                <a:latin typeface="Calibri" panose="020F0502020204030204" pitchFamily="34" charset="0"/>
              </a:rPr>
              <a:t> of Abib 15 — the first Sabbath of Unleavened Bread.</a:t>
            </a:r>
          </a:p>
        </p:txBody>
      </p:sp>
      <p:cxnSp>
        <p:nvCxnSpPr>
          <p:cNvPr id="6" name="Straight Arrow Connector 5"/>
          <p:cNvCxnSpPr/>
          <p:nvPr/>
        </p:nvCxnSpPr>
        <p:spPr>
          <a:xfrm>
            <a:off x="1010698" y="4058264"/>
            <a:ext cx="905858" cy="0"/>
          </a:xfrm>
          <a:prstGeom prst="straightConnector1">
            <a:avLst/>
          </a:prstGeom>
          <a:ln w="762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470994" y="2098349"/>
            <a:ext cx="3630303" cy="1255594"/>
            <a:chOff x="6209730" y="1869743"/>
            <a:chExt cx="3630303" cy="1255594"/>
          </a:xfrm>
        </p:grpSpPr>
        <p:sp>
          <p:nvSpPr>
            <p:cNvPr id="4" name="Explosion 1 3"/>
            <p:cNvSpPr/>
            <p:nvPr/>
          </p:nvSpPr>
          <p:spPr>
            <a:xfrm>
              <a:off x="6209730" y="1869743"/>
              <a:ext cx="1269241" cy="1102051"/>
            </a:xfrm>
            <a:prstGeom prst="irregularSeal1">
              <a:avLst/>
            </a:prstGeom>
            <a:solidFill>
              <a:srgbClr val="FF0066"/>
            </a:solidFill>
            <a:ln w="76200">
              <a:solidFill>
                <a:schemeClr val="accent5">
                  <a:lumMod val="75000"/>
                </a:schemeClr>
              </a:solidFill>
            </a:ln>
            <a:effectLst>
              <a:glow rad="228600">
                <a:schemeClr val="accent4">
                  <a:satMod val="175000"/>
                  <a:alpha val="40000"/>
                </a:schemeClr>
              </a:glow>
            </a:effectLst>
            <a:scene3d>
              <a:camera prst="orthographicFront"/>
              <a:lightRig rig="sunset" dir="t"/>
            </a:scene3d>
            <a:sp3d>
              <a:bevelT w="13970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cxnSp>
          <p:nvCxnSpPr>
            <p:cNvPr id="5" name="Straight Arrow Connector 4"/>
            <p:cNvCxnSpPr/>
            <p:nvPr/>
          </p:nvCxnSpPr>
          <p:spPr>
            <a:xfrm>
              <a:off x="9457896" y="2634018"/>
              <a:ext cx="382137" cy="491319"/>
            </a:xfrm>
            <a:prstGeom prst="straightConnector1">
              <a:avLst/>
            </a:prstGeom>
            <a:ln w="28575">
              <a:solidFill>
                <a:schemeClr val="accent1"/>
              </a:solidFill>
              <a:prstDash val="dash"/>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4" idx="3"/>
            </p:cNvCxnSpPr>
            <p:nvPr/>
          </p:nvCxnSpPr>
          <p:spPr>
            <a:xfrm flipH="1" flipV="1">
              <a:off x="7478971" y="2547810"/>
              <a:ext cx="1978926" cy="86208"/>
            </a:xfrm>
            <a:prstGeom prst="line">
              <a:avLst/>
            </a:prstGeom>
            <a:ln w="28575">
              <a:solidFill>
                <a:schemeClr val="accent1"/>
              </a:solidFill>
              <a:prstDash val="dash"/>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pSp>
      <p:sp>
        <p:nvSpPr>
          <p:cNvPr id="7" name="Slide Number Placeholder 6"/>
          <p:cNvSpPr>
            <a:spLocks noGrp="1"/>
          </p:cNvSpPr>
          <p:nvPr>
            <p:ph type="sldNum" sz="quarter" idx="12"/>
          </p:nvPr>
        </p:nvSpPr>
        <p:spPr>
          <a:xfrm>
            <a:off x="11793952" y="6598147"/>
            <a:ext cx="398048" cy="259853"/>
          </a:xfrm>
        </p:spPr>
        <p:txBody>
          <a:bodyPr/>
          <a:lstStyle/>
          <a:p>
            <a:fld id="{D57F1E4F-1CFF-5643-939E-217C01CDF565}" type="slidenum">
              <a:rPr lang="en-US" sz="1200" smtClean="0">
                <a:solidFill>
                  <a:schemeClr val="tx1"/>
                </a:solidFill>
              </a:rPr>
              <a:pPr/>
              <a:t>32</a:t>
            </a:fld>
            <a:endParaRPr lang="en-US" sz="1200" dirty="0">
              <a:solidFill>
                <a:schemeClr val="tx1"/>
              </a:solidFill>
            </a:endParaRPr>
          </a:p>
        </p:txBody>
      </p:sp>
      <p:sp>
        <p:nvSpPr>
          <p:cNvPr id="8" name="Oval 7"/>
          <p:cNvSpPr/>
          <p:nvPr/>
        </p:nvSpPr>
        <p:spPr>
          <a:xfrm>
            <a:off x="1593160" y="2098349"/>
            <a:ext cx="4641273" cy="1102051"/>
          </a:xfrm>
          <a:prstGeom prst="ellipse">
            <a:avLst/>
          </a:prstGeom>
          <a:gradFill>
            <a:gsLst>
              <a:gs pos="0">
                <a:srgbClr val="FFFF00">
                  <a:alpha val="36000"/>
                </a:srgbClr>
              </a:gs>
              <a:gs pos="58000">
                <a:srgbClr val="FF00FF">
                  <a:alpha val="31000"/>
                </a:srgbClr>
              </a:gs>
              <a:gs pos="81000">
                <a:srgbClr val="0CF4C8">
                  <a:alpha val="23000"/>
                </a:srgbClr>
              </a:gs>
              <a:gs pos="100000">
                <a:srgbClr val="FF0000">
                  <a:alpha val="45000"/>
                </a:srgbClr>
              </a:gs>
            </a:gsLst>
            <a:path path="circle">
              <a:fillToRect l="100000" t="100000"/>
            </a:path>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dirty="0">
                <a:solidFill>
                  <a:schemeClr val="accent5">
                    <a:lumMod val="75000"/>
                  </a:schemeClr>
                </a:solidFill>
                <a:effectLst>
                  <a:glow rad="127000">
                    <a:srgbClr val="FFFF00"/>
                  </a:glow>
                </a:effectLst>
              </a:rPr>
              <a:t>DAWN</a:t>
            </a:r>
          </a:p>
        </p:txBody>
      </p:sp>
    </p:spTree>
    <p:extLst>
      <p:ext uri="{BB962C8B-B14F-4D97-AF65-F5344CB8AC3E}">
        <p14:creationId xmlns:p14="http://schemas.microsoft.com/office/powerpoint/2010/main" val="97707362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90"/>
                                          </p:val>
                                        </p:tav>
                                        <p:tav tm="100000">
                                          <p:val>
                                            <p:fltVal val="0"/>
                                          </p:val>
                                        </p:tav>
                                      </p:tavLst>
                                    </p:anim>
                                    <p:animEffect transition="in" filter="fade">
                                      <p:cBhvr>
                                        <p:cTn id="10" dur="1500"/>
                                        <p:tgtEl>
                                          <p:spTgt spid="8"/>
                                        </p:tgtEl>
                                      </p:cBhvr>
                                    </p:animEffect>
                                  </p:childTnLst>
                                </p:cTn>
                              </p:par>
                              <p:par>
                                <p:cTn id="11" presetID="22" presetClass="entr" presetSubtype="8" fill="hold" nodeType="withEffect">
                                  <p:stCondLst>
                                    <p:cond delay="175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1250"/>
                                        <p:tgtEl>
                                          <p:spTgt spid="3">
                                            <p:txEl>
                                              <p:pRg st="4" end="4"/>
                                            </p:txEl>
                                          </p:spTgt>
                                        </p:tgtEl>
                                      </p:cBhvr>
                                    </p:animEffect>
                                  </p:childTnLst>
                                </p:cTn>
                              </p:par>
                              <p:par>
                                <p:cTn id="14" presetID="26" presetClass="entr" presetSubtype="0" fill="hold" nodeType="withEffect">
                                  <p:stCondLst>
                                    <p:cond delay="400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par>
                                <p:cTn id="30" presetID="31" presetClass="entr" presetSubtype="0" fill="hold" nodeType="withEffect">
                                  <p:stCondLst>
                                    <p:cond delay="475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33000">
              <a:srgbClr val="FFFF00">
                <a:lumMod val="48000"/>
                <a:lumOff val="52000"/>
                <a:alpha val="84000"/>
              </a:srgbClr>
            </a:gs>
            <a:gs pos="58000">
              <a:srgbClr val="FF00FF">
                <a:lumMod val="37000"/>
                <a:lumOff val="63000"/>
                <a:alpha val="77000"/>
              </a:srgbClr>
            </a:gs>
            <a:gs pos="81000">
              <a:srgbClr val="0CF4C8">
                <a:lumMod val="37000"/>
                <a:lumOff val="63000"/>
                <a:alpha val="74000"/>
              </a:srgbClr>
            </a:gs>
            <a:gs pos="100000">
              <a:schemeClr val="tx2">
                <a:lumMod val="9000"/>
                <a:lumOff val="91000"/>
                <a:alpha val="72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191068"/>
            <a:ext cx="11682483" cy="6550926"/>
          </a:xfrm>
          <a:solidFill>
            <a:schemeClr val="accent4">
              <a:lumMod val="20000"/>
              <a:lumOff val="80000"/>
            </a:schemeClr>
          </a:solidFill>
          <a:ln>
            <a:solidFill>
              <a:schemeClr val="bg1"/>
            </a:solidFill>
          </a:ln>
          <a:scene3d>
            <a:camera prst="orthographicFront"/>
            <a:lightRig rig="threePt" dir="t"/>
          </a:scene3d>
          <a:sp3d>
            <a:bevelT/>
          </a:sp3d>
        </p:spPr>
        <p:txBody>
          <a:bodyPr>
            <a:noAutofit/>
            <a:sp3d extrusionH="57150">
              <a:bevelT w="38100" h="38100"/>
            </a:sp3d>
          </a:bodyPr>
          <a:lstStyle/>
          <a:p>
            <a:pPr marL="0" indent="0">
              <a:buNone/>
            </a:pPr>
            <a:r>
              <a:rPr lang="en-US" sz="4000" b="1" dirty="0">
                <a:solidFill>
                  <a:srgbClr val="FF0000"/>
                </a:solidFill>
              </a:rPr>
              <a:t>Passover,	Abib 14 – </a:t>
            </a:r>
            <a:r>
              <a:rPr lang="en-US" sz="3600" dirty="0"/>
              <a:t>a</a:t>
            </a:r>
            <a:r>
              <a:rPr lang="en-US" sz="4000" b="1" dirty="0">
                <a:solidFill>
                  <a:srgbClr val="FF0000"/>
                </a:solidFill>
              </a:rPr>
              <a:t> </a:t>
            </a:r>
            <a:r>
              <a:rPr lang="en-US" sz="4000" b="1" u="sng" dirty="0"/>
              <a:t>Pre</a:t>
            </a:r>
            <a:r>
              <a:rPr lang="en-US" sz="4000" b="1" dirty="0"/>
              <a:t>p</a:t>
            </a:r>
            <a:r>
              <a:rPr lang="en-US" sz="4000" b="1" u="sng" dirty="0"/>
              <a:t>aration</a:t>
            </a:r>
            <a:r>
              <a:rPr lang="en-US" sz="4000" dirty="0"/>
              <a:t> cycle –</a:t>
            </a:r>
          </a:p>
          <a:p>
            <a:pPr marL="0" indent="0">
              <a:buNone/>
            </a:pPr>
            <a:r>
              <a:rPr lang="en-US" sz="3200" b="1" u="sng" dirty="0">
                <a:solidFill>
                  <a:schemeClr val="tx1">
                    <a:lumMod val="95000"/>
                    <a:lumOff val="5000"/>
                  </a:schemeClr>
                </a:solidFill>
              </a:rPr>
              <a:t>Pre</a:t>
            </a:r>
            <a:r>
              <a:rPr lang="en-US" sz="3200" b="1" dirty="0">
                <a:solidFill>
                  <a:schemeClr val="tx1">
                    <a:lumMod val="95000"/>
                    <a:lumOff val="5000"/>
                  </a:schemeClr>
                </a:solidFill>
              </a:rPr>
              <a:t>p</a:t>
            </a:r>
            <a:r>
              <a:rPr lang="en-US" sz="3200" b="1" u="sng" dirty="0">
                <a:solidFill>
                  <a:schemeClr val="tx1">
                    <a:lumMod val="95000"/>
                    <a:lumOff val="5000"/>
                  </a:schemeClr>
                </a:solidFill>
              </a:rPr>
              <a:t>aration</a:t>
            </a:r>
            <a:r>
              <a:rPr lang="en-US" sz="3200" b="1" dirty="0">
                <a:solidFill>
                  <a:schemeClr val="accent6">
                    <a:lumMod val="60000"/>
                    <a:lumOff val="40000"/>
                  </a:schemeClr>
                </a:solidFill>
              </a:rPr>
              <a:t> 	</a:t>
            </a:r>
            <a:r>
              <a:rPr lang="en-US" sz="3200" dirty="0">
                <a:solidFill>
                  <a:schemeClr val="tx1">
                    <a:lumMod val="95000"/>
                    <a:lumOff val="5000"/>
                  </a:schemeClr>
                </a:solidFill>
              </a:rPr>
              <a:t>for the 1</a:t>
            </a:r>
            <a:r>
              <a:rPr lang="en-US" sz="3200" baseline="30000" dirty="0">
                <a:solidFill>
                  <a:schemeClr val="tx1">
                    <a:lumMod val="95000"/>
                    <a:lumOff val="5000"/>
                  </a:schemeClr>
                </a:solidFill>
              </a:rPr>
              <a:t>st</a:t>
            </a:r>
            <a:r>
              <a:rPr lang="en-US" sz="3200" dirty="0">
                <a:solidFill>
                  <a:schemeClr val="tx1">
                    <a:lumMod val="95000"/>
                    <a:lumOff val="5000"/>
                  </a:schemeClr>
                </a:solidFill>
              </a:rPr>
              <a:t> Sabbath of Unleavened Bread.</a:t>
            </a:r>
          </a:p>
          <a:p>
            <a:pPr marL="0" indent="0">
              <a:buNone/>
            </a:pPr>
            <a:r>
              <a:rPr lang="en-US" sz="3200" dirty="0">
                <a:solidFill>
                  <a:schemeClr val="tx1">
                    <a:lumMod val="95000"/>
                    <a:lumOff val="5000"/>
                  </a:schemeClr>
                </a:solidFill>
              </a:rPr>
              <a:t> </a:t>
            </a:r>
          </a:p>
          <a:p>
            <a:pPr marL="0" indent="0">
              <a:buNone/>
            </a:pPr>
            <a:r>
              <a:rPr lang="en-US" sz="3200" b="1" u="sng" dirty="0">
                <a:solidFill>
                  <a:srgbClr val="FF00FF"/>
                </a:solidFill>
              </a:rPr>
              <a:t>Dawn</a:t>
            </a:r>
            <a:r>
              <a:rPr lang="en-US" sz="3200" b="1" dirty="0">
                <a:solidFill>
                  <a:srgbClr val="FF00FF"/>
                </a:solidFill>
              </a:rPr>
              <a:t> 				</a:t>
            </a:r>
            <a:r>
              <a:rPr lang="en-US" sz="3200" u="sng" dirty="0">
                <a:solidFill>
                  <a:schemeClr val="tx1">
                    <a:lumMod val="95000"/>
                    <a:lumOff val="5000"/>
                  </a:schemeClr>
                </a:solidFill>
              </a:rPr>
              <a:t>the startin</a:t>
            </a:r>
            <a:r>
              <a:rPr lang="en-US" sz="3200" dirty="0">
                <a:solidFill>
                  <a:schemeClr val="tx1">
                    <a:lumMod val="95000"/>
                    <a:lumOff val="5000"/>
                  </a:schemeClr>
                </a:solidFill>
              </a:rPr>
              <a:t>g p</a:t>
            </a:r>
            <a:r>
              <a:rPr lang="en-US" sz="3200" u="sng" dirty="0">
                <a:solidFill>
                  <a:schemeClr val="tx1">
                    <a:lumMod val="95000"/>
                    <a:lumOff val="5000"/>
                  </a:schemeClr>
                </a:solidFill>
              </a:rPr>
              <a:t>oint</a:t>
            </a:r>
            <a:r>
              <a:rPr lang="en-US" sz="3200" dirty="0">
                <a:solidFill>
                  <a:schemeClr val="tx1">
                    <a:lumMod val="95000"/>
                    <a:lumOff val="5000"/>
                  </a:schemeClr>
                </a:solidFill>
              </a:rPr>
              <a:t> for </a:t>
            </a:r>
            <a:r>
              <a:rPr lang="en-US" sz="3200" b="1" u="sng" dirty="0">
                <a:solidFill>
                  <a:srgbClr val="00B050"/>
                </a:solidFill>
              </a:rPr>
              <a:t>all worshi</a:t>
            </a:r>
            <a:r>
              <a:rPr lang="en-US" sz="3200" b="1" dirty="0">
                <a:solidFill>
                  <a:srgbClr val="00B050"/>
                </a:solidFill>
              </a:rPr>
              <a:t>p </a:t>
            </a:r>
            <a:r>
              <a:rPr lang="en-US" sz="3200" b="1" u="sng" dirty="0">
                <a:solidFill>
                  <a:srgbClr val="00B050"/>
                </a:solidFill>
              </a:rPr>
              <a:t>oriented</a:t>
            </a:r>
            <a:r>
              <a:rPr lang="en-US" sz="3200" b="1" dirty="0">
                <a:solidFill>
                  <a:srgbClr val="00B050"/>
                </a:solidFill>
              </a:rPr>
              <a:t> 								</a:t>
            </a:r>
            <a:r>
              <a:rPr lang="en-US" sz="3200" b="1" u="sng" dirty="0">
                <a:solidFill>
                  <a:srgbClr val="00B050"/>
                </a:solidFill>
              </a:rPr>
              <a:t>hourl</a:t>
            </a:r>
            <a:r>
              <a:rPr lang="en-US" sz="3200" b="1" dirty="0">
                <a:solidFill>
                  <a:srgbClr val="00B050"/>
                </a:solidFill>
              </a:rPr>
              <a:t>y </a:t>
            </a:r>
            <a:r>
              <a:rPr lang="en-US" sz="3200" b="1" u="sng" dirty="0">
                <a:solidFill>
                  <a:srgbClr val="00B050"/>
                </a:solidFill>
              </a:rPr>
              <a:t>countin</a:t>
            </a:r>
            <a:r>
              <a:rPr lang="en-US" sz="3200" b="1" dirty="0">
                <a:solidFill>
                  <a:srgbClr val="00B050"/>
                </a:solidFill>
              </a:rPr>
              <a:t>g </a:t>
            </a:r>
            <a:r>
              <a:rPr lang="en-US" sz="3200" dirty="0">
                <a:solidFill>
                  <a:schemeClr val="tx1">
                    <a:lumMod val="95000"/>
                    <a:lumOff val="5000"/>
                  </a:schemeClr>
                </a:solidFill>
              </a:rPr>
              <a:t>and 	especially for the 									Qodesh (Set-Apart) Sacrifice.</a:t>
            </a:r>
          </a:p>
          <a:p>
            <a:pPr marL="0" indent="0">
              <a:spcBef>
                <a:spcPts val="800"/>
              </a:spcBef>
              <a:buNone/>
            </a:pPr>
            <a:r>
              <a:rPr lang="en-US" sz="3200" b="1" dirty="0">
                <a:solidFill>
                  <a:srgbClr val="FF00FF"/>
                </a:solidFill>
              </a:rPr>
              <a:t>Dawn</a:t>
            </a:r>
            <a:r>
              <a:rPr lang="en-US" sz="3200" dirty="0">
                <a:solidFill>
                  <a:schemeClr val="tx1">
                    <a:lumMod val="95000"/>
                    <a:lumOff val="5000"/>
                  </a:schemeClr>
                </a:solidFill>
              </a:rPr>
              <a:t> – </a:t>
            </a:r>
            <a:r>
              <a:rPr lang="en-US" sz="2400" b="1" dirty="0">
                <a:solidFill>
                  <a:srgbClr val="FF0000"/>
                </a:solidFill>
                <a:latin typeface="Calibri" panose="020F0502020204030204" pitchFamily="34" charset="0"/>
              </a:rPr>
              <a:t>3</a:t>
            </a:r>
            <a:r>
              <a:rPr lang="en-US" sz="2400" b="1" baseline="30000" dirty="0">
                <a:solidFill>
                  <a:srgbClr val="FF0000"/>
                </a:solidFill>
                <a:latin typeface="Calibri" panose="020F0502020204030204" pitchFamily="34" charset="0"/>
              </a:rPr>
              <a:t>rd</a:t>
            </a:r>
            <a:r>
              <a:rPr lang="en-US" sz="2400" dirty="0">
                <a:solidFill>
                  <a:schemeClr val="tx1">
                    <a:lumMod val="95000"/>
                    <a:lumOff val="5000"/>
                  </a:schemeClr>
                </a:solidFill>
                <a:latin typeface="Calibri" panose="020F0502020204030204" pitchFamily="34" charset="0"/>
              </a:rPr>
              <a:t> Hour –</a:t>
            </a:r>
            <a:r>
              <a:rPr lang="en-US" sz="3200" dirty="0">
                <a:solidFill>
                  <a:schemeClr val="tx1">
                    <a:lumMod val="95000"/>
                    <a:lumOff val="5000"/>
                  </a:schemeClr>
                </a:solidFill>
              </a:rPr>
              <a:t> </a:t>
            </a:r>
            <a:r>
              <a:rPr lang="en-US" sz="2400" dirty="0">
                <a:solidFill>
                  <a:srgbClr val="00B050"/>
                </a:solidFill>
                <a:latin typeface="Calibri" panose="020F0502020204030204" pitchFamily="34" charset="0"/>
              </a:rPr>
              <a:t>Matt 20:3; Mark 15:25; Acts 2:15</a:t>
            </a:r>
          </a:p>
          <a:p>
            <a:pPr marL="0" indent="0">
              <a:spcBef>
                <a:spcPts val="800"/>
              </a:spcBef>
              <a:buNone/>
            </a:pPr>
            <a:r>
              <a:rPr lang="en-US" sz="3200" b="1" dirty="0">
                <a:solidFill>
                  <a:srgbClr val="FF00FF"/>
                </a:solidFill>
              </a:rPr>
              <a:t>Dawn</a:t>
            </a:r>
            <a:r>
              <a:rPr lang="en-US" sz="3200" dirty="0">
                <a:solidFill>
                  <a:prstClr val="black">
                    <a:lumMod val="95000"/>
                    <a:lumOff val="5000"/>
                  </a:prstClr>
                </a:solidFill>
              </a:rPr>
              <a:t> – </a:t>
            </a:r>
            <a:r>
              <a:rPr lang="en-US" sz="2400" b="1" dirty="0">
                <a:solidFill>
                  <a:srgbClr val="FF0000"/>
                </a:solidFill>
                <a:latin typeface="Calibri" panose="020F0502020204030204" pitchFamily="34" charset="0"/>
              </a:rPr>
              <a:t>6</a:t>
            </a:r>
            <a:r>
              <a:rPr lang="en-US" sz="2400" b="1" baseline="30000" dirty="0">
                <a:solidFill>
                  <a:srgbClr val="FF0000"/>
                </a:solidFill>
                <a:latin typeface="Calibri" panose="020F0502020204030204" pitchFamily="34" charset="0"/>
              </a:rPr>
              <a:t>th</a:t>
            </a:r>
            <a:r>
              <a:rPr lang="en-US" sz="2400" dirty="0">
                <a:solidFill>
                  <a:schemeClr val="tx1">
                    <a:lumMod val="95000"/>
                    <a:lumOff val="5000"/>
                  </a:schemeClr>
                </a:solidFill>
                <a:latin typeface="Calibri" panose="020F0502020204030204" pitchFamily="34" charset="0"/>
              </a:rPr>
              <a:t> Hour – </a:t>
            </a:r>
            <a:r>
              <a:rPr lang="en-US" sz="2400" dirty="0">
                <a:solidFill>
                  <a:srgbClr val="00B050"/>
                </a:solidFill>
                <a:latin typeface="Calibri" panose="020F0502020204030204" pitchFamily="34" charset="0"/>
              </a:rPr>
              <a:t>Matt 20:5; 27:45; Mark 15:33; Luke 23:44; John 4:6; 19:14; Acts 10:9</a:t>
            </a:r>
          </a:p>
          <a:p>
            <a:pPr marL="0" indent="0">
              <a:spcBef>
                <a:spcPts val="800"/>
              </a:spcBef>
              <a:buNone/>
            </a:pPr>
            <a:r>
              <a:rPr lang="en-US" sz="3200" b="1" dirty="0">
                <a:solidFill>
                  <a:srgbClr val="FF00FF"/>
                </a:solidFill>
              </a:rPr>
              <a:t>Dawn</a:t>
            </a:r>
            <a:r>
              <a:rPr lang="en-US" sz="3200" dirty="0">
                <a:solidFill>
                  <a:prstClr val="black">
                    <a:lumMod val="95000"/>
                    <a:lumOff val="5000"/>
                  </a:prstClr>
                </a:solidFill>
              </a:rPr>
              <a:t> – </a:t>
            </a:r>
            <a:r>
              <a:rPr lang="en-US" sz="2400" b="1" dirty="0">
                <a:solidFill>
                  <a:srgbClr val="FF0000"/>
                </a:solidFill>
                <a:latin typeface="Calibri" panose="020F0502020204030204" pitchFamily="34" charset="0"/>
              </a:rPr>
              <a:t>9</a:t>
            </a:r>
            <a:r>
              <a:rPr lang="en-US" sz="2400" b="1" baseline="30000" dirty="0">
                <a:solidFill>
                  <a:srgbClr val="FF0000"/>
                </a:solidFill>
                <a:latin typeface="Calibri" panose="020F0502020204030204" pitchFamily="34" charset="0"/>
              </a:rPr>
              <a:t>th</a:t>
            </a:r>
            <a:r>
              <a:rPr lang="en-US" sz="2400" dirty="0">
                <a:solidFill>
                  <a:schemeClr val="tx1">
                    <a:lumMod val="95000"/>
                    <a:lumOff val="5000"/>
                  </a:schemeClr>
                </a:solidFill>
                <a:latin typeface="Calibri" panose="020F0502020204030204" pitchFamily="34" charset="0"/>
              </a:rPr>
              <a:t> Hour – </a:t>
            </a:r>
            <a:r>
              <a:rPr lang="en-US" sz="2400" dirty="0">
                <a:solidFill>
                  <a:srgbClr val="00B050"/>
                </a:solidFill>
                <a:latin typeface="Calibri" panose="020F0502020204030204" pitchFamily="34" charset="0"/>
              </a:rPr>
              <a:t>Matt 20:5; 27:45,46; Mark 15:33,34; Luke 23:44; Acts 3:1; 10:3,30</a:t>
            </a:r>
          </a:p>
          <a:p>
            <a:pPr marL="0" indent="0">
              <a:spcBef>
                <a:spcPts val="800"/>
              </a:spcBef>
              <a:buNone/>
            </a:pPr>
            <a:r>
              <a:rPr lang="en-US" sz="3200" b="1" dirty="0">
                <a:solidFill>
                  <a:srgbClr val="FF00FF"/>
                </a:solidFill>
              </a:rPr>
              <a:t>Dawn</a:t>
            </a:r>
            <a:r>
              <a:rPr lang="en-US" sz="3200" dirty="0">
                <a:solidFill>
                  <a:prstClr val="black">
                    <a:lumMod val="95000"/>
                    <a:lumOff val="5000"/>
                  </a:prstClr>
                </a:solidFill>
              </a:rPr>
              <a:t> – </a:t>
            </a:r>
            <a:r>
              <a:rPr lang="en-US" sz="2400" b="1" dirty="0">
                <a:solidFill>
                  <a:srgbClr val="FF0000"/>
                </a:solidFill>
                <a:latin typeface="Calibri" panose="020F0502020204030204" pitchFamily="34" charset="0"/>
              </a:rPr>
              <a:t>10</a:t>
            </a:r>
            <a:r>
              <a:rPr lang="en-US" sz="2400" b="1" baseline="30000" dirty="0">
                <a:solidFill>
                  <a:srgbClr val="FF0000"/>
                </a:solidFill>
                <a:latin typeface="Calibri" panose="020F0502020204030204" pitchFamily="34" charset="0"/>
              </a:rPr>
              <a:t>th</a:t>
            </a:r>
            <a:r>
              <a:rPr lang="en-US" sz="2400" dirty="0">
                <a:solidFill>
                  <a:prstClr val="black">
                    <a:lumMod val="95000"/>
                    <a:lumOff val="5000"/>
                  </a:prstClr>
                </a:solidFill>
                <a:latin typeface="Calibri" panose="020F0502020204030204" pitchFamily="34" charset="0"/>
              </a:rPr>
              <a:t> Hour – </a:t>
            </a:r>
            <a:r>
              <a:rPr lang="en-US" sz="2400" dirty="0">
                <a:solidFill>
                  <a:srgbClr val="00B050"/>
                </a:solidFill>
                <a:latin typeface="Calibri" panose="020F0502020204030204" pitchFamily="34" charset="0"/>
              </a:rPr>
              <a:t>John 1:39</a:t>
            </a:r>
          </a:p>
          <a:p>
            <a:pPr marL="0" indent="0">
              <a:buNone/>
            </a:pPr>
            <a:r>
              <a:rPr lang="en-US" sz="3200" b="1" dirty="0">
                <a:solidFill>
                  <a:srgbClr val="FF00FF"/>
                </a:solidFill>
              </a:rPr>
              <a:t>Dawn</a:t>
            </a:r>
            <a:r>
              <a:rPr lang="en-US" sz="3200" dirty="0">
                <a:solidFill>
                  <a:prstClr val="black">
                    <a:lumMod val="95000"/>
                    <a:lumOff val="5000"/>
                  </a:prstClr>
                </a:solidFill>
              </a:rPr>
              <a:t> – </a:t>
            </a:r>
            <a:r>
              <a:rPr lang="en-US" sz="2400" b="1" dirty="0">
                <a:solidFill>
                  <a:srgbClr val="FF0000"/>
                </a:solidFill>
                <a:latin typeface="Calibri" panose="020F0502020204030204" pitchFamily="34" charset="0"/>
              </a:rPr>
              <a:t>11</a:t>
            </a:r>
            <a:r>
              <a:rPr lang="en-US" sz="2400" b="1" baseline="30000" dirty="0">
                <a:solidFill>
                  <a:srgbClr val="FF0000"/>
                </a:solidFill>
                <a:latin typeface="Calibri" panose="020F0502020204030204" pitchFamily="34" charset="0"/>
              </a:rPr>
              <a:t>th</a:t>
            </a:r>
            <a:r>
              <a:rPr lang="en-US" sz="2400" dirty="0">
                <a:solidFill>
                  <a:prstClr val="black">
                    <a:lumMod val="95000"/>
                    <a:lumOff val="5000"/>
                  </a:prstClr>
                </a:solidFill>
                <a:latin typeface="Calibri" panose="020F0502020204030204" pitchFamily="34" charset="0"/>
              </a:rPr>
              <a:t> Hour – </a:t>
            </a:r>
            <a:r>
              <a:rPr lang="en-US" sz="2400" dirty="0">
                <a:solidFill>
                  <a:srgbClr val="00B050"/>
                </a:solidFill>
                <a:latin typeface="Calibri" panose="020F0502020204030204" pitchFamily="34" charset="0"/>
              </a:rPr>
              <a:t>Matt 20:6,9</a:t>
            </a:r>
          </a:p>
        </p:txBody>
      </p:sp>
      <p:sp>
        <p:nvSpPr>
          <p:cNvPr id="4" name="Explosion 1 3"/>
          <p:cNvSpPr/>
          <p:nvPr/>
        </p:nvSpPr>
        <p:spPr>
          <a:xfrm>
            <a:off x="2060812" y="1576316"/>
            <a:ext cx="914400" cy="914400"/>
          </a:xfrm>
          <a:prstGeom prst="irregularSeal1">
            <a:avLst/>
          </a:prstGeom>
          <a:solidFill>
            <a:srgbClr val="FF00FF"/>
          </a:solidFill>
          <a:ln w="57150">
            <a:solidFill>
              <a:schemeClr val="tx1">
                <a:lumMod val="95000"/>
                <a:lumOff val="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528549" y="2183849"/>
            <a:ext cx="532264" cy="163773"/>
          </a:xfrm>
          <a:prstGeom prst="straightConnector1">
            <a:avLst/>
          </a:prstGeom>
          <a:ln w="762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Double Wave 12"/>
          <p:cNvSpPr/>
          <p:nvPr/>
        </p:nvSpPr>
        <p:spPr>
          <a:xfrm>
            <a:off x="5854889" y="5437658"/>
            <a:ext cx="5805974" cy="1255593"/>
          </a:xfrm>
          <a:prstGeom prst="doubleWave">
            <a:avLst/>
          </a:prstGeom>
          <a:solidFill>
            <a:schemeClr val="accent5">
              <a:lumMod val="75000"/>
            </a:schemeClr>
          </a:solidFill>
          <a:ln w="571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000" b="1" dirty="0">
                <a:ln>
                  <a:solidFill>
                    <a:schemeClr val="tx1"/>
                  </a:solidFill>
                </a:ln>
                <a:solidFill>
                  <a:srgbClr val="FFFF00"/>
                </a:solidFill>
              </a:rPr>
              <a:t>Light</a:t>
            </a:r>
            <a:r>
              <a:rPr lang="en-US" sz="2000" dirty="0"/>
              <a:t> </a:t>
            </a:r>
            <a:r>
              <a:rPr lang="en-US" sz="2800" b="1" dirty="0">
                <a:solidFill>
                  <a:schemeClr val="bg1"/>
                </a:solidFill>
              </a:rPr>
              <a:t>started the cycles from the first cycle of Creation.</a:t>
            </a:r>
          </a:p>
        </p:txBody>
      </p:sp>
      <p:sp>
        <p:nvSpPr>
          <p:cNvPr id="2" name="Slide Number Placeholder 1"/>
          <p:cNvSpPr>
            <a:spLocks noGrp="1"/>
          </p:cNvSpPr>
          <p:nvPr>
            <p:ph type="sldNum" sz="quarter" idx="12"/>
          </p:nvPr>
        </p:nvSpPr>
        <p:spPr>
          <a:xfrm>
            <a:off x="0" y="6605140"/>
            <a:ext cx="356484" cy="273707"/>
          </a:xfrm>
        </p:spPr>
        <p:txBody>
          <a:bodyPr/>
          <a:lstStyle/>
          <a:p>
            <a:fld id="{D57F1E4F-1CFF-5643-939E-217C01CDF565}" type="slidenum">
              <a:rPr lang="en-US" sz="1200" smtClean="0">
                <a:solidFill>
                  <a:schemeClr val="tx1"/>
                </a:solidFill>
              </a:rPr>
              <a:pPr/>
              <a:t>33</a:t>
            </a:fld>
            <a:endParaRPr lang="en-US" sz="1200" dirty="0">
              <a:solidFill>
                <a:schemeClr val="tx1"/>
              </a:solidFill>
            </a:endParaRPr>
          </a:p>
        </p:txBody>
      </p:sp>
    </p:spTree>
    <p:extLst>
      <p:ext uri="{BB962C8B-B14F-4D97-AF65-F5344CB8AC3E}">
        <p14:creationId xmlns:p14="http://schemas.microsoft.com/office/powerpoint/2010/main" val="357839633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1250"/>
                                        <p:tgtEl>
                                          <p:spTgt spid="3">
                                            <p:txEl>
                                              <p:pRg st="3" end="3"/>
                                            </p:txEl>
                                          </p:spTgt>
                                        </p:tgtEl>
                                      </p:cBhvr>
                                    </p:animEffect>
                                  </p:childTnLst>
                                </p:cTn>
                              </p:par>
                              <p:par>
                                <p:cTn id="8" presetID="31" presetClass="entr" presetSubtype="0" fill="hold" grpId="0" nodeType="withEffect">
                                  <p:stCondLst>
                                    <p:cond delay="3000"/>
                                  </p:stCondLst>
                                  <p:childTnLst>
                                    <p:set>
                                      <p:cBhvr>
                                        <p:cTn id="9" dur="1" fill="hold">
                                          <p:stCondLst>
                                            <p:cond delay="0"/>
                                          </p:stCondLst>
                                        </p:cTn>
                                        <p:tgtEl>
                                          <p:spTgt spid="4"/>
                                        </p:tgtEl>
                                        <p:attrNameLst>
                                          <p:attrName>style.visibility</p:attrName>
                                        </p:attrNameLst>
                                      </p:cBhvr>
                                      <p:to>
                                        <p:strVal val="visible"/>
                                      </p:to>
                                    </p:set>
                                    <p:anim calcmode="lin" valueType="num">
                                      <p:cBhvr>
                                        <p:cTn id="10" dur="1750" fill="hold"/>
                                        <p:tgtEl>
                                          <p:spTgt spid="4"/>
                                        </p:tgtEl>
                                        <p:attrNameLst>
                                          <p:attrName>ppt_w</p:attrName>
                                        </p:attrNameLst>
                                      </p:cBhvr>
                                      <p:tavLst>
                                        <p:tav tm="0">
                                          <p:val>
                                            <p:fltVal val="0"/>
                                          </p:val>
                                        </p:tav>
                                        <p:tav tm="100000">
                                          <p:val>
                                            <p:strVal val="#ppt_w"/>
                                          </p:val>
                                        </p:tav>
                                      </p:tavLst>
                                    </p:anim>
                                    <p:anim calcmode="lin" valueType="num">
                                      <p:cBhvr>
                                        <p:cTn id="11" dur="1750" fill="hold"/>
                                        <p:tgtEl>
                                          <p:spTgt spid="4"/>
                                        </p:tgtEl>
                                        <p:attrNameLst>
                                          <p:attrName>ppt_h</p:attrName>
                                        </p:attrNameLst>
                                      </p:cBhvr>
                                      <p:tavLst>
                                        <p:tav tm="0">
                                          <p:val>
                                            <p:fltVal val="0"/>
                                          </p:val>
                                        </p:tav>
                                        <p:tav tm="100000">
                                          <p:val>
                                            <p:strVal val="#ppt_h"/>
                                          </p:val>
                                        </p:tav>
                                      </p:tavLst>
                                    </p:anim>
                                    <p:anim calcmode="lin" valueType="num">
                                      <p:cBhvr>
                                        <p:cTn id="12" dur="1750" fill="hold"/>
                                        <p:tgtEl>
                                          <p:spTgt spid="4"/>
                                        </p:tgtEl>
                                        <p:attrNameLst>
                                          <p:attrName>style.rotation</p:attrName>
                                        </p:attrNameLst>
                                      </p:cBhvr>
                                      <p:tavLst>
                                        <p:tav tm="0">
                                          <p:val>
                                            <p:fltVal val="90"/>
                                          </p:val>
                                        </p:tav>
                                        <p:tav tm="100000">
                                          <p:val>
                                            <p:fltVal val="0"/>
                                          </p:val>
                                        </p:tav>
                                      </p:tavLst>
                                    </p:anim>
                                    <p:animEffect transition="in" filter="fade">
                                      <p:cBhvr>
                                        <p:cTn id="13" dur="1750"/>
                                        <p:tgtEl>
                                          <p:spTgt spid="4"/>
                                        </p:tgtEl>
                                      </p:cBhvr>
                                    </p:animEffect>
                                  </p:childTnLst>
                                </p:cTn>
                              </p:par>
                              <p:par>
                                <p:cTn id="14" presetID="31" presetClass="entr" presetSubtype="0" fill="hold" nodeType="withEffect">
                                  <p:stCondLst>
                                    <p:cond delay="3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750" fill="hold"/>
                                        <p:tgtEl>
                                          <p:spTgt spid="6"/>
                                        </p:tgtEl>
                                        <p:attrNameLst>
                                          <p:attrName>ppt_w</p:attrName>
                                        </p:attrNameLst>
                                      </p:cBhvr>
                                      <p:tavLst>
                                        <p:tav tm="0">
                                          <p:val>
                                            <p:fltVal val="0"/>
                                          </p:val>
                                        </p:tav>
                                        <p:tav tm="100000">
                                          <p:val>
                                            <p:strVal val="#ppt_w"/>
                                          </p:val>
                                        </p:tav>
                                      </p:tavLst>
                                    </p:anim>
                                    <p:anim calcmode="lin" valueType="num">
                                      <p:cBhvr>
                                        <p:cTn id="17" dur="1750" fill="hold"/>
                                        <p:tgtEl>
                                          <p:spTgt spid="6"/>
                                        </p:tgtEl>
                                        <p:attrNameLst>
                                          <p:attrName>ppt_h</p:attrName>
                                        </p:attrNameLst>
                                      </p:cBhvr>
                                      <p:tavLst>
                                        <p:tav tm="0">
                                          <p:val>
                                            <p:fltVal val="0"/>
                                          </p:val>
                                        </p:tav>
                                        <p:tav tm="100000">
                                          <p:val>
                                            <p:strVal val="#ppt_h"/>
                                          </p:val>
                                        </p:tav>
                                      </p:tavLst>
                                    </p:anim>
                                    <p:anim calcmode="lin" valueType="num">
                                      <p:cBhvr>
                                        <p:cTn id="18" dur="1750" fill="hold"/>
                                        <p:tgtEl>
                                          <p:spTgt spid="6"/>
                                        </p:tgtEl>
                                        <p:attrNameLst>
                                          <p:attrName>style.rotation</p:attrName>
                                        </p:attrNameLst>
                                      </p:cBhvr>
                                      <p:tavLst>
                                        <p:tav tm="0">
                                          <p:val>
                                            <p:fltVal val="90"/>
                                          </p:val>
                                        </p:tav>
                                        <p:tav tm="100000">
                                          <p:val>
                                            <p:fltVal val="0"/>
                                          </p:val>
                                        </p:tav>
                                      </p:tavLst>
                                    </p:anim>
                                    <p:animEffect transition="in" filter="fade">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80">
                                          <p:stCondLst>
                                            <p:cond delay="0"/>
                                          </p:stCondLst>
                                        </p:cTn>
                                        <p:tgtEl>
                                          <p:spTgt spid="3">
                                            <p:txEl>
                                              <p:pRg st="5" end="5"/>
                                            </p:txEl>
                                          </p:spTgt>
                                        </p:tgtEl>
                                      </p:cBhvr>
                                    </p:animEffect>
                                    <p:anim calcmode="lin" valueType="num">
                                      <p:cBhvr>
                                        <p:cTn id="4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5" end="5"/>
                                            </p:txEl>
                                          </p:spTgt>
                                        </p:tgtEl>
                                      </p:cBhvr>
                                      <p:to x="100000" y="60000"/>
                                    </p:animScale>
                                    <p:animScale>
                                      <p:cBhvr>
                                        <p:cTn id="47" dur="166" decel="50000">
                                          <p:stCondLst>
                                            <p:cond delay="676"/>
                                          </p:stCondLst>
                                        </p:cTn>
                                        <p:tgtEl>
                                          <p:spTgt spid="3">
                                            <p:txEl>
                                              <p:pRg st="5" end="5"/>
                                            </p:txEl>
                                          </p:spTgt>
                                        </p:tgtEl>
                                      </p:cBhvr>
                                      <p:to x="100000" y="100000"/>
                                    </p:animScale>
                                    <p:animScale>
                                      <p:cBhvr>
                                        <p:cTn id="48" dur="26">
                                          <p:stCondLst>
                                            <p:cond delay="1312"/>
                                          </p:stCondLst>
                                        </p:cTn>
                                        <p:tgtEl>
                                          <p:spTgt spid="3">
                                            <p:txEl>
                                              <p:pRg st="5" end="5"/>
                                            </p:txEl>
                                          </p:spTgt>
                                        </p:tgtEl>
                                      </p:cBhvr>
                                      <p:to x="100000" y="80000"/>
                                    </p:animScale>
                                    <p:animScale>
                                      <p:cBhvr>
                                        <p:cTn id="49" dur="166" decel="50000">
                                          <p:stCondLst>
                                            <p:cond delay="1338"/>
                                          </p:stCondLst>
                                        </p:cTn>
                                        <p:tgtEl>
                                          <p:spTgt spid="3">
                                            <p:txEl>
                                              <p:pRg st="5" end="5"/>
                                            </p:txEl>
                                          </p:spTgt>
                                        </p:tgtEl>
                                      </p:cBhvr>
                                      <p:to x="100000" y="100000"/>
                                    </p:animScale>
                                    <p:animScale>
                                      <p:cBhvr>
                                        <p:cTn id="50" dur="26">
                                          <p:stCondLst>
                                            <p:cond delay="1642"/>
                                          </p:stCondLst>
                                        </p:cTn>
                                        <p:tgtEl>
                                          <p:spTgt spid="3">
                                            <p:txEl>
                                              <p:pRg st="5" end="5"/>
                                            </p:txEl>
                                          </p:spTgt>
                                        </p:tgtEl>
                                      </p:cBhvr>
                                      <p:to x="100000" y="90000"/>
                                    </p:animScale>
                                    <p:animScale>
                                      <p:cBhvr>
                                        <p:cTn id="51" dur="166" decel="50000">
                                          <p:stCondLst>
                                            <p:cond delay="1668"/>
                                          </p:stCondLst>
                                        </p:cTn>
                                        <p:tgtEl>
                                          <p:spTgt spid="3">
                                            <p:txEl>
                                              <p:pRg st="5" end="5"/>
                                            </p:txEl>
                                          </p:spTgt>
                                        </p:tgtEl>
                                      </p:cBhvr>
                                      <p:to x="100000" y="100000"/>
                                    </p:animScale>
                                    <p:animScale>
                                      <p:cBhvr>
                                        <p:cTn id="52" dur="26">
                                          <p:stCondLst>
                                            <p:cond delay="1808"/>
                                          </p:stCondLst>
                                        </p:cTn>
                                        <p:tgtEl>
                                          <p:spTgt spid="3">
                                            <p:txEl>
                                              <p:pRg st="5" end="5"/>
                                            </p:txEl>
                                          </p:spTgt>
                                        </p:tgtEl>
                                      </p:cBhvr>
                                      <p:to x="100000" y="95000"/>
                                    </p:animScale>
                                    <p:animScale>
                                      <p:cBhvr>
                                        <p:cTn id="53" dur="166" decel="50000">
                                          <p:stCondLst>
                                            <p:cond delay="1834"/>
                                          </p:stCondLst>
                                        </p:cTn>
                                        <p:tgtEl>
                                          <p:spTgt spid="3">
                                            <p:txEl>
                                              <p:pRg st="5" end="5"/>
                                            </p:txEl>
                                          </p:spTgt>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down)">
                                      <p:cBhvr>
                                        <p:cTn id="56" dur="580">
                                          <p:stCondLst>
                                            <p:cond delay="0"/>
                                          </p:stCondLst>
                                        </p:cTn>
                                        <p:tgtEl>
                                          <p:spTgt spid="3">
                                            <p:txEl>
                                              <p:pRg st="6" end="6"/>
                                            </p:txEl>
                                          </p:spTgt>
                                        </p:tgtEl>
                                      </p:cBhvr>
                                    </p:animEffect>
                                    <p:anim calcmode="lin" valueType="num">
                                      <p:cBhvr>
                                        <p:cTn id="5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6" end="6"/>
                                            </p:txEl>
                                          </p:spTgt>
                                        </p:tgtEl>
                                      </p:cBhvr>
                                      <p:to x="100000" y="60000"/>
                                    </p:animScale>
                                    <p:animScale>
                                      <p:cBhvr>
                                        <p:cTn id="63" dur="166" decel="50000">
                                          <p:stCondLst>
                                            <p:cond delay="676"/>
                                          </p:stCondLst>
                                        </p:cTn>
                                        <p:tgtEl>
                                          <p:spTgt spid="3">
                                            <p:txEl>
                                              <p:pRg st="6" end="6"/>
                                            </p:txEl>
                                          </p:spTgt>
                                        </p:tgtEl>
                                      </p:cBhvr>
                                      <p:to x="100000" y="100000"/>
                                    </p:animScale>
                                    <p:animScale>
                                      <p:cBhvr>
                                        <p:cTn id="64" dur="26">
                                          <p:stCondLst>
                                            <p:cond delay="1312"/>
                                          </p:stCondLst>
                                        </p:cTn>
                                        <p:tgtEl>
                                          <p:spTgt spid="3">
                                            <p:txEl>
                                              <p:pRg st="6" end="6"/>
                                            </p:txEl>
                                          </p:spTgt>
                                        </p:tgtEl>
                                      </p:cBhvr>
                                      <p:to x="100000" y="80000"/>
                                    </p:animScale>
                                    <p:animScale>
                                      <p:cBhvr>
                                        <p:cTn id="65" dur="166" decel="50000">
                                          <p:stCondLst>
                                            <p:cond delay="1338"/>
                                          </p:stCondLst>
                                        </p:cTn>
                                        <p:tgtEl>
                                          <p:spTgt spid="3">
                                            <p:txEl>
                                              <p:pRg st="6" end="6"/>
                                            </p:txEl>
                                          </p:spTgt>
                                        </p:tgtEl>
                                      </p:cBhvr>
                                      <p:to x="100000" y="100000"/>
                                    </p:animScale>
                                    <p:animScale>
                                      <p:cBhvr>
                                        <p:cTn id="66" dur="26">
                                          <p:stCondLst>
                                            <p:cond delay="1642"/>
                                          </p:stCondLst>
                                        </p:cTn>
                                        <p:tgtEl>
                                          <p:spTgt spid="3">
                                            <p:txEl>
                                              <p:pRg st="6" end="6"/>
                                            </p:txEl>
                                          </p:spTgt>
                                        </p:tgtEl>
                                      </p:cBhvr>
                                      <p:to x="100000" y="90000"/>
                                    </p:animScale>
                                    <p:animScale>
                                      <p:cBhvr>
                                        <p:cTn id="67" dur="166" decel="50000">
                                          <p:stCondLst>
                                            <p:cond delay="1668"/>
                                          </p:stCondLst>
                                        </p:cTn>
                                        <p:tgtEl>
                                          <p:spTgt spid="3">
                                            <p:txEl>
                                              <p:pRg st="6" end="6"/>
                                            </p:txEl>
                                          </p:spTgt>
                                        </p:tgtEl>
                                      </p:cBhvr>
                                      <p:to x="100000" y="100000"/>
                                    </p:animScale>
                                    <p:animScale>
                                      <p:cBhvr>
                                        <p:cTn id="68" dur="26">
                                          <p:stCondLst>
                                            <p:cond delay="1808"/>
                                          </p:stCondLst>
                                        </p:cTn>
                                        <p:tgtEl>
                                          <p:spTgt spid="3">
                                            <p:txEl>
                                              <p:pRg st="6" end="6"/>
                                            </p:txEl>
                                          </p:spTgt>
                                        </p:tgtEl>
                                      </p:cBhvr>
                                      <p:to x="100000" y="95000"/>
                                    </p:animScale>
                                    <p:animScale>
                                      <p:cBhvr>
                                        <p:cTn id="69" dur="166" decel="50000">
                                          <p:stCondLst>
                                            <p:cond delay="1834"/>
                                          </p:stCondLst>
                                        </p:cTn>
                                        <p:tgtEl>
                                          <p:spTgt spid="3">
                                            <p:txEl>
                                              <p:pRg st="6" end="6"/>
                                            </p:txEl>
                                          </p:spTgt>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wipe(down)">
                                      <p:cBhvr>
                                        <p:cTn id="72" dur="580">
                                          <p:stCondLst>
                                            <p:cond delay="0"/>
                                          </p:stCondLst>
                                        </p:cTn>
                                        <p:tgtEl>
                                          <p:spTgt spid="3">
                                            <p:txEl>
                                              <p:pRg st="7" end="7"/>
                                            </p:txEl>
                                          </p:spTgt>
                                        </p:tgtEl>
                                      </p:cBhvr>
                                    </p:animEffect>
                                    <p:anim calcmode="lin" valueType="num">
                                      <p:cBhvr>
                                        <p:cTn id="7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7" end="7"/>
                                            </p:txEl>
                                          </p:spTgt>
                                        </p:tgtEl>
                                      </p:cBhvr>
                                      <p:to x="100000" y="60000"/>
                                    </p:animScale>
                                    <p:animScale>
                                      <p:cBhvr>
                                        <p:cTn id="79" dur="166" decel="50000">
                                          <p:stCondLst>
                                            <p:cond delay="676"/>
                                          </p:stCondLst>
                                        </p:cTn>
                                        <p:tgtEl>
                                          <p:spTgt spid="3">
                                            <p:txEl>
                                              <p:pRg st="7" end="7"/>
                                            </p:txEl>
                                          </p:spTgt>
                                        </p:tgtEl>
                                      </p:cBhvr>
                                      <p:to x="100000" y="100000"/>
                                    </p:animScale>
                                    <p:animScale>
                                      <p:cBhvr>
                                        <p:cTn id="80" dur="26">
                                          <p:stCondLst>
                                            <p:cond delay="1312"/>
                                          </p:stCondLst>
                                        </p:cTn>
                                        <p:tgtEl>
                                          <p:spTgt spid="3">
                                            <p:txEl>
                                              <p:pRg st="7" end="7"/>
                                            </p:txEl>
                                          </p:spTgt>
                                        </p:tgtEl>
                                      </p:cBhvr>
                                      <p:to x="100000" y="80000"/>
                                    </p:animScale>
                                    <p:animScale>
                                      <p:cBhvr>
                                        <p:cTn id="81" dur="166" decel="50000">
                                          <p:stCondLst>
                                            <p:cond delay="1338"/>
                                          </p:stCondLst>
                                        </p:cTn>
                                        <p:tgtEl>
                                          <p:spTgt spid="3">
                                            <p:txEl>
                                              <p:pRg st="7" end="7"/>
                                            </p:txEl>
                                          </p:spTgt>
                                        </p:tgtEl>
                                      </p:cBhvr>
                                      <p:to x="100000" y="100000"/>
                                    </p:animScale>
                                    <p:animScale>
                                      <p:cBhvr>
                                        <p:cTn id="82" dur="26">
                                          <p:stCondLst>
                                            <p:cond delay="1642"/>
                                          </p:stCondLst>
                                        </p:cTn>
                                        <p:tgtEl>
                                          <p:spTgt spid="3">
                                            <p:txEl>
                                              <p:pRg st="7" end="7"/>
                                            </p:txEl>
                                          </p:spTgt>
                                        </p:tgtEl>
                                      </p:cBhvr>
                                      <p:to x="100000" y="90000"/>
                                    </p:animScale>
                                    <p:animScale>
                                      <p:cBhvr>
                                        <p:cTn id="83" dur="166" decel="50000">
                                          <p:stCondLst>
                                            <p:cond delay="1668"/>
                                          </p:stCondLst>
                                        </p:cTn>
                                        <p:tgtEl>
                                          <p:spTgt spid="3">
                                            <p:txEl>
                                              <p:pRg st="7" end="7"/>
                                            </p:txEl>
                                          </p:spTgt>
                                        </p:tgtEl>
                                      </p:cBhvr>
                                      <p:to x="100000" y="100000"/>
                                    </p:animScale>
                                    <p:animScale>
                                      <p:cBhvr>
                                        <p:cTn id="84" dur="26">
                                          <p:stCondLst>
                                            <p:cond delay="1808"/>
                                          </p:stCondLst>
                                        </p:cTn>
                                        <p:tgtEl>
                                          <p:spTgt spid="3">
                                            <p:txEl>
                                              <p:pRg st="7" end="7"/>
                                            </p:txEl>
                                          </p:spTgt>
                                        </p:tgtEl>
                                      </p:cBhvr>
                                      <p:to x="100000" y="95000"/>
                                    </p:animScale>
                                    <p:animScale>
                                      <p:cBhvr>
                                        <p:cTn id="85" dur="166" decel="50000">
                                          <p:stCondLst>
                                            <p:cond delay="1834"/>
                                          </p:stCondLst>
                                        </p:cTn>
                                        <p:tgtEl>
                                          <p:spTgt spid="3">
                                            <p:txEl>
                                              <p:pRg st="7" end="7"/>
                                            </p:txEl>
                                          </p:spTgt>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wipe(down)">
                                      <p:cBhvr>
                                        <p:cTn id="88" dur="580">
                                          <p:stCondLst>
                                            <p:cond delay="0"/>
                                          </p:stCondLst>
                                        </p:cTn>
                                        <p:tgtEl>
                                          <p:spTgt spid="3">
                                            <p:txEl>
                                              <p:pRg st="8" end="8"/>
                                            </p:txEl>
                                          </p:spTgt>
                                        </p:tgtEl>
                                      </p:cBhvr>
                                    </p:animEffect>
                                    <p:anim calcmode="lin" valueType="num">
                                      <p:cBhvr>
                                        <p:cTn id="8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3">
                                            <p:txEl>
                                              <p:pRg st="8" end="8"/>
                                            </p:txEl>
                                          </p:spTgt>
                                        </p:tgtEl>
                                      </p:cBhvr>
                                      <p:to x="100000" y="60000"/>
                                    </p:animScale>
                                    <p:animScale>
                                      <p:cBhvr>
                                        <p:cTn id="95" dur="166" decel="50000">
                                          <p:stCondLst>
                                            <p:cond delay="676"/>
                                          </p:stCondLst>
                                        </p:cTn>
                                        <p:tgtEl>
                                          <p:spTgt spid="3">
                                            <p:txEl>
                                              <p:pRg st="8" end="8"/>
                                            </p:txEl>
                                          </p:spTgt>
                                        </p:tgtEl>
                                      </p:cBhvr>
                                      <p:to x="100000" y="100000"/>
                                    </p:animScale>
                                    <p:animScale>
                                      <p:cBhvr>
                                        <p:cTn id="96" dur="26">
                                          <p:stCondLst>
                                            <p:cond delay="1312"/>
                                          </p:stCondLst>
                                        </p:cTn>
                                        <p:tgtEl>
                                          <p:spTgt spid="3">
                                            <p:txEl>
                                              <p:pRg st="8" end="8"/>
                                            </p:txEl>
                                          </p:spTgt>
                                        </p:tgtEl>
                                      </p:cBhvr>
                                      <p:to x="100000" y="80000"/>
                                    </p:animScale>
                                    <p:animScale>
                                      <p:cBhvr>
                                        <p:cTn id="97" dur="166" decel="50000">
                                          <p:stCondLst>
                                            <p:cond delay="1338"/>
                                          </p:stCondLst>
                                        </p:cTn>
                                        <p:tgtEl>
                                          <p:spTgt spid="3">
                                            <p:txEl>
                                              <p:pRg st="8" end="8"/>
                                            </p:txEl>
                                          </p:spTgt>
                                        </p:tgtEl>
                                      </p:cBhvr>
                                      <p:to x="100000" y="100000"/>
                                    </p:animScale>
                                    <p:animScale>
                                      <p:cBhvr>
                                        <p:cTn id="98" dur="26">
                                          <p:stCondLst>
                                            <p:cond delay="1642"/>
                                          </p:stCondLst>
                                        </p:cTn>
                                        <p:tgtEl>
                                          <p:spTgt spid="3">
                                            <p:txEl>
                                              <p:pRg st="8" end="8"/>
                                            </p:txEl>
                                          </p:spTgt>
                                        </p:tgtEl>
                                      </p:cBhvr>
                                      <p:to x="100000" y="90000"/>
                                    </p:animScale>
                                    <p:animScale>
                                      <p:cBhvr>
                                        <p:cTn id="99" dur="166" decel="50000">
                                          <p:stCondLst>
                                            <p:cond delay="1668"/>
                                          </p:stCondLst>
                                        </p:cTn>
                                        <p:tgtEl>
                                          <p:spTgt spid="3">
                                            <p:txEl>
                                              <p:pRg st="8" end="8"/>
                                            </p:txEl>
                                          </p:spTgt>
                                        </p:tgtEl>
                                      </p:cBhvr>
                                      <p:to x="100000" y="100000"/>
                                    </p:animScale>
                                    <p:animScale>
                                      <p:cBhvr>
                                        <p:cTn id="100" dur="26">
                                          <p:stCondLst>
                                            <p:cond delay="1808"/>
                                          </p:stCondLst>
                                        </p:cTn>
                                        <p:tgtEl>
                                          <p:spTgt spid="3">
                                            <p:txEl>
                                              <p:pRg st="8" end="8"/>
                                            </p:txEl>
                                          </p:spTgt>
                                        </p:tgtEl>
                                      </p:cBhvr>
                                      <p:to x="100000" y="95000"/>
                                    </p:animScale>
                                    <p:animScale>
                                      <p:cBhvr>
                                        <p:cTn id="101" dur="166" decel="50000">
                                          <p:stCondLst>
                                            <p:cond delay="1834"/>
                                          </p:stCondLst>
                                        </p:cTn>
                                        <p:tgtEl>
                                          <p:spTgt spid="3">
                                            <p:txEl>
                                              <p:pRg st="8" end="8"/>
                                            </p:txEl>
                                          </p:spTgt>
                                        </p:tgtEl>
                                      </p:cBhvr>
                                      <p:to x="100000" y="100000"/>
                                    </p:animScale>
                                  </p:childTnLst>
                                </p:cTn>
                              </p:par>
                              <p:par>
                                <p:cTn id="102" presetID="5" presetClass="entr" presetSubtype="10" fill="hold" grpId="0" nodeType="withEffect">
                                  <p:stCondLst>
                                    <p:cond delay="4000"/>
                                  </p:stCondLst>
                                  <p:childTnLst>
                                    <p:set>
                                      <p:cBhvr>
                                        <p:cTn id="103" dur="1" fill="hold">
                                          <p:stCondLst>
                                            <p:cond delay="0"/>
                                          </p:stCondLst>
                                        </p:cTn>
                                        <p:tgtEl>
                                          <p:spTgt spid="13"/>
                                        </p:tgtEl>
                                        <p:attrNameLst>
                                          <p:attrName>style.visibility</p:attrName>
                                        </p:attrNameLst>
                                      </p:cBhvr>
                                      <p:to>
                                        <p:strVal val="visible"/>
                                      </p:to>
                                    </p:set>
                                    <p:animEffect transition="in" filter="checkerboard(across)">
                                      <p:cBhvr>
                                        <p:cTn id="104"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1000">
              <a:srgbClr val="FFFF00">
                <a:lumMod val="48000"/>
                <a:lumOff val="52000"/>
                <a:alpha val="84000"/>
              </a:srgbClr>
            </a:gs>
            <a:gs pos="49000">
              <a:srgbClr val="FF00FF">
                <a:lumMod val="37000"/>
                <a:lumOff val="63000"/>
                <a:alpha val="77000"/>
              </a:srgbClr>
            </a:gs>
            <a:gs pos="71000">
              <a:srgbClr val="0CF4C8">
                <a:lumMod val="37000"/>
                <a:lumOff val="63000"/>
                <a:alpha val="74000"/>
              </a:srgbClr>
            </a:gs>
            <a:gs pos="99000">
              <a:srgbClr val="0BD6EB"/>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259307"/>
            <a:ext cx="11709779" cy="6414448"/>
          </a:xfrm>
          <a:solidFill>
            <a:schemeClr val="accent2">
              <a:lumMod val="20000"/>
              <a:lumOff val="80000"/>
            </a:schemeClr>
          </a:solidFill>
          <a:scene3d>
            <a:camera prst="orthographicFront"/>
            <a:lightRig rig="threePt" dir="t"/>
          </a:scene3d>
          <a:sp3d>
            <a:bevelT/>
          </a:sp3d>
        </p:spPr>
        <p:txBody>
          <a:bodyPr>
            <a:normAutofit/>
            <a:sp3d extrusionH="57150">
              <a:bevelT w="38100" h="38100"/>
            </a:sp3d>
          </a:bodyPr>
          <a:lstStyle/>
          <a:p>
            <a:pPr marL="0" indent="0">
              <a:spcAft>
                <a:spcPts val="300"/>
              </a:spcAft>
              <a:buNone/>
            </a:pPr>
            <a:r>
              <a:rPr lang="en-US" sz="2400" dirty="0">
                <a:latin typeface="Calibri" panose="020F0502020204030204" pitchFamily="34" charset="0"/>
              </a:rPr>
              <a:t>Dawn was the time of commencement; the </a:t>
            </a:r>
            <a:r>
              <a:rPr lang="en-US" sz="2400" b="1" dirty="0">
                <a:solidFill>
                  <a:srgbClr val="FF0000"/>
                </a:solidFill>
                <a:latin typeface="Calibri" panose="020F0502020204030204" pitchFamily="34" charset="0"/>
              </a:rPr>
              <a:t>“0” </a:t>
            </a:r>
            <a:r>
              <a:rPr lang="en-US" sz="2400" dirty="0">
                <a:latin typeface="Calibri" panose="020F0502020204030204" pitchFamily="34" charset="0"/>
              </a:rPr>
              <a:t>hour for the final Passover Sacrifice event. But </a:t>
            </a:r>
            <a:r>
              <a:rPr lang="en-US" sz="2400" b="1" dirty="0">
                <a:solidFill>
                  <a:srgbClr val="FF0000"/>
                </a:solidFill>
                <a:latin typeface="Calibri" panose="020F0502020204030204" pitchFamily="34" charset="0"/>
              </a:rPr>
              <a:t>WAIT!   </a:t>
            </a:r>
            <a:r>
              <a:rPr lang="en-US" sz="2400" dirty="0">
                <a:latin typeface="Calibri" panose="020F0502020204030204" pitchFamily="34" charset="0"/>
              </a:rPr>
              <a:t>Did not John record the Dawn as the </a:t>
            </a:r>
            <a:r>
              <a:rPr lang="en-US" sz="2400" b="1" dirty="0">
                <a:solidFill>
                  <a:srgbClr val="FF0000"/>
                </a:solidFill>
                <a:latin typeface="Calibri" panose="020F0502020204030204" pitchFamily="34" charset="0"/>
              </a:rPr>
              <a:t>6</a:t>
            </a:r>
            <a:r>
              <a:rPr lang="en-US" sz="2400" b="1" baseline="30000" dirty="0">
                <a:solidFill>
                  <a:srgbClr val="FF0000"/>
                </a:solidFill>
                <a:latin typeface="Calibri" panose="020F0502020204030204" pitchFamily="34" charset="0"/>
              </a:rPr>
              <a:t>th</a:t>
            </a:r>
            <a:r>
              <a:rPr lang="en-US" sz="2400" b="1" dirty="0">
                <a:solidFill>
                  <a:srgbClr val="FF0000"/>
                </a:solidFill>
                <a:latin typeface="Calibri" panose="020F0502020204030204" pitchFamily="34" charset="0"/>
              </a:rPr>
              <a:t> hour </a:t>
            </a:r>
            <a:r>
              <a:rPr lang="en-US" sz="2400" dirty="0">
                <a:latin typeface="Calibri" panose="020F0502020204030204" pitchFamily="34" charset="0"/>
              </a:rPr>
              <a:t>in the same verse?  </a:t>
            </a:r>
          </a:p>
          <a:p>
            <a:pPr marL="0" indent="0">
              <a:spcAft>
                <a:spcPts val="300"/>
              </a:spcAft>
              <a:buNone/>
            </a:pPr>
            <a:r>
              <a:rPr lang="en-US" sz="2400" dirty="0">
                <a:latin typeface="Calibri" panose="020F0502020204030204" pitchFamily="34" charset="0"/>
              </a:rPr>
              <a:t>Excellent observation!  Yes indeed John did record this same time as the </a:t>
            </a:r>
            <a:r>
              <a:rPr lang="en-US" sz="2400" b="1" dirty="0">
                <a:solidFill>
                  <a:srgbClr val="FF0000"/>
                </a:solidFill>
                <a:latin typeface="Calibri" panose="020F0502020204030204" pitchFamily="34" charset="0"/>
              </a:rPr>
              <a:t>6</a:t>
            </a:r>
            <a:r>
              <a:rPr lang="en-US" sz="2400" b="1" baseline="30000" dirty="0">
                <a:solidFill>
                  <a:srgbClr val="FF0000"/>
                </a:solidFill>
                <a:latin typeface="Calibri" panose="020F0502020204030204" pitchFamily="34" charset="0"/>
              </a:rPr>
              <a:t>th</a:t>
            </a:r>
            <a:r>
              <a:rPr lang="en-US" sz="2400" dirty="0">
                <a:latin typeface="Calibri" panose="020F0502020204030204" pitchFamily="34" charset="0"/>
              </a:rPr>
              <a:t> hour!</a:t>
            </a:r>
          </a:p>
          <a:p>
            <a:pPr marL="0" indent="0">
              <a:spcAft>
                <a:spcPts val="300"/>
              </a:spcAft>
              <a:buNone/>
            </a:pPr>
            <a:r>
              <a:rPr lang="en-US" sz="2400" dirty="0">
                <a:latin typeface="Calibri" panose="020F0502020204030204" pitchFamily="34" charset="0"/>
              </a:rPr>
              <a:t>Was John </a:t>
            </a:r>
            <a:r>
              <a:rPr lang="en-US" sz="2400" b="1" dirty="0">
                <a:solidFill>
                  <a:srgbClr val="009999"/>
                </a:solidFill>
                <a:latin typeface="Calibri" panose="020F0502020204030204" pitchFamily="34" charset="0"/>
              </a:rPr>
              <a:t>severely delusional </a:t>
            </a:r>
            <a:r>
              <a:rPr lang="en-US" sz="2400" dirty="0">
                <a:latin typeface="Calibri" panose="020F0502020204030204" pitchFamily="34" charset="0"/>
              </a:rPr>
              <a:t>because of high stress?  No!  John was counting time according to the group which was his intended readership.   They were a </a:t>
            </a:r>
            <a:r>
              <a:rPr lang="en-US" sz="2400" b="1" dirty="0">
                <a:solidFill>
                  <a:srgbClr val="FF0000"/>
                </a:solidFill>
                <a:latin typeface="Calibri" panose="020F0502020204030204" pitchFamily="34" charset="0"/>
              </a:rPr>
              <a:t>Gentile</a:t>
            </a:r>
            <a:r>
              <a:rPr lang="en-US" sz="2400" dirty="0">
                <a:latin typeface="Calibri" panose="020F0502020204030204" pitchFamily="34" charset="0"/>
              </a:rPr>
              <a:t> readership who understood when things were recorded in </a:t>
            </a:r>
            <a:r>
              <a:rPr lang="en-US" sz="2400" b="1" dirty="0">
                <a:solidFill>
                  <a:srgbClr val="FF0000"/>
                </a:solidFill>
                <a:latin typeface="Calibri" panose="020F0502020204030204" pitchFamily="34" charset="0"/>
              </a:rPr>
              <a:t>Roman Reckoning.</a:t>
            </a:r>
          </a:p>
          <a:p>
            <a:pPr marL="0" indent="0">
              <a:buNone/>
            </a:pPr>
            <a:r>
              <a:rPr lang="en-US" sz="2400" dirty="0">
                <a:solidFill>
                  <a:schemeClr val="tx1">
                    <a:lumMod val="95000"/>
                    <a:lumOff val="5000"/>
                  </a:schemeClr>
                </a:solidFill>
                <a:latin typeface="Calibri" panose="020F0502020204030204" pitchFamily="34" charset="0"/>
              </a:rPr>
              <a:t>According to </a:t>
            </a:r>
            <a:r>
              <a:rPr lang="en-US" sz="2400" b="1" dirty="0">
                <a:solidFill>
                  <a:srgbClr val="FF0000"/>
                </a:solidFill>
                <a:latin typeface="Calibri" panose="020F0502020204030204" pitchFamily="34" charset="0"/>
              </a:rPr>
              <a:t>Roman Reckoning, </a:t>
            </a:r>
            <a:r>
              <a:rPr lang="en-US" sz="2400" dirty="0">
                <a:solidFill>
                  <a:schemeClr val="tx1">
                    <a:lumMod val="95000"/>
                    <a:lumOff val="5000"/>
                  </a:schemeClr>
                </a:solidFill>
                <a:latin typeface="Calibri" panose="020F0502020204030204" pitchFamily="34" charset="0"/>
              </a:rPr>
              <a:t>which is exactly the same system the world uses today, the new 24 hour cycle </a:t>
            </a:r>
            <a:r>
              <a:rPr lang="en-US" sz="2400" b="1" dirty="0">
                <a:solidFill>
                  <a:schemeClr val="tx1">
                    <a:lumMod val="95000"/>
                    <a:lumOff val="5000"/>
                  </a:schemeClr>
                </a:solidFill>
                <a:latin typeface="Calibri" panose="020F0502020204030204" pitchFamily="34" charset="0"/>
              </a:rPr>
              <a:t>switches at midnight!  </a:t>
            </a:r>
            <a:r>
              <a:rPr lang="en-US" sz="2400" dirty="0">
                <a:solidFill>
                  <a:schemeClr val="tx1">
                    <a:lumMod val="95000"/>
                    <a:lumOff val="5000"/>
                  </a:schemeClr>
                </a:solidFill>
                <a:latin typeface="Calibri" panose="020F0502020204030204" pitchFamily="34" charset="0"/>
              </a:rPr>
              <a:t>Let’s look at it from the Scriptures! </a:t>
            </a:r>
            <a:r>
              <a:rPr lang="en-US" sz="2400" dirty="0">
                <a:solidFill>
                  <a:schemeClr val="accent5">
                    <a:lumMod val="75000"/>
                  </a:schemeClr>
                </a:solidFill>
                <a:latin typeface="Calibri" panose="020F0502020204030204" pitchFamily="34" charset="0"/>
              </a:rPr>
              <a:t> </a:t>
            </a:r>
            <a:r>
              <a:rPr lang="en-US" sz="2400" b="1" dirty="0">
                <a:solidFill>
                  <a:schemeClr val="accent5">
                    <a:lumMod val="75000"/>
                  </a:schemeClr>
                </a:solidFill>
                <a:latin typeface="Calibri" panose="020F0502020204030204" pitchFamily="34" charset="0"/>
              </a:rPr>
              <a:t>Yahusha</a:t>
            </a:r>
            <a:r>
              <a:rPr lang="en-US" sz="2400" dirty="0">
                <a:solidFill>
                  <a:schemeClr val="accent5">
                    <a:lumMod val="75000"/>
                  </a:schemeClr>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stood before Pilate to be sentenced.  What incident occurred there as recorded by </a:t>
            </a:r>
            <a:r>
              <a:rPr lang="en-US" sz="2400" dirty="0">
                <a:solidFill>
                  <a:srgbClr val="00B050"/>
                </a:solidFill>
                <a:latin typeface="Calibri" panose="020F0502020204030204" pitchFamily="34" charset="0"/>
              </a:rPr>
              <a:t>Matthew?</a:t>
            </a:r>
          </a:p>
          <a:p>
            <a:pPr marL="0" indent="0">
              <a:buNone/>
            </a:pPr>
            <a:r>
              <a:rPr lang="en-US" sz="800" dirty="0">
                <a:solidFill>
                  <a:srgbClr val="00B050"/>
                </a:solidFill>
                <a:latin typeface="Calibri" panose="020F0502020204030204" pitchFamily="34" charset="0"/>
              </a:rPr>
              <a:t>  </a:t>
            </a:r>
          </a:p>
          <a:p>
            <a:pPr marL="1645920" indent="-1645920">
              <a:spcBef>
                <a:spcPts val="0"/>
              </a:spcBef>
              <a:buNone/>
            </a:pPr>
            <a:r>
              <a:rPr lang="en-US" sz="2400" dirty="0">
                <a:solidFill>
                  <a:srgbClr val="008080"/>
                </a:solidFill>
                <a:latin typeface="Georgia" panose="02040502050405020303" pitchFamily="18" charset="0"/>
              </a:rPr>
              <a:t>Matt 27:19</a:t>
            </a:r>
            <a:r>
              <a:rPr lang="en-US" sz="2400" dirty="0">
                <a:solidFill>
                  <a:prstClr val="black"/>
                </a:solidFill>
                <a:latin typeface="Georgia" panose="02040502050405020303" pitchFamily="18" charset="0"/>
              </a:rPr>
              <a:t>	</a:t>
            </a:r>
            <a:r>
              <a:rPr lang="en-US" sz="2400" dirty="0">
                <a:solidFill>
                  <a:schemeClr val="accent4">
                    <a:lumMod val="75000"/>
                  </a:schemeClr>
                </a:solidFill>
                <a:latin typeface="Georgia" panose="02040502050405020303" pitchFamily="18" charset="0"/>
              </a:rPr>
              <a:t>And as he was sitting on the judgment seat, </a:t>
            </a:r>
            <a:r>
              <a:rPr lang="en-US" sz="2400" b="1" i="1" dirty="0">
                <a:solidFill>
                  <a:srgbClr val="CC00CC"/>
                </a:solidFill>
                <a:latin typeface="Georgia" panose="02040502050405020303" pitchFamily="18" charset="0"/>
              </a:rPr>
              <a:t>his wife </a:t>
            </a:r>
            <a:r>
              <a:rPr lang="en-US" sz="2400" dirty="0">
                <a:solidFill>
                  <a:schemeClr val="accent4">
                    <a:lumMod val="75000"/>
                  </a:schemeClr>
                </a:solidFill>
                <a:latin typeface="Georgia" panose="02040502050405020303" pitchFamily="18" charset="0"/>
              </a:rPr>
              <a:t>sent to him, saying, “Have none at all to do with that righteous Man, </a:t>
            </a:r>
            <a:r>
              <a:rPr lang="en-US" sz="2400" u="sng" dirty="0">
                <a:solidFill>
                  <a:schemeClr val="accent4">
                    <a:lumMod val="75000"/>
                  </a:schemeClr>
                </a:solidFill>
                <a:latin typeface="Georgia" panose="02040502050405020303" pitchFamily="18" charset="0"/>
              </a:rPr>
              <a:t>for I have suffered much </a:t>
            </a:r>
            <a:r>
              <a:rPr lang="en-US" sz="2400" b="1" i="1" u="sng" dirty="0">
                <a:solidFill>
                  <a:srgbClr val="CC00CC"/>
                </a:solidFill>
                <a:latin typeface="Georgia" panose="02040502050405020303" pitchFamily="18" charset="0"/>
              </a:rPr>
              <a:t>toda</a:t>
            </a:r>
            <a:r>
              <a:rPr lang="en-US" sz="2400" b="1" i="1" dirty="0">
                <a:solidFill>
                  <a:srgbClr val="CC00CC"/>
                </a:solidFill>
                <a:latin typeface="Georgia" panose="02040502050405020303" pitchFamily="18" charset="0"/>
              </a:rPr>
              <a:t>y</a:t>
            </a:r>
            <a:r>
              <a:rPr lang="en-US" sz="2400" dirty="0">
                <a:solidFill>
                  <a:schemeClr val="accent4">
                    <a:lumMod val="75000"/>
                  </a:schemeClr>
                </a:solidFill>
                <a:latin typeface="Georgia" panose="02040502050405020303" pitchFamily="18" charset="0"/>
              </a:rPr>
              <a:t> </a:t>
            </a:r>
            <a:r>
              <a:rPr lang="en-US" sz="2400" u="sng" dirty="0">
                <a:solidFill>
                  <a:schemeClr val="accent4">
                    <a:lumMod val="75000"/>
                  </a:schemeClr>
                </a:solidFill>
                <a:latin typeface="Georgia" panose="02040502050405020303" pitchFamily="18" charset="0"/>
              </a:rPr>
              <a:t>in a dream</a:t>
            </a:r>
            <a:r>
              <a:rPr lang="en-US" sz="2400" dirty="0">
                <a:solidFill>
                  <a:schemeClr val="accent4">
                    <a:lumMod val="75000"/>
                  </a:schemeClr>
                </a:solidFill>
                <a:latin typeface="Georgia" panose="02040502050405020303" pitchFamily="18" charset="0"/>
              </a:rPr>
              <a:t> because of Him.”</a:t>
            </a:r>
          </a:p>
          <a:p>
            <a:pPr marL="914400" indent="-914400">
              <a:spcBef>
                <a:spcPts val="0"/>
              </a:spcBef>
              <a:buNone/>
            </a:pPr>
            <a:endParaRPr lang="en-US" sz="2400" dirty="0">
              <a:solidFill>
                <a:schemeClr val="accent4">
                  <a:lumMod val="75000"/>
                </a:schemeClr>
              </a:solidFill>
              <a:latin typeface="Georgia" panose="02040502050405020303" pitchFamily="18" charset="0"/>
            </a:endParaRPr>
          </a:p>
          <a:p>
            <a:pPr marL="0" indent="0">
              <a:lnSpc>
                <a:spcPct val="110000"/>
              </a:lnSpc>
              <a:spcBef>
                <a:spcPts val="0"/>
              </a:spcBef>
              <a:buNone/>
            </a:pPr>
            <a:r>
              <a:rPr lang="en-US" sz="2400" b="1" dirty="0">
                <a:solidFill>
                  <a:schemeClr val="tx1">
                    <a:lumMod val="95000"/>
                    <a:lumOff val="5000"/>
                  </a:schemeClr>
                </a:solidFill>
                <a:effectLst>
                  <a:glow rad="228600">
                    <a:schemeClr val="accent6">
                      <a:satMod val="175000"/>
                      <a:alpha val="40000"/>
                    </a:schemeClr>
                  </a:glow>
                </a:effectLst>
                <a:latin typeface="Calibri" panose="020F0502020204030204" pitchFamily="34" charset="0"/>
              </a:rPr>
              <a:t>When did Pilate’s wife’s cycle start?   How could her “today” start at Dawn if she had dreamed, and the “today,” according to the Scriptures, had not yet arrived with the Dawn?   </a:t>
            </a:r>
          </a:p>
        </p:txBody>
      </p:sp>
      <p:cxnSp>
        <p:nvCxnSpPr>
          <p:cNvPr id="5" name="Straight Arrow Connector 4"/>
          <p:cNvCxnSpPr/>
          <p:nvPr/>
        </p:nvCxnSpPr>
        <p:spPr>
          <a:xfrm>
            <a:off x="1130508" y="5103779"/>
            <a:ext cx="764274" cy="191068"/>
          </a:xfrm>
          <a:prstGeom prst="straightConnector1">
            <a:avLst/>
          </a:prstGeom>
          <a:ln w="76200">
            <a:solidFill>
              <a:srgbClr val="CC00CC"/>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70925" y="6653567"/>
            <a:ext cx="356484" cy="245998"/>
          </a:xfrm>
        </p:spPr>
        <p:txBody>
          <a:bodyPr/>
          <a:lstStyle/>
          <a:p>
            <a:fld id="{D57F1E4F-1CFF-5643-939E-217C01CDF565}" type="slidenum">
              <a:rPr lang="en-US" sz="1200" smtClean="0">
                <a:solidFill>
                  <a:schemeClr val="tx1"/>
                </a:solidFill>
              </a:rPr>
              <a:pPr/>
              <a:t>34</a:t>
            </a:fld>
            <a:endParaRPr lang="en-US" sz="1200" dirty="0">
              <a:solidFill>
                <a:schemeClr val="tx1"/>
              </a:solidFill>
            </a:endParaRPr>
          </a:p>
        </p:txBody>
      </p:sp>
    </p:spTree>
    <p:extLst>
      <p:ext uri="{BB962C8B-B14F-4D97-AF65-F5344CB8AC3E}">
        <p14:creationId xmlns:p14="http://schemas.microsoft.com/office/powerpoint/2010/main" val="18600526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500"/>
                                        <p:tgtEl>
                                          <p:spTgt spid="3">
                                            <p:txEl>
                                              <p:pRg st="3" end="3"/>
                                            </p:txEl>
                                          </p:spTgt>
                                        </p:tgtEl>
                                      </p:cBhvr>
                                    </p:animEffect>
                                    <p:anim calcmode="lin" valueType="num">
                                      <p:cBhvr>
                                        <p:cTn id="1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500"/>
                                        <p:tgtEl>
                                          <p:spTgt spid="3">
                                            <p:txEl>
                                              <p:pRg st="5" end="5"/>
                                            </p:txEl>
                                          </p:spTgt>
                                        </p:tgtEl>
                                      </p:cBhvr>
                                    </p:animEffect>
                                  </p:childTnLst>
                                </p:cTn>
                              </p:par>
                              <p:par>
                                <p:cTn id="20" presetID="31" presetClass="entr" presetSubtype="0" fill="hold" nodeType="withEffect">
                                  <p:stCondLst>
                                    <p:cond delay="300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fltVal val="0"/>
                                          </p:val>
                                        </p:tav>
                                        <p:tav tm="100000">
                                          <p:val>
                                            <p:strVal val="#ppt_w"/>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style.rotation</p:attrName>
                                        </p:attrNameLst>
                                      </p:cBhvr>
                                      <p:tavLst>
                                        <p:tav tm="0">
                                          <p:val>
                                            <p:fltVal val="90"/>
                                          </p:val>
                                        </p:tav>
                                        <p:tav tm="100000">
                                          <p:val>
                                            <p:fltVal val="0"/>
                                          </p:val>
                                        </p:tav>
                                      </p:tavLst>
                                    </p:anim>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125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1250" fill="hold"/>
                                        <p:tgtEl>
                                          <p:spTgt spid="3">
                                            <p:txEl>
                                              <p:pRg st="7" end="7"/>
                                            </p:txEl>
                                          </p:spTgt>
                                        </p:tgtEl>
                                        <p:attrNameLst>
                                          <p:attrName>ppt_h</p:attrName>
                                        </p:attrNameLst>
                                      </p:cBhvr>
                                      <p:tavLst>
                                        <p:tav tm="0">
                                          <p:val>
                                            <p:fltVal val="0"/>
                                          </p:val>
                                        </p:tav>
                                        <p:tav tm="100000">
                                          <p:val>
                                            <p:strVal val="#ppt_h"/>
                                          </p:val>
                                        </p:tav>
                                      </p:tavLst>
                                    </p:anim>
                                    <p:anim calcmode="lin" valueType="num">
                                      <p:cBhvr>
                                        <p:cTn id="32" dur="125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3"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FFF00"/>
            </a:gs>
            <a:gs pos="32000">
              <a:srgbClr val="21E379">
                <a:alpha val="47000"/>
              </a:srgbClr>
            </a:gs>
            <a:gs pos="83000">
              <a:schemeClr val="tx1">
                <a:alpha val="69000"/>
              </a:schemeClr>
            </a:gs>
            <a:gs pos="5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49736"/>
            <a:ext cx="11928764" cy="6569720"/>
          </a:xfrm>
          <a:gradFill flip="none" rotWithShape="1">
            <a:gsLst>
              <a:gs pos="0">
                <a:srgbClr val="FFFF00"/>
              </a:gs>
              <a:gs pos="32000">
                <a:srgbClr val="21E379">
                  <a:alpha val="47000"/>
                </a:srgbClr>
              </a:gs>
              <a:gs pos="78000">
                <a:schemeClr val="bg1">
                  <a:lumMod val="65000"/>
                </a:schemeClr>
              </a:gs>
              <a:gs pos="50000">
                <a:schemeClr val="accent1">
                  <a:lumMod val="30000"/>
                  <a:lumOff val="70000"/>
                </a:schemeClr>
              </a:gs>
            </a:gsLst>
            <a:path path="circle">
              <a:fillToRect l="100000" t="100000"/>
            </a:path>
            <a:tileRect r="-100000" b="-100000"/>
          </a:gradFill>
          <a:ln w="19050">
            <a:solidFill>
              <a:schemeClr val="tx1"/>
            </a:solidFill>
          </a:ln>
          <a:effectLst>
            <a:glow rad="127000">
              <a:srgbClr val="21E379"/>
            </a:glow>
          </a:effectLst>
          <a:scene3d>
            <a:camera prst="orthographicFront"/>
            <a:lightRig rig="threePt" dir="t"/>
          </a:scene3d>
          <a:sp3d>
            <a:bevelT/>
          </a:sp3d>
        </p:spPr>
        <p:txBody>
          <a:bodyPr>
            <a:normAutofit lnSpcReduction="10000"/>
          </a:bodyPr>
          <a:lstStyle/>
          <a:p>
            <a:pPr marL="0" indent="0">
              <a:buNone/>
            </a:pPr>
            <a:r>
              <a:rPr lang="en-US" sz="2800" dirty="0">
                <a:solidFill>
                  <a:schemeClr val="tx1"/>
                </a:solidFill>
                <a:latin typeface="Calibri" panose="020F0502020204030204" pitchFamily="34" charset="0"/>
              </a:rPr>
              <a:t>Pilate’s wife says  -  </a:t>
            </a:r>
            <a:r>
              <a:rPr lang="en-US" sz="3200" b="1" dirty="0">
                <a:ln>
                  <a:solidFill>
                    <a:sysClr val="windowText" lastClr="000000"/>
                  </a:solidFill>
                </a:ln>
                <a:solidFill>
                  <a:srgbClr val="FF9933"/>
                </a:solidFill>
                <a:effectLst>
                  <a:glow rad="127000">
                    <a:srgbClr val="21E379"/>
                  </a:glow>
                </a:effectLst>
                <a:latin typeface="Calibri" panose="020F0502020204030204" pitchFamily="34" charset="0"/>
              </a:rPr>
              <a:t>“TODAY.”</a:t>
            </a:r>
          </a:p>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  		 </a:t>
            </a:r>
            <a:r>
              <a:rPr lang="en-US" sz="2800" b="1" dirty="0">
                <a:solidFill>
                  <a:srgbClr val="FF9933"/>
                </a:solidFill>
                <a:effectLst>
                  <a:glow rad="127000">
                    <a:schemeClr val="tx1"/>
                  </a:glow>
                </a:effectLst>
                <a:latin typeface="Calibri" panose="020F0502020204030204" pitchFamily="34" charset="0"/>
              </a:rPr>
              <a:t>Midnight		    		</a:t>
            </a:r>
            <a:r>
              <a:rPr lang="en-US" sz="3200" b="1" dirty="0">
                <a:ln>
                  <a:solidFill>
                    <a:sysClr val="windowText" lastClr="000000"/>
                  </a:solidFill>
                </a:ln>
                <a:solidFill>
                  <a:srgbClr val="FFFF00"/>
                </a:solidFill>
                <a:effectLst>
                  <a:glow rad="127000">
                    <a:srgbClr val="0CF4C8"/>
                  </a:glow>
                </a:effectLst>
                <a:latin typeface="Calibri" panose="020F0502020204030204" pitchFamily="34" charset="0"/>
              </a:rPr>
              <a:t>	    	     							</a:t>
            </a:r>
            <a:r>
              <a:rPr lang="en-US" sz="3200" b="1" dirty="0">
                <a:ln>
                  <a:solidFill>
                    <a:sysClr val="windowText" lastClr="000000"/>
                  </a:solidFill>
                </a:ln>
                <a:solidFill>
                  <a:srgbClr val="FF9933"/>
                </a:solidFill>
                <a:effectLst>
                  <a:glow rad="127000">
                    <a:schemeClr val="tx1"/>
                  </a:glow>
                </a:effectLst>
                <a:latin typeface="Calibri" panose="020F0502020204030204" pitchFamily="34" charset="0"/>
              </a:rPr>
              <a:t>Midnight     </a:t>
            </a:r>
            <a:r>
              <a:rPr lang="en-US" sz="3200" b="1" dirty="0">
                <a:ln>
                  <a:solidFill>
                    <a:sysClr val="windowText" lastClr="000000"/>
                  </a:solidFill>
                </a:ln>
                <a:solidFill>
                  <a:srgbClr val="FFFF00"/>
                </a:solidFill>
                <a:effectLst>
                  <a:glow rad="190500">
                    <a:srgbClr val="00B0F0"/>
                  </a:glow>
                </a:effectLst>
                <a:latin typeface="Calibri" panose="020F0502020204030204" pitchFamily="34" charset="0"/>
              </a:rPr>
              <a:t>Dawn</a:t>
            </a:r>
          </a:p>
          <a:p>
            <a:pPr marL="0" indent="0">
              <a:buNone/>
            </a:pPr>
            <a:r>
              <a:rPr lang="en-US" sz="2400" b="1" dirty="0">
                <a:solidFill>
                  <a:srgbClr val="B31166"/>
                </a:solidFill>
                <a:latin typeface="Calibri" panose="020F0502020204030204" pitchFamily="34" charset="0"/>
              </a:rPr>
              <a:t>Sunset				</a:t>
            </a: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lvl="0" indent="0">
              <a:buClr>
                <a:srgbClr val="B31166"/>
              </a:buClr>
              <a:buNone/>
            </a:pPr>
            <a:r>
              <a:rPr lang="en-US" sz="2400" b="1" dirty="0">
                <a:solidFill>
                  <a:srgbClr val="0CF4C8"/>
                </a:solidFill>
                <a:effectLst>
                  <a:glow rad="127000">
                    <a:prstClr val="black"/>
                  </a:glow>
                </a:effectLst>
                <a:latin typeface="Calibri" panose="020F0502020204030204" pitchFamily="34" charset="0"/>
              </a:rPr>
              <a:t>					     6 HRS</a:t>
            </a:r>
          </a:p>
          <a:p>
            <a:pPr marL="0" indent="0">
              <a:buNone/>
            </a:pPr>
            <a:endParaRPr lang="en-US" sz="2400" dirty="0">
              <a:gradFill flip="none" rotWithShape="1">
                <a:gsLst>
                  <a:gs pos="0">
                    <a:srgbClr val="FFFF00"/>
                  </a:gs>
                  <a:gs pos="32000">
                    <a:srgbClr val="21E379">
                      <a:alpha val="47000"/>
                    </a:srgbClr>
                  </a:gs>
                  <a:gs pos="78000">
                    <a:schemeClr val="bg1">
                      <a:lumMod val="65000"/>
                    </a:schemeClr>
                  </a:gs>
                  <a:gs pos="50000">
                    <a:schemeClr val="accent1">
                      <a:lumMod val="30000"/>
                      <a:lumOff val="70000"/>
                    </a:schemeClr>
                  </a:gs>
                </a:gsLst>
                <a:path path="shape">
                  <a:fillToRect l="50000" t="50000" r="50000" b="50000"/>
                </a:path>
                <a:tileRect/>
              </a:gradFill>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  </a:t>
            </a:r>
          </a:p>
        </p:txBody>
      </p:sp>
      <p:sp>
        <p:nvSpPr>
          <p:cNvPr id="4" name="Rectangle 3"/>
          <p:cNvSpPr/>
          <p:nvPr/>
        </p:nvSpPr>
        <p:spPr>
          <a:xfrm>
            <a:off x="336523" y="800384"/>
            <a:ext cx="11449681" cy="1260763"/>
          </a:xfrm>
          <a:prstGeom prst="rect">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8080"/>
                </a:solidFill>
                <a:latin typeface="Georgia" panose="02040502050405020303" pitchFamily="18" charset="0"/>
              </a:rPr>
              <a:t>Matt 27:19</a:t>
            </a:r>
            <a:r>
              <a:rPr lang="en-US" sz="2800" b="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And as he was sitting on the judgment seat, his wife sent to him, saying, “Have none at all to do with that righteous Man, </a:t>
            </a:r>
            <a:r>
              <a:rPr lang="en-US" sz="2800" dirty="0">
                <a:solidFill>
                  <a:srgbClr val="9933FF"/>
                </a:solidFill>
                <a:latin typeface="Georgia" panose="02040502050405020303" pitchFamily="18" charset="0"/>
              </a:rPr>
              <a:t>for I have suffered much </a:t>
            </a:r>
            <a:r>
              <a:rPr lang="en-US" sz="2800" dirty="0">
                <a:solidFill>
                  <a:prstClr val="black"/>
                </a:solidFill>
                <a:effectLst>
                  <a:glow rad="127000">
                    <a:srgbClr val="FFFF00"/>
                  </a:glow>
                </a:effectLst>
                <a:latin typeface="Georgia" panose="02040502050405020303" pitchFamily="18" charset="0"/>
              </a:rPr>
              <a:t>today</a:t>
            </a:r>
            <a:r>
              <a:rPr lang="en-US" sz="2800" dirty="0">
                <a:solidFill>
                  <a:prstClr val="black"/>
                </a:solidFill>
                <a:latin typeface="Georgia" panose="02040502050405020303" pitchFamily="18" charset="0"/>
              </a:rPr>
              <a:t> </a:t>
            </a:r>
            <a:r>
              <a:rPr lang="en-US" sz="2800" u="sng" dirty="0">
                <a:solidFill>
                  <a:srgbClr val="9933FF"/>
                </a:solidFill>
                <a:latin typeface="Georgia" panose="02040502050405020303" pitchFamily="18" charset="0"/>
              </a:rPr>
              <a:t>in a dream</a:t>
            </a:r>
            <a:r>
              <a:rPr lang="en-US" sz="2800" dirty="0">
                <a:solidFill>
                  <a:srgbClr val="9933FF"/>
                </a:solidFill>
                <a:latin typeface="Georgia" panose="02040502050405020303" pitchFamily="18" charset="0"/>
              </a:rPr>
              <a:t> </a:t>
            </a:r>
            <a:r>
              <a:rPr lang="en-US" sz="2800" dirty="0">
                <a:solidFill>
                  <a:prstClr val="black"/>
                </a:solidFill>
                <a:latin typeface="Georgia" panose="02040502050405020303" pitchFamily="18" charset="0"/>
              </a:rPr>
              <a:t>because of Him.” </a:t>
            </a:r>
          </a:p>
        </p:txBody>
      </p:sp>
      <p:graphicFrame>
        <p:nvGraphicFramePr>
          <p:cNvPr id="5" name="Table 4"/>
          <p:cNvGraphicFramePr>
            <a:graphicFrameLocks noGrp="1"/>
          </p:cNvGraphicFramePr>
          <p:nvPr>
            <p:extLst>
              <p:ext uri="{D42A27DB-BD31-4B8C-83A1-F6EECF244321}">
                <p14:modId xmlns:p14="http://schemas.microsoft.com/office/powerpoint/2010/main" val="600972752"/>
              </p:ext>
            </p:extLst>
          </p:nvPr>
        </p:nvGraphicFramePr>
        <p:xfrm>
          <a:off x="336522" y="3735442"/>
          <a:ext cx="11564532" cy="654859"/>
        </p:xfrm>
        <a:graphic>
          <a:graphicData uri="http://schemas.openxmlformats.org/drawingml/2006/table">
            <a:tbl>
              <a:tblPr firstRow="1" bandRow="1">
                <a:tableStyleId>{5C22544A-7EE6-4342-B048-85BDC9FD1C3A}</a:tableStyleId>
              </a:tblPr>
              <a:tblGrid>
                <a:gridCol w="3854844">
                  <a:extLst>
                    <a:ext uri="{9D8B030D-6E8A-4147-A177-3AD203B41FA5}">
                      <a16:colId xmlns:a16="http://schemas.microsoft.com/office/drawing/2014/main" val="20000"/>
                    </a:ext>
                  </a:extLst>
                </a:gridCol>
                <a:gridCol w="3854844">
                  <a:extLst>
                    <a:ext uri="{9D8B030D-6E8A-4147-A177-3AD203B41FA5}">
                      <a16:colId xmlns:a16="http://schemas.microsoft.com/office/drawing/2014/main" val="20001"/>
                    </a:ext>
                  </a:extLst>
                </a:gridCol>
                <a:gridCol w="3854844">
                  <a:extLst>
                    <a:ext uri="{9D8B030D-6E8A-4147-A177-3AD203B41FA5}">
                      <a16:colId xmlns:a16="http://schemas.microsoft.com/office/drawing/2014/main" val="20002"/>
                    </a:ext>
                  </a:extLst>
                </a:gridCol>
              </a:tblGrid>
              <a:tr h="654859">
                <a:tc>
                  <a:txBody>
                    <a:bodyPr/>
                    <a:lstStyle/>
                    <a:p>
                      <a:pPr algn="ctr"/>
                      <a:r>
                        <a:rPr lang="en-US" sz="2800" dirty="0"/>
                        <a:t>Abib  13 </a:t>
                      </a:r>
                      <a:r>
                        <a:rPr lang="en-US" sz="28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tc>
                  <a:txBody>
                    <a:bodyPr/>
                    <a:lstStyle/>
                    <a:p>
                      <a:pPr algn="ctr"/>
                      <a:r>
                        <a:rPr lang="en-US" sz="2800" dirty="0"/>
                        <a:t>Abib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00B0F0"/>
                    </a:solidFill>
                  </a:tcPr>
                </a:tc>
                <a:tc>
                  <a:txBody>
                    <a:bodyPr/>
                    <a:lstStyle/>
                    <a:p>
                      <a:pPr algn="ctr"/>
                      <a:r>
                        <a:rPr lang="en-US" sz="2800" dirty="0"/>
                        <a:t>Abib  14</a:t>
                      </a:r>
                      <a:r>
                        <a:rPr lang="en-US" sz="28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tx1"/>
                    </a:solidFill>
                  </a:tcPr>
                </a:tc>
                <a:extLst>
                  <a:ext uri="{0D108BD9-81ED-4DB2-BD59-A6C34878D82A}">
                    <a16:rowId xmlns:a16="http://schemas.microsoft.com/office/drawing/2014/main" val="10000"/>
                  </a:ext>
                </a:extLst>
              </a:tr>
            </a:tbl>
          </a:graphicData>
        </a:graphic>
      </p:graphicFrame>
      <p:cxnSp>
        <p:nvCxnSpPr>
          <p:cNvPr id="7" name="Straight Connector 6"/>
          <p:cNvCxnSpPr/>
          <p:nvPr/>
        </p:nvCxnSpPr>
        <p:spPr>
          <a:xfrm flipH="1" flipV="1">
            <a:off x="4197931" y="3046132"/>
            <a:ext cx="13855" cy="226015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36522" y="3489756"/>
            <a:ext cx="0" cy="900545"/>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159185" y="3046131"/>
            <a:ext cx="410" cy="2038487"/>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86891" y="4865951"/>
            <a:ext cx="459328" cy="0"/>
          </a:xfrm>
          <a:prstGeom prst="straightConnector1">
            <a:avLst/>
          </a:prstGeom>
          <a:ln w="57150">
            <a:solidFill>
              <a:srgbClr val="0CF4C8"/>
            </a:solidFill>
            <a:tailEnd type="triangle"/>
          </a:ln>
          <a:effectLst>
            <a:glow rad="1270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739637" y="4845491"/>
            <a:ext cx="362343" cy="1"/>
          </a:xfrm>
          <a:prstGeom prst="straightConnector1">
            <a:avLst/>
          </a:prstGeom>
          <a:ln w="57150">
            <a:solidFill>
              <a:srgbClr val="0CF4C8"/>
            </a:solidFill>
            <a:tailEnd type="triangle"/>
          </a:ln>
          <a:effectLst>
            <a:glow rad="1270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rot="16200000">
            <a:off x="5889934" y="-419516"/>
            <a:ext cx="451775" cy="7857860"/>
          </a:xfrm>
          <a:prstGeom prst="rightBrace">
            <a:avLst>
              <a:gd name="adj1" fmla="val 170098"/>
              <a:gd name="adj2" fmla="val 53879"/>
            </a:avLst>
          </a:prstGeom>
          <a:ln w="57150">
            <a:solidFill>
              <a:srgbClr val="FF0000"/>
            </a:solidFill>
          </a:ln>
          <a:effectLst>
            <a:glow rad="127000">
              <a:srgbClr val="21E379"/>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60000" flipV="1">
            <a:off x="10099343" y="3046130"/>
            <a:ext cx="0" cy="1344031"/>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23855" y="2061147"/>
            <a:ext cx="1274618" cy="571217"/>
          </a:xfrm>
          <a:prstGeom prst="straightConnector1">
            <a:avLst/>
          </a:prstGeom>
          <a:ln w="57150">
            <a:solidFill>
              <a:schemeClr val="tx1"/>
            </a:solidFill>
            <a:tailEnd type="triangle"/>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1901054" y="3046130"/>
            <a:ext cx="0" cy="1343929"/>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239082" y="4386466"/>
            <a:ext cx="7689268" cy="1035014"/>
            <a:chOff x="4211786" y="4386466"/>
            <a:chExt cx="7689268" cy="1035014"/>
          </a:xfrm>
        </p:grpSpPr>
        <p:sp>
          <p:nvSpPr>
            <p:cNvPr id="3072" name="Right Brace 3071"/>
            <p:cNvSpPr/>
            <p:nvPr/>
          </p:nvSpPr>
          <p:spPr>
            <a:xfrm rot="5400000">
              <a:off x="7790263" y="807989"/>
              <a:ext cx="417463" cy="7574417"/>
            </a:xfrm>
            <a:prstGeom prst="rightBrace">
              <a:avLst>
                <a:gd name="adj1" fmla="val 45237"/>
                <a:gd name="adj2" fmla="val 22929"/>
              </a:avLst>
            </a:prstGeom>
            <a:solidFill>
              <a:srgbClr val="0000FF"/>
            </a:solidFill>
            <a:ln w="571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3" name="Rectangle 3072"/>
            <p:cNvSpPr/>
            <p:nvPr/>
          </p:nvSpPr>
          <p:spPr>
            <a:xfrm>
              <a:off x="4657259" y="4810533"/>
              <a:ext cx="7243795" cy="610947"/>
            </a:xfrm>
            <a:prstGeom prst="rect">
              <a:avLst/>
            </a:prstGeom>
            <a:solidFill>
              <a:schemeClr val="accent4">
                <a:lumMod val="60000"/>
                <a:lumOff val="40000"/>
              </a:schemeClr>
            </a:solidFill>
            <a:ln w="381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rPr>
                <a:t>Yahuah’s</a:t>
              </a:r>
              <a:r>
                <a:rPr lang="en-US" sz="2400" b="1" dirty="0">
                  <a:solidFill>
                    <a:srgbClr val="B31166"/>
                  </a:solidFill>
                </a:rPr>
                <a:t> Covenant Calendar - a 24 hour Cycle</a:t>
              </a:r>
            </a:p>
          </p:txBody>
        </p:sp>
      </p:grpSp>
      <p:sp>
        <p:nvSpPr>
          <p:cNvPr id="3075" name="Rectangle 3074"/>
          <p:cNvSpPr/>
          <p:nvPr/>
        </p:nvSpPr>
        <p:spPr>
          <a:xfrm>
            <a:off x="239487" y="5612539"/>
            <a:ext cx="11688864" cy="1011008"/>
          </a:xfrm>
          <a:prstGeom prst="rect">
            <a:avLst/>
          </a:prstGeom>
          <a:solidFill>
            <a:schemeClr val="accent4">
              <a:lumMod val="75000"/>
            </a:schemeClr>
          </a:solidFill>
          <a:ln w="7620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eorgia" panose="02040502050405020303" pitchFamily="18" charset="0"/>
              </a:rPr>
              <a:t>And it      was the </a:t>
            </a:r>
            <a:r>
              <a:rPr lang="en-US" sz="2800" b="1" dirty="0">
                <a:ln>
                  <a:solidFill>
                    <a:sysClr val="windowText" lastClr="000000"/>
                  </a:solidFill>
                </a:ln>
                <a:solidFill>
                  <a:srgbClr val="FF0000"/>
                </a:solidFill>
                <a:effectLst>
                  <a:glow rad="127000">
                    <a:srgbClr val="0CF4C8"/>
                  </a:glow>
                </a:effectLst>
                <a:latin typeface="Georgia" panose="02040502050405020303" pitchFamily="18" charset="0"/>
              </a:rPr>
              <a:t>Preparation</a:t>
            </a:r>
            <a:r>
              <a:rPr lang="en-US" sz="2800" dirty="0">
                <a:solidFill>
                  <a:schemeClr val="bg1"/>
                </a:solidFill>
                <a:latin typeface="Georgia" panose="02040502050405020303" pitchFamily="18" charset="0"/>
              </a:rPr>
              <a:t> </a:t>
            </a:r>
            <a:r>
              <a:rPr lang="en-US" sz="2800" i="1" dirty="0">
                <a:solidFill>
                  <a:schemeClr val="bg1">
                    <a:lumMod val="65000"/>
                  </a:schemeClr>
                </a:solidFill>
                <a:latin typeface="Georgia" panose="02040502050405020303" pitchFamily="18" charset="0"/>
              </a:rPr>
              <a:t>Day</a:t>
            </a:r>
            <a:r>
              <a:rPr lang="en-US" sz="2800" dirty="0">
                <a:solidFill>
                  <a:schemeClr val="bg1"/>
                </a:solidFill>
                <a:latin typeface="Georgia" panose="02040502050405020303" pitchFamily="18" charset="0"/>
              </a:rPr>
              <a:t> of the Passover </a:t>
            </a:r>
            <a:r>
              <a:rPr lang="en-US" sz="2800" i="1" dirty="0">
                <a:solidFill>
                  <a:schemeClr val="bg1">
                    <a:lumMod val="65000"/>
                  </a:schemeClr>
                </a:solidFill>
                <a:latin typeface="Georgia" panose="02040502050405020303" pitchFamily="18" charset="0"/>
              </a:rPr>
              <a:t>week</a:t>
            </a:r>
            <a:r>
              <a:rPr lang="en-US" sz="2800" dirty="0">
                <a:solidFill>
                  <a:schemeClr val="bg1">
                    <a:lumMod val="65000"/>
                  </a:schemeClr>
                </a:solidFill>
                <a:latin typeface="Georgia" panose="02040502050405020303" pitchFamily="18" charset="0"/>
              </a:rPr>
              <a:t>, </a:t>
            </a:r>
            <a:r>
              <a:rPr lang="en-US" sz="2800" dirty="0">
                <a:solidFill>
                  <a:schemeClr val="bg1"/>
                </a:solidFill>
                <a:latin typeface="Georgia" panose="02040502050405020303" pitchFamily="18" charset="0"/>
              </a:rPr>
              <a:t>and about the </a:t>
            </a:r>
            <a:r>
              <a:rPr lang="en-US" sz="2800" dirty="0">
                <a:solidFill>
                  <a:schemeClr val="tx1">
                    <a:lumMod val="95000"/>
                    <a:lumOff val="5000"/>
                  </a:schemeClr>
                </a:solidFill>
                <a:effectLst>
                  <a:glow rad="127000">
                    <a:srgbClr val="0CF4C8"/>
                  </a:glow>
                </a:effectLst>
                <a:latin typeface="Georgia" panose="02040502050405020303" pitchFamily="18" charset="0"/>
              </a:rPr>
              <a:t>sixth hour.  </a:t>
            </a:r>
            <a:r>
              <a:rPr lang="en-US" sz="2800" dirty="0">
                <a:solidFill>
                  <a:schemeClr val="bg1"/>
                </a:solidFill>
                <a:latin typeface="Georgia" panose="02040502050405020303" pitchFamily="18" charset="0"/>
              </a:rPr>
              <a:t>And he said to the Yehu</a:t>
            </a:r>
            <a:r>
              <a:rPr lang="en-US" sz="2800" dirty="0">
                <a:solidFill>
                  <a:schemeClr val="bg1"/>
                </a:solidFill>
                <a:latin typeface="TITUS Cyberbit Basic" panose="02020603050405020304" pitchFamily="18" charset="0"/>
              </a:rPr>
              <a:t>ḏ</a:t>
            </a:r>
            <a:r>
              <a:rPr lang="en-US" sz="2800" dirty="0">
                <a:solidFill>
                  <a:schemeClr val="bg1"/>
                </a:solidFill>
                <a:latin typeface="Georgia" panose="02040502050405020303" pitchFamily="18" charset="0"/>
              </a:rPr>
              <a:t>im, “See your Sovereign!”</a:t>
            </a:r>
            <a:r>
              <a:rPr lang="en-US" sz="2800" dirty="0">
                <a:solidFill>
                  <a:schemeClr val="tx1">
                    <a:lumMod val="95000"/>
                    <a:lumOff val="5000"/>
                  </a:schemeClr>
                </a:solidFill>
                <a:latin typeface="Georgia" panose="02040502050405020303" pitchFamily="18" charset="0"/>
              </a:rPr>
              <a:t> </a:t>
            </a:r>
            <a:r>
              <a:rPr lang="en-US" dirty="0">
                <a:solidFill>
                  <a:schemeClr val="tx1">
                    <a:lumMod val="95000"/>
                    <a:lumOff val="5000"/>
                  </a:schemeClr>
                </a:solidFill>
                <a:latin typeface="Georgia" panose="02040502050405020303" pitchFamily="18" charset="0"/>
              </a:rPr>
              <a:t>John 19:14 </a:t>
            </a:r>
            <a:r>
              <a:rPr lang="en-US" dirty="0">
                <a:solidFill>
                  <a:schemeClr val="bg1"/>
                </a:solidFill>
                <a:latin typeface="Georgia" panose="02040502050405020303" pitchFamily="18" charset="0"/>
              </a:rPr>
              <a:t> </a:t>
            </a:r>
            <a:endParaRPr lang="en-US" dirty="0">
              <a:solidFill>
                <a:schemeClr val="bg1"/>
              </a:solidFill>
            </a:endParaRPr>
          </a:p>
        </p:txBody>
      </p:sp>
      <p:grpSp>
        <p:nvGrpSpPr>
          <p:cNvPr id="3082" name="Group 3081"/>
          <p:cNvGrpSpPr/>
          <p:nvPr/>
        </p:nvGrpSpPr>
        <p:grpSpPr>
          <a:xfrm>
            <a:off x="1556654" y="5084616"/>
            <a:ext cx="2577223" cy="1020273"/>
            <a:chOff x="1682555" y="5029562"/>
            <a:chExt cx="2672633" cy="1074628"/>
          </a:xfrm>
          <a:effectLst>
            <a:glow rad="127000">
              <a:srgbClr val="0CF4C8"/>
            </a:glow>
          </a:effectLst>
        </p:grpSpPr>
        <p:cxnSp>
          <p:nvCxnSpPr>
            <p:cNvPr id="3079" name="Straight Connector 3078"/>
            <p:cNvCxnSpPr/>
            <p:nvPr/>
          </p:nvCxnSpPr>
          <p:spPr>
            <a:xfrm flipV="1">
              <a:off x="1682555" y="5763491"/>
              <a:ext cx="0" cy="340699"/>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81" name="Straight Arrow Connector 3080"/>
            <p:cNvCxnSpPr/>
            <p:nvPr/>
          </p:nvCxnSpPr>
          <p:spPr>
            <a:xfrm flipV="1">
              <a:off x="1682555" y="5029562"/>
              <a:ext cx="2672633" cy="725928"/>
            </a:xfrm>
            <a:prstGeom prst="straightConnector1">
              <a:avLst/>
            </a:prstGeom>
            <a:ln w="57150">
              <a:solidFill>
                <a:schemeClr val="tx1"/>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3391263" y="2539788"/>
            <a:ext cx="1165437" cy="422896"/>
          </a:xfrm>
          <a:prstGeom prst="rect">
            <a:avLst/>
          </a:prstGeom>
          <a:solidFill>
            <a:schemeClr val="accent4">
              <a:lumMod val="60000"/>
              <a:lumOff val="40000"/>
            </a:schemeClr>
          </a:solidFill>
          <a:ln w="28575">
            <a:solidFill>
              <a:srgbClr val="21E37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0000FF"/>
                  </a:solidFill>
                </a:ln>
                <a:solidFill>
                  <a:srgbClr val="FFFF00"/>
                </a:solidFill>
                <a:effectLst>
                  <a:glow rad="127000">
                    <a:srgbClr val="00B0F0"/>
                  </a:glow>
                </a:effectLst>
                <a:latin typeface="Calibri" panose="020F0502020204030204" pitchFamily="34" charset="0"/>
              </a:rPr>
              <a:t>Dawn</a:t>
            </a:r>
            <a:endParaRPr lang="en-US" dirty="0">
              <a:ln>
                <a:solidFill>
                  <a:srgbClr val="0000FF"/>
                </a:solidFill>
              </a:ln>
              <a:solidFill>
                <a:srgbClr val="FFFF00"/>
              </a:solidFill>
            </a:endParaRPr>
          </a:p>
        </p:txBody>
      </p:sp>
      <p:sp>
        <p:nvSpPr>
          <p:cNvPr id="8" name="Rectangle 7"/>
          <p:cNvSpPr/>
          <p:nvPr/>
        </p:nvSpPr>
        <p:spPr>
          <a:xfrm>
            <a:off x="5123869" y="2516607"/>
            <a:ext cx="3318469" cy="543020"/>
          </a:xfrm>
          <a:prstGeom prst="rect">
            <a:avLst/>
          </a:prstGeom>
          <a:gradFill>
            <a:gsLst>
              <a:gs pos="61000">
                <a:srgbClr val="FFFF00"/>
              </a:gs>
              <a:gs pos="52000">
                <a:srgbClr val="00B0F0"/>
              </a:gs>
              <a:gs pos="99000">
                <a:schemeClr val="tx1">
                  <a:alpha val="69000"/>
                </a:schemeClr>
              </a:gs>
            </a:gsLst>
            <a:path path="shape">
              <a:fillToRect l="50000" t="50000" r="50000" b="50000"/>
            </a:path>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ysClr val="windowText" lastClr="000000"/>
                  </a:solidFill>
                </a:ln>
                <a:solidFill>
                  <a:srgbClr val="FF0000"/>
                </a:solidFill>
                <a:effectLst>
                  <a:glow rad="127000">
                    <a:srgbClr val="21E379"/>
                  </a:glow>
                </a:effectLst>
                <a:latin typeface="Calibri" panose="020F0502020204030204" pitchFamily="34" charset="0"/>
              </a:rPr>
              <a:t>Roman Reckoning</a:t>
            </a:r>
            <a:endParaRPr lang="en-US" dirty="0"/>
          </a:p>
        </p:txBody>
      </p:sp>
      <p:cxnSp>
        <p:nvCxnSpPr>
          <p:cNvPr id="13" name="Straight Arrow Connector 12"/>
          <p:cNvCxnSpPr/>
          <p:nvPr/>
        </p:nvCxnSpPr>
        <p:spPr>
          <a:xfrm>
            <a:off x="2186891" y="3166281"/>
            <a:ext cx="2011040" cy="0"/>
          </a:xfrm>
          <a:prstGeom prst="straightConnector1">
            <a:avLst/>
          </a:prstGeom>
          <a:ln w="76200">
            <a:solidFill>
              <a:srgbClr val="9933FF"/>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Bent Arrow 11"/>
          <p:cNvSpPr/>
          <p:nvPr/>
        </p:nvSpPr>
        <p:spPr>
          <a:xfrm rot="16200000" flipH="1">
            <a:off x="3618148" y="1169623"/>
            <a:ext cx="1031458" cy="2814227"/>
          </a:xfrm>
          <a:prstGeom prst="bentArrow">
            <a:avLst>
              <a:gd name="adj1" fmla="val 10379"/>
              <a:gd name="adj2" fmla="val 26967"/>
              <a:gd name="adj3" fmla="val 50000"/>
              <a:gd name="adj4" fmla="val 50000"/>
            </a:avLst>
          </a:prstGeom>
          <a:gradFill>
            <a:gsLst>
              <a:gs pos="13000">
                <a:srgbClr val="FFFF00"/>
              </a:gs>
              <a:gs pos="32000">
                <a:srgbClr val="21E379">
                  <a:alpha val="47000"/>
                </a:srgbClr>
              </a:gs>
              <a:gs pos="83000">
                <a:srgbClr val="9933FF"/>
              </a:gs>
              <a:gs pos="50000">
                <a:schemeClr val="accent1">
                  <a:lumMod val="30000"/>
                  <a:lumOff val="70000"/>
                </a:schemeClr>
              </a:gs>
            </a:gsLst>
            <a:path path="shape">
              <a:fillToRect l="50000" t="50000" r="50000" b="50000"/>
            </a:path>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a:xfrm>
            <a:off x="11558049" y="6364075"/>
            <a:ext cx="384194" cy="279643"/>
          </a:xfrm>
          <a:scene3d>
            <a:camera prst="orthographicFront"/>
            <a:lightRig rig="threePt" dir="t"/>
          </a:scene3d>
          <a:sp3d>
            <a:bevelT/>
          </a:sp3d>
        </p:spPr>
        <p:txBody>
          <a:bodyPr/>
          <a:lstStyle/>
          <a:p>
            <a:fld id="{D57F1E4F-1CFF-5643-939E-217C01CDF565}" type="slidenum">
              <a:rPr lang="en-US" sz="1200" smtClean="0">
                <a:solidFill>
                  <a:schemeClr val="tx1"/>
                </a:solidFill>
              </a:rPr>
              <a:pPr/>
              <a:t>35</a:t>
            </a:fld>
            <a:endParaRPr lang="en-US" sz="1200" dirty="0">
              <a:solidFill>
                <a:schemeClr val="tx1"/>
              </a:solidFill>
            </a:endParaRPr>
          </a:p>
        </p:txBody>
      </p:sp>
    </p:spTree>
    <p:extLst>
      <p:ext uri="{BB962C8B-B14F-4D97-AF65-F5344CB8AC3E}">
        <p14:creationId xmlns:p14="http://schemas.microsoft.com/office/powerpoint/2010/main" val="125712468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750"/>
                                        <p:tgtEl>
                                          <p:spTgt spid="9"/>
                                        </p:tgtEl>
                                      </p:cBhvr>
                                    </p:animEffect>
                                    <p:anim calcmode="lin" valueType="num">
                                      <p:cBhvr>
                                        <p:cTn id="8" dur="1750" fill="hold"/>
                                        <p:tgtEl>
                                          <p:spTgt spid="9"/>
                                        </p:tgtEl>
                                        <p:attrNameLst>
                                          <p:attrName>ppt_x</p:attrName>
                                        </p:attrNameLst>
                                      </p:cBhvr>
                                      <p:tavLst>
                                        <p:tav tm="0">
                                          <p:val>
                                            <p:strVal val="#ppt_x"/>
                                          </p:val>
                                        </p:tav>
                                        <p:tav tm="100000">
                                          <p:val>
                                            <p:strVal val="#ppt_x"/>
                                          </p:val>
                                        </p:tav>
                                      </p:tavLst>
                                    </p:anim>
                                    <p:anim calcmode="lin" valueType="num">
                                      <p:cBhvr>
                                        <p:cTn id="9" dur="1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anim calcmode="lin" valueType="num">
                                      <p:cBhvr>
                                        <p:cTn id="13" dur="1750" fill="hold"/>
                                        <p:tgtEl>
                                          <p:spTgt spid="5"/>
                                        </p:tgtEl>
                                        <p:attrNameLst>
                                          <p:attrName>ppt_x</p:attrName>
                                        </p:attrNameLst>
                                      </p:cBhvr>
                                      <p:tavLst>
                                        <p:tav tm="0">
                                          <p:val>
                                            <p:strVal val="#ppt_x"/>
                                          </p:val>
                                        </p:tav>
                                        <p:tav tm="100000">
                                          <p:val>
                                            <p:strVal val="#ppt_x"/>
                                          </p:val>
                                        </p:tav>
                                      </p:tavLst>
                                    </p:anim>
                                    <p:anim calcmode="lin" valueType="num">
                                      <p:cBhvr>
                                        <p:cTn id="14" dur="1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750"/>
                                        <p:tgtEl>
                                          <p:spTgt spid="11"/>
                                        </p:tgtEl>
                                      </p:cBhvr>
                                    </p:animEffect>
                                    <p:anim calcmode="lin" valueType="num">
                                      <p:cBhvr>
                                        <p:cTn id="18" dur="1750" fill="hold"/>
                                        <p:tgtEl>
                                          <p:spTgt spid="11"/>
                                        </p:tgtEl>
                                        <p:attrNameLst>
                                          <p:attrName>ppt_x</p:attrName>
                                        </p:attrNameLst>
                                      </p:cBhvr>
                                      <p:tavLst>
                                        <p:tav tm="0">
                                          <p:val>
                                            <p:strVal val="#ppt_x"/>
                                          </p:val>
                                        </p:tav>
                                        <p:tav tm="100000">
                                          <p:val>
                                            <p:strVal val="#ppt_x"/>
                                          </p:val>
                                        </p:tav>
                                      </p:tavLst>
                                    </p:anim>
                                    <p:anim calcmode="lin" valueType="num">
                                      <p:cBhvr>
                                        <p:cTn id="19" dur="1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750"/>
                                        <p:tgtEl>
                                          <p:spTgt spid="26"/>
                                        </p:tgtEl>
                                      </p:cBhvr>
                                    </p:animEffect>
                                    <p:anim calcmode="lin" valueType="num">
                                      <p:cBhvr>
                                        <p:cTn id="23" dur="1750" fill="hold"/>
                                        <p:tgtEl>
                                          <p:spTgt spid="26"/>
                                        </p:tgtEl>
                                        <p:attrNameLst>
                                          <p:attrName>ppt_x</p:attrName>
                                        </p:attrNameLst>
                                      </p:cBhvr>
                                      <p:tavLst>
                                        <p:tav tm="0">
                                          <p:val>
                                            <p:strVal val="#ppt_x"/>
                                          </p:val>
                                        </p:tav>
                                        <p:tav tm="100000">
                                          <p:val>
                                            <p:strVal val="#ppt_x"/>
                                          </p:val>
                                        </p:tav>
                                      </p:tavLst>
                                    </p:anim>
                                    <p:anim calcmode="lin" valueType="num">
                                      <p:cBhvr>
                                        <p:cTn id="24" dur="175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750"/>
                                        <p:tgtEl>
                                          <p:spTgt spid="31"/>
                                        </p:tgtEl>
                                      </p:cBhvr>
                                    </p:animEffect>
                                    <p:anim calcmode="lin" valueType="num">
                                      <p:cBhvr>
                                        <p:cTn id="28" dur="1750" fill="hold"/>
                                        <p:tgtEl>
                                          <p:spTgt spid="31"/>
                                        </p:tgtEl>
                                        <p:attrNameLst>
                                          <p:attrName>ppt_x</p:attrName>
                                        </p:attrNameLst>
                                      </p:cBhvr>
                                      <p:tavLst>
                                        <p:tav tm="0">
                                          <p:val>
                                            <p:strVal val="#ppt_x"/>
                                          </p:val>
                                        </p:tav>
                                        <p:tav tm="100000">
                                          <p:val>
                                            <p:strVal val="#ppt_x"/>
                                          </p:val>
                                        </p:tav>
                                      </p:tavLst>
                                    </p:anim>
                                    <p:anim calcmode="lin" valueType="num">
                                      <p:cBhvr>
                                        <p:cTn id="29" dur="175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750"/>
                                        <p:tgtEl>
                                          <p:spTgt spid="7"/>
                                        </p:tgtEl>
                                      </p:cBhvr>
                                    </p:animEffect>
                                    <p:anim calcmode="lin" valueType="num">
                                      <p:cBhvr>
                                        <p:cTn id="33" dur="1750" fill="hold"/>
                                        <p:tgtEl>
                                          <p:spTgt spid="7"/>
                                        </p:tgtEl>
                                        <p:attrNameLst>
                                          <p:attrName>ppt_x</p:attrName>
                                        </p:attrNameLst>
                                      </p:cBhvr>
                                      <p:tavLst>
                                        <p:tav tm="0">
                                          <p:val>
                                            <p:strVal val="#ppt_x"/>
                                          </p:val>
                                        </p:tav>
                                        <p:tav tm="100000">
                                          <p:val>
                                            <p:strVal val="#ppt_x"/>
                                          </p:val>
                                        </p:tav>
                                      </p:tavLst>
                                    </p:anim>
                                    <p:anim calcmode="lin" valueType="num">
                                      <p:cBhvr>
                                        <p:cTn id="34" dur="175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50"/>
                                        <p:tgtEl>
                                          <p:spTgt spid="3">
                                            <p:txEl>
                                              <p:pRg st="5" end="5"/>
                                            </p:txEl>
                                          </p:spTgt>
                                        </p:tgtEl>
                                      </p:cBhvr>
                                    </p:animEffect>
                                    <p:anim calcmode="lin" valueType="num">
                                      <p:cBhvr>
                                        <p:cTn id="3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500"/>
                                        <p:tgtEl>
                                          <p:spTgt spid="6"/>
                                        </p:tgtEl>
                                      </p:cBhvr>
                                    </p:animEffect>
                                    <p:anim calcmode="lin" valueType="num">
                                      <p:cBhvr>
                                        <p:cTn id="43" dur="1500" fill="hold"/>
                                        <p:tgtEl>
                                          <p:spTgt spid="6"/>
                                        </p:tgtEl>
                                        <p:attrNameLst>
                                          <p:attrName>ppt_x</p:attrName>
                                        </p:attrNameLst>
                                      </p:cBhvr>
                                      <p:tavLst>
                                        <p:tav tm="0">
                                          <p:val>
                                            <p:strVal val="#ppt_x"/>
                                          </p:val>
                                        </p:tav>
                                        <p:tav tm="100000">
                                          <p:val>
                                            <p:strVal val="#ppt_x"/>
                                          </p:val>
                                        </p:tav>
                                      </p:tavLst>
                                    </p:anim>
                                    <p:anim calcmode="lin" valueType="num">
                                      <p:cBhvr>
                                        <p:cTn id="44" dur="15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00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500"/>
                                        <p:tgtEl>
                                          <p:spTgt spid="3">
                                            <p:txEl>
                                              <p:pRg st="6" end="6"/>
                                            </p:txEl>
                                          </p:spTgt>
                                        </p:tgtEl>
                                      </p:cBhvr>
                                    </p:animEffect>
                                    <p:anim calcmode="lin" valueType="num">
                                      <p:cBhvr>
                                        <p:cTn id="48"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175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1500"/>
                                        <p:tgtEl>
                                          <p:spTgt spid="28"/>
                                        </p:tgtEl>
                                      </p:cBhvr>
                                    </p:animEffect>
                                  </p:childTnLst>
                                </p:cTn>
                              </p:par>
                              <p:par>
                                <p:cTn id="60" presetID="5" presetClass="entr" presetSubtype="10" fill="hold" grpId="0" nodeType="withEffect">
                                  <p:stCondLst>
                                    <p:cond delay="250"/>
                                  </p:stCondLst>
                                  <p:childTnLst>
                                    <p:set>
                                      <p:cBhvr>
                                        <p:cTn id="61" dur="1" fill="hold">
                                          <p:stCondLst>
                                            <p:cond delay="0"/>
                                          </p:stCondLst>
                                        </p:cTn>
                                        <p:tgtEl>
                                          <p:spTgt spid="8"/>
                                        </p:tgtEl>
                                        <p:attrNameLst>
                                          <p:attrName>style.visibility</p:attrName>
                                        </p:attrNameLst>
                                      </p:cBhvr>
                                      <p:to>
                                        <p:strVal val="visible"/>
                                      </p:to>
                                    </p:set>
                                    <p:animEffect transition="in" filter="checkerboard(across)">
                                      <p:cBhvr>
                                        <p:cTn id="62" dur="1500"/>
                                        <p:tgtEl>
                                          <p:spTgt spid="8"/>
                                        </p:tgtEl>
                                      </p:cBhvr>
                                    </p:animEffect>
                                  </p:childTnLst>
                                </p:cTn>
                              </p:par>
                              <p:par>
                                <p:cTn id="63" presetID="16" presetClass="entr" presetSubtype="21" fill="hold" grpId="0" nodeType="withEffect">
                                  <p:stCondLst>
                                    <p:cond delay="25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125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1250"/>
                                        <p:tgtEl>
                                          <p:spTgt spid="13"/>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125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35" presetClass="emph" presetSubtype="0" repeatCount="3000" fill="hold" grpId="1" nodeType="clickEffect">
                                  <p:stCondLst>
                                    <p:cond delay="2000"/>
                                  </p:stCondLst>
                                  <p:childTnLst>
                                    <p:anim calcmode="discrete" valueType="str">
                                      <p:cBhvr>
                                        <p:cTn id="77" dur="2000" fill="hold"/>
                                        <p:tgtEl>
                                          <p:spTgt spid="6"/>
                                        </p:tgtEl>
                                        <p:attrNameLst>
                                          <p:attrName>style.visibility</p:attrName>
                                        </p:attrNameLst>
                                      </p:cBhvr>
                                      <p:tavLst>
                                        <p:tav tm="0">
                                          <p:val>
                                            <p:strVal val="hidden"/>
                                          </p:val>
                                        </p:tav>
                                        <p:tav tm="50000">
                                          <p:val>
                                            <p:strVal val="visible"/>
                                          </p:val>
                                        </p:tav>
                                      </p:tavLst>
                                    </p:anim>
                                  </p:childTnLst>
                                </p:cTn>
                              </p:par>
                              <p:par>
                                <p:cTn id="78" presetID="26" presetClass="entr" presetSubtype="0" fill="hold" nodeType="with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animEffect transition="in" filter="wipe(down)">
                                      <p:cBhvr>
                                        <p:cTn id="80" dur="580">
                                          <p:stCondLst>
                                            <p:cond delay="0"/>
                                          </p:stCondLst>
                                        </p:cTn>
                                        <p:tgtEl>
                                          <p:spTgt spid="3">
                                            <p:txEl>
                                              <p:pRg st="9" end="9"/>
                                            </p:txEl>
                                          </p:spTgt>
                                        </p:tgtEl>
                                      </p:cBhvr>
                                    </p:animEffect>
                                    <p:anim calcmode="lin" valueType="num">
                                      <p:cBhvr>
                                        <p:cTn id="81"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3">
                                            <p:txEl>
                                              <p:pRg st="9" end="9"/>
                                            </p:txEl>
                                          </p:spTgt>
                                        </p:tgtEl>
                                      </p:cBhvr>
                                      <p:to x="100000" y="60000"/>
                                    </p:animScale>
                                    <p:animScale>
                                      <p:cBhvr>
                                        <p:cTn id="87" dur="166" decel="50000">
                                          <p:stCondLst>
                                            <p:cond delay="676"/>
                                          </p:stCondLst>
                                        </p:cTn>
                                        <p:tgtEl>
                                          <p:spTgt spid="3">
                                            <p:txEl>
                                              <p:pRg st="9" end="9"/>
                                            </p:txEl>
                                          </p:spTgt>
                                        </p:tgtEl>
                                      </p:cBhvr>
                                      <p:to x="100000" y="100000"/>
                                    </p:animScale>
                                    <p:animScale>
                                      <p:cBhvr>
                                        <p:cTn id="88" dur="26">
                                          <p:stCondLst>
                                            <p:cond delay="1312"/>
                                          </p:stCondLst>
                                        </p:cTn>
                                        <p:tgtEl>
                                          <p:spTgt spid="3">
                                            <p:txEl>
                                              <p:pRg st="9" end="9"/>
                                            </p:txEl>
                                          </p:spTgt>
                                        </p:tgtEl>
                                      </p:cBhvr>
                                      <p:to x="100000" y="80000"/>
                                    </p:animScale>
                                    <p:animScale>
                                      <p:cBhvr>
                                        <p:cTn id="89" dur="166" decel="50000">
                                          <p:stCondLst>
                                            <p:cond delay="1338"/>
                                          </p:stCondLst>
                                        </p:cTn>
                                        <p:tgtEl>
                                          <p:spTgt spid="3">
                                            <p:txEl>
                                              <p:pRg st="9" end="9"/>
                                            </p:txEl>
                                          </p:spTgt>
                                        </p:tgtEl>
                                      </p:cBhvr>
                                      <p:to x="100000" y="100000"/>
                                    </p:animScale>
                                    <p:animScale>
                                      <p:cBhvr>
                                        <p:cTn id="90" dur="26">
                                          <p:stCondLst>
                                            <p:cond delay="1642"/>
                                          </p:stCondLst>
                                        </p:cTn>
                                        <p:tgtEl>
                                          <p:spTgt spid="3">
                                            <p:txEl>
                                              <p:pRg st="9" end="9"/>
                                            </p:txEl>
                                          </p:spTgt>
                                        </p:tgtEl>
                                      </p:cBhvr>
                                      <p:to x="100000" y="90000"/>
                                    </p:animScale>
                                    <p:animScale>
                                      <p:cBhvr>
                                        <p:cTn id="91" dur="166" decel="50000">
                                          <p:stCondLst>
                                            <p:cond delay="1668"/>
                                          </p:stCondLst>
                                        </p:cTn>
                                        <p:tgtEl>
                                          <p:spTgt spid="3">
                                            <p:txEl>
                                              <p:pRg st="9" end="9"/>
                                            </p:txEl>
                                          </p:spTgt>
                                        </p:tgtEl>
                                      </p:cBhvr>
                                      <p:to x="100000" y="100000"/>
                                    </p:animScale>
                                    <p:animScale>
                                      <p:cBhvr>
                                        <p:cTn id="92" dur="26">
                                          <p:stCondLst>
                                            <p:cond delay="1808"/>
                                          </p:stCondLst>
                                        </p:cTn>
                                        <p:tgtEl>
                                          <p:spTgt spid="3">
                                            <p:txEl>
                                              <p:pRg st="9" end="9"/>
                                            </p:txEl>
                                          </p:spTgt>
                                        </p:tgtEl>
                                      </p:cBhvr>
                                      <p:to x="100000" y="95000"/>
                                    </p:animScale>
                                    <p:animScale>
                                      <p:cBhvr>
                                        <p:cTn id="93" dur="166" decel="50000">
                                          <p:stCondLst>
                                            <p:cond delay="1834"/>
                                          </p:stCondLst>
                                        </p:cTn>
                                        <p:tgtEl>
                                          <p:spTgt spid="3">
                                            <p:txEl>
                                              <p:pRg st="9" end="9"/>
                                            </p:txEl>
                                          </p:spTgt>
                                        </p:tgtEl>
                                      </p:cBhvr>
                                      <p:to x="100000" y="100000"/>
                                    </p:animScale>
                                  </p:childTnLst>
                                </p:cTn>
                              </p:par>
                              <p:par>
                                <p:cTn id="94" presetID="26" presetClass="entr" presetSubtype="0"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80">
                                          <p:stCondLst>
                                            <p:cond delay="0"/>
                                          </p:stCondLst>
                                        </p:cTn>
                                        <p:tgtEl>
                                          <p:spTgt spid="20"/>
                                        </p:tgtEl>
                                      </p:cBhvr>
                                    </p:animEffect>
                                    <p:anim calcmode="lin" valueType="num">
                                      <p:cBhvr>
                                        <p:cTn id="9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2" dur="26">
                                          <p:stCondLst>
                                            <p:cond delay="650"/>
                                          </p:stCondLst>
                                        </p:cTn>
                                        <p:tgtEl>
                                          <p:spTgt spid="20"/>
                                        </p:tgtEl>
                                      </p:cBhvr>
                                      <p:to x="100000" y="60000"/>
                                    </p:animScale>
                                    <p:animScale>
                                      <p:cBhvr>
                                        <p:cTn id="103" dur="166" decel="50000">
                                          <p:stCondLst>
                                            <p:cond delay="676"/>
                                          </p:stCondLst>
                                        </p:cTn>
                                        <p:tgtEl>
                                          <p:spTgt spid="20"/>
                                        </p:tgtEl>
                                      </p:cBhvr>
                                      <p:to x="100000" y="100000"/>
                                    </p:animScale>
                                    <p:animScale>
                                      <p:cBhvr>
                                        <p:cTn id="104" dur="26">
                                          <p:stCondLst>
                                            <p:cond delay="1312"/>
                                          </p:stCondLst>
                                        </p:cTn>
                                        <p:tgtEl>
                                          <p:spTgt spid="20"/>
                                        </p:tgtEl>
                                      </p:cBhvr>
                                      <p:to x="100000" y="80000"/>
                                    </p:animScale>
                                    <p:animScale>
                                      <p:cBhvr>
                                        <p:cTn id="105" dur="166" decel="50000">
                                          <p:stCondLst>
                                            <p:cond delay="1338"/>
                                          </p:stCondLst>
                                        </p:cTn>
                                        <p:tgtEl>
                                          <p:spTgt spid="20"/>
                                        </p:tgtEl>
                                      </p:cBhvr>
                                      <p:to x="100000" y="100000"/>
                                    </p:animScale>
                                    <p:animScale>
                                      <p:cBhvr>
                                        <p:cTn id="106" dur="26">
                                          <p:stCondLst>
                                            <p:cond delay="1642"/>
                                          </p:stCondLst>
                                        </p:cTn>
                                        <p:tgtEl>
                                          <p:spTgt spid="20"/>
                                        </p:tgtEl>
                                      </p:cBhvr>
                                      <p:to x="100000" y="90000"/>
                                    </p:animScale>
                                    <p:animScale>
                                      <p:cBhvr>
                                        <p:cTn id="107" dur="166" decel="50000">
                                          <p:stCondLst>
                                            <p:cond delay="1668"/>
                                          </p:stCondLst>
                                        </p:cTn>
                                        <p:tgtEl>
                                          <p:spTgt spid="20"/>
                                        </p:tgtEl>
                                      </p:cBhvr>
                                      <p:to x="100000" y="100000"/>
                                    </p:animScale>
                                    <p:animScale>
                                      <p:cBhvr>
                                        <p:cTn id="108" dur="26">
                                          <p:stCondLst>
                                            <p:cond delay="1808"/>
                                          </p:stCondLst>
                                        </p:cTn>
                                        <p:tgtEl>
                                          <p:spTgt spid="20"/>
                                        </p:tgtEl>
                                      </p:cBhvr>
                                      <p:to x="100000" y="95000"/>
                                    </p:animScale>
                                    <p:animScale>
                                      <p:cBhvr>
                                        <p:cTn id="109" dur="166" decel="50000">
                                          <p:stCondLst>
                                            <p:cond delay="1834"/>
                                          </p:stCondLst>
                                        </p:cTn>
                                        <p:tgtEl>
                                          <p:spTgt spid="20"/>
                                        </p:tgtEl>
                                      </p:cBhvr>
                                      <p:to x="100000" y="100000"/>
                                    </p:animScale>
                                  </p:childTnLst>
                                </p:cTn>
                              </p:par>
                              <p:par>
                                <p:cTn id="110" presetID="26" presetClass="entr" presetSubtype="0"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down)">
                                      <p:cBhvr>
                                        <p:cTn id="112" dur="580">
                                          <p:stCondLst>
                                            <p:cond delay="0"/>
                                          </p:stCondLst>
                                        </p:cTn>
                                        <p:tgtEl>
                                          <p:spTgt spid="18"/>
                                        </p:tgtEl>
                                      </p:cBhvr>
                                    </p:animEffect>
                                    <p:anim calcmode="lin" valueType="num">
                                      <p:cBhvr>
                                        <p:cTn id="1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8" dur="26">
                                          <p:stCondLst>
                                            <p:cond delay="650"/>
                                          </p:stCondLst>
                                        </p:cTn>
                                        <p:tgtEl>
                                          <p:spTgt spid="18"/>
                                        </p:tgtEl>
                                      </p:cBhvr>
                                      <p:to x="100000" y="60000"/>
                                    </p:animScale>
                                    <p:animScale>
                                      <p:cBhvr>
                                        <p:cTn id="119" dur="166" decel="50000">
                                          <p:stCondLst>
                                            <p:cond delay="676"/>
                                          </p:stCondLst>
                                        </p:cTn>
                                        <p:tgtEl>
                                          <p:spTgt spid="18"/>
                                        </p:tgtEl>
                                      </p:cBhvr>
                                      <p:to x="100000" y="100000"/>
                                    </p:animScale>
                                    <p:animScale>
                                      <p:cBhvr>
                                        <p:cTn id="120" dur="26">
                                          <p:stCondLst>
                                            <p:cond delay="1312"/>
                                          </p:stCondLst>
                                        </p:cTn>
                                        <p:tgtEl>
                                          <p:spTgt spid="18"/>
                                        </p:tgtEl>
                                      </p:cBhvr>
                                      <p:to x="100000" y="80000"/>
                                    </p:animScale>
                                    <p:animScale>
                                      <p:cBhvr>
                                        <p:cTn id="121" dur="166" decel="50000">
                                          <p:stCondLst>
                                            <p:cond delay="1338"/>
                                          </p:stCondLst>
                                        </p:cTn>
                                        <p:tgtEl>
                                          <p:spTgt spid="18"/>
                                        </p:tgtEl>
                                      </p:cBhvr>
                                      <p:to x="100000" y="100000"/>
                                    </p:animScale>
                                    <p:animScale>
                                      <p:cBhvr>
                                        <p:cTn id="122" dur="26">
                                          <p:stCondLst>
                                            <p:cond delay="1642"/>
                                          </p:stCondLst>
                                        </p:cTn>
                                        <p:tgtEl>
                                          <p:spTgt spid="18"/>
                                        </p:tgtEl>
                                      </p:cBhvr>
                                      <p:to x="100000" y="90000"/>
                                    </p:animScale>
                                    <p:animScale>
                                      <p:cBhvr>
                                        <p:cTn id="123" dur="166" decel="50000">
                                          <p:stCondLst>
                                            <p:cond delay="1668"/>
                                          </p:stCondLst>
                                        </p:cTn>
                                        <p:tgtEl>
                                          <p:spTgt spid="18"/>
                                        </p:tgtEl>
                                      </p:cBhvr>
                                      <p:to x="100000" y="100000"/>
                                    </p:animScale>
                                    <p:animScale>
                                      <p:cBhvr>
                                        <p:cTn id="124" dur="26">
                                          <p:stCondLst>
                                            <p:cond delay="1808"/>
                                          </p:stCondLst>
                                        </p:cTn>
                                        <p:tgtEl>
                                          <p:spTgt spid="18"/>
                                        </p:tgtEl>
                                      </p:cBhvr>
                                      <p:to x="100000" y="95000"/>
                                    </p:animScale>
                                    <p:animScale>
                                      <p:cBhvr>
                                        <p:cTn id="125" dur="166" decel="50000">
                                          <p:stCondLst>
                                            <p:cond delay="1834"/>
                                          </p:stCondLst>
                                        </p:cTn>
                                        <p:tgtEl>
                                          <p:spTgt spid="18"/>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childTnLst>
                                    <p:set>
                                      <p:cBhvr>
                                        <p:cTn id="129" dur="1" fill="hold">
                                          <p:stCondLst>
                                            <p:cond delay="0"/>
                                          </p:stCondLst>
                                        </p:cTn>
                                        <p:tgtEl>
                                          <p:spTgt spid="3075"/>
                                        </p:tgtEl>
                                        <p:attrNameLst>
                                          <p:attrName>style.visibility</p:attrName>
                                        </p:attrNameLst>
                                      </p:cBhvr>
                                      <p:to>
                                        <p:strVal val="visible"/>
                                      </p:to>
                                    </p:set>
                                    <p:anim calcmode="lin" valueType="num">
                                      <p:cBhvr>
                                        <p:cTn id="130" dur="1750" fill="hold"/>
                                        <p:tgtEl>
                                          <p:spTgt spid="3075"/>
                                        </p:tgtEl>
                                        <p:attrNameLst>
                                          <p:attrName>ppt_w</p:attrName>
                                        </p:attrNameLst>
                                      </p:cBhvr>
                                      <p:tavLst>
                                        <p:tav tm="0">
                                          <p:val>
                                            <p:fltVal val="0"/>
                                          </p:val>
                                        </p:tav>
                                        <p:tav tm="100000">
                                          <p:val>
                                            <p:strVal val="#ppt_w"/>
                                          </p:val>
                                        </p:tav>
                                      </p:tavLst>
                                    </p:anim>
                                    <p:anim calcmode="lin" valueType="num">
                                      <p:cBhvr>
                                        <p:cTn id="131" dur="1750" fill="hold"/>
                                        <p:tgtEl>
                                          <p:spTgt spid="3075"/>
                                        </p:tgtEl>
                                        <p:attrNameLst>
                                          <p:attrName>ppt_h</p:attrName>
                                        </p:attrNameLst>
                                      </p:cBhvr>
                                      <p:tavLst>
                                        <p:tav tm="0">
                                          <p:val>
                                            <p:fltVal val="0"/>
                                          </p:val>
                                        </p:tav>
                                        <p:tav tm="100000">
                                          <p:val>
                                            <p:strVal val="#ppt_h"/>
                                          </p:val>
                                        </p:tav>
                                      </p:tavLst>
                                    </p:anim>
                                    <p:anim calcmode="lin" valueType="num">
                                      <p:cBhvr>
                                        <p:cTn id="132" dur="1750" fill="hold"/>
                                        <p:tgtEl>
                                          <p:spTgt spid="3075"/>
                                        </p:tgtEl>
                                        <p:attrNameLst>
                                          <p:attrName>style.rotation</p:attrName>
                                        </p:attrNameLst>
                                      </p:cBhvr>
                                      <p:tavLst>
                                        <p:tav tm="0">
                                          <p:val>
                                            <p:fltVal val="90"/>
                                          </p:val>
                                        </p:tav>
                                        <p:tav tm="100000">
                                          <p:val>
                                            <p:fltVal val="0"/>
                                          </p:val>
                                        </p:tav>
                                      </p:tavLst>
                                    </p:anim>
                                    <p:animEffect transition="in" filter="fade">
                                      <p:cBhvr>
                                        <p:cTn id="133" dur="1750"/>
                                        <p:tgtEl>
                                          <p:spTgt spid="3075"/>
                                        </p:tgtEl>
                                      </p:cBhvr>
                                    </p:animEffect>
                                  </p:childTnLst>
                                </p:cTn>
                              </p:par>
                              <p:par>
                                <p:cTn id="134" presetID="22" presetClass="entr" presetSubtype="4" fill="hold" nodeType="withEffect">
                                  <p:stCondLst>
                                    <p:cond delay="6000"/>
                                  </p:stCondLst>
                                  <p:childTnLst>
                                    <p:set>
                                      <p:cBhvr>
                                        <p:cTn id="135" dur="1" fill="hold">
                                          <p:stCondLst>
                                            <p:cond delay="0"/>
                                          </p:stCondLst>
                                        </p:cTn>
                                        <p:tgtEl>
                                          <p:spTgt spid="3082"/>
                                        </p:tgtEl>
                                        <p:attrNameLst>
                                          <p:attrName>style.visibility</p:attrName>
                                        </p:attrNameLst>
                                      </p:cBhvr>
                                      <p:to>
                                        <p:strVal val="visible"/>
                                      </p:to>
                                    </p:set>
                                    <p:animEffect transition="in" filter="wipe(down)">
                                      <p:cBhvr>
                                        <p:cTn id="136" dur="2250"/>
                                        <p:tgtEl>
                                          <p:spTgt spid="3082"/>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9" fill="hold" nodeType="clickEffect">
                                  <p:stCondLst>
                                    <p:cond delay="0"/>
                                  </p:stCondLst>
                                  <p:childTnLst>
                                    <p:set>
                                      <p:cBhvr>
                                        <p:cTn id="140" dur="1" fill="hold">
                                          <p:stCondLst>
                                            <p:cond delay="0"/>
                                          </p:stCondLst>
                                        </p:cTn>
                                        <p:tgtEl>
                                          <p:spTgt spid="10"/>
                                        </p:tgtEl>
                                        <p:attrNameLst>
                                          <p:attrName>style.visibility</p:attrName>
                                        </p:attrNameLst>
                                      </p:cBhvr>
                                      <p:to>
                                        <p:strVal val="visible"/>
                                      </p:to>
                                    </p:set>
                                    <p:anim calcmode="lin" valueType="num">
                                      <p:cBhvr additive="base">
                                        <p:cTn id="141" dur="1250" fill="hold"/>
                                        <p:tgtEl>
                                          <p:spTgt spid="10"/>
                                        </p:tgtEl>
                                        <p:attrNameLst>
                                          <p:attrName>ppt_x</p:attrName>
                                        </p:attrNameLst>
                                      </p:cBhvr>
                                      <p:tavLst>
                                        <p:tav tm="0">
                                          <p:val>
                                            <p:strVal val="0-#ppt_w/2"/>
                                          </p:val>
                                        </p:tav>
                                        <p:tav tm="100000">
                                          <p:val>
                                            <p:strVal val="#ppt_x"/>
                                          </p:val>
                                        </p:tav>
                                      </p:tavLst>
                                    </p:anim>
                                    <p:anim calcmode="lin" valueType="num">
                                      <p:cBhvr additive="base">
                                        <p:cTn id="142" dur="12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3075" grpId="0" animBg="1"/>
      <p:bldP spid="6" grpId="0" animBg="1"/>
      <p:bldP spid="6" grpId="1" animBg="1"/>
      <p:bldP spid="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1000">
              <a:srgbClr val="FFFF00">
                <a:alpha val="51000"/>
              </a:srgbClr>
            </a:gs>
            <a:gs pos="53000">
              <a:srgbClr val="21E379">
                <a:alpha val="47000"/>
              </a:srgbClr>
            </a:gs>
            <a:gs pos="90000">
              <a:srgbClr val="FF00FF">
                <a:alpha val="38000"/>
              </a:srgbClr>
            </a:gs>
            <a:gs pos="7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259307"/>
            <a:ext cx="11696131" cy="6400800"/>
          </a:xfrm>
          <a:solidFill>
            <a:schemeClr val="accent6">
              <a:lumMod val="20000"/>
              <a:lumOff val="80000"/>
            </a:schemeClr>
          </a:solidFill>
          <a:scene3d>
            <a:camera prst="orthographicFront"/>
            <a:lightRig rig="threePt" dir="t"/>
          </a:scene3d>
          <a:sp3d>
            <a:bevelT w="165100" prst="coolSlant"/>
          </a:sp3d>
        </p:spPr>
        <p:txBody>
          <a:bodyPr anchor="ctr">
            <a:normAutofit fontScale="92500" lnSpcReduction="10000"/>
            <a:sp3d extrusionH="57150">
              <a:bevelT w="38100" h="38100"/>
            </a:sp3d>
          </a:bodyPr>
          <a:lstStyle/>
          <a:p>
            <a:pPr marL="0" indent="0">
              <a:buNone/>
            </a:pPr>
            <a:r>
              <a:rPr lang="en-US" sz="3200" dirty="0">
                <a:latin typeface="Calibri" panose="020F0502020204030204" pitchFamily="34" charset="0"/>
              </a:rPr>
              <a:t>When John recorded that at Dawn, it was the </a:t>
            </a:r>
            <a:r>
              <a:rPr lang="en-US" sz="3200" dirty="0">
                <a:solidFill>
                  <a:srgbClr val="FF0000"/>
                </a:solidFill>
                <a:latin typeface="Calibri" panose="020F0502020204030204" pitchFamily="34" charset="0"/>
              </a:rPr>
              <a:t>sixth hour, </a:t>
            </a:r>
            <a:r>
              <a:rPr lang="en-US" sz="3200" dirty="0">
                <a:latin typeface="Calibri" panose="020F0502020204030204" pitchFamily="34" charset="0"/>
              </a:rPr>
              <a:t>he was counting in the Roman style of accounting for the start of the cycle.  His </a:t>
            </a:r>
            <a:r>
              <a:rPr lang="en-US" sz="3200" b="1" dirty="0">
                <a:solidFill>
                  <a:srgbClr val="FF0000"/>
                </a:solidFill>
                <a:latin typeface="Calibri" panose="020F0502020204030204" pitchFamily="34" charset="0"/>
              </a:rPr>
              <a:t>Gentile readership </a:t>
            </a:r>
            <a:r>
              <a:rPr lang="en-US" sz="3200" dirty="0">
                <a:latin typeface="Calibri" panose="020F0502020204030204" pitchFamily="34" charset="0"/>
              </a:rPr>
              <a:t>would then understand him fully.</a:t>
            </a:r>
          </a:p>
          <a:p>
            <a:pPr marL="0" indent="0">
              <a:buNone/>
            </a:pPr>
            <a:endParaRPr lang="en-US" dirty="0">
              <a:latin typeface="Calibri" panose="020F0502020204030204" pitchFamily="34" charset="0"/>
            </a:endParaRPr>
          </a:p>
          <a:p>
            <a:pPr marL="0" indent="0">
              <a:buNone/>
            </a:pPr>
            <a:r>
              <a:rPr lang="en-US" sz="3200" dirty="0">
                <a:latin typeface="Calibri" panose="020F0502020204030204" pitchFamily="34" charset="0"/>
              </a:rPr>
              <a:t>Yet in </a:t>
            </a:r>
            <a:r>
              <a:rPr lang="en-US" sz="3200" b="1" dirty="0" err="1">
                <a:solidFill>
                  <a:schemeClr val="accent5">
                    <a:lumMod val="75000"/>
                  </a:schemeClr>
                </a:solidFill>
                <a:latin typeface="Calibri" panose="020F0502020204030204" pitchFamily="34" charset="0"/>
              </a:rPr>
              <a:t>Yahuah’s</a:t>
            </a:r>
            <a:r>
              <a:rPr lang="en-US" sz="3200" dirty="0">
                <a:latin typeface="Calibri" panose="020F0502020204030204" pitchFamily="34" charset="0"/>
              </a:rPr>
              <a:t> Divine Institution set from Creation, </a:t>
            </a:r>
            <a:r>
              <a:rPr lang="en-US" sz="3200" u="sng" dirty="0">
                <a:latin typeface="Calibri" panose="020F0502020204030204" pitchFamily="34" charset="0"/>
              </a:rPr>
              <a:t>the Dawn was the startin</a:t>
            </a:r>
            <a:r>
              <a:rPr lang="en-US" sz="3200" dirty="0">
                <a:latin typeface="Calibri" panose="020F0502020204030204" pitchFamily="34" charset="0"/>
              </a:rPr>
              <a:t>g p</a:t>
            </a:r>
            <a:r>
              <a:rPr lang="en-US" sz="3200" u="sng" dirty="0">
                <a:latin typeface="Calibri" panose="020F0502020204030204" pitchFamily="34" charset="0"/>
              </a:rPr>
              <a:t>oint</a:t>
            </a:r>
            <a:r>
              <a:rPr lang="en-US" sz="3200" dirty="0">
                <a:latin typeface="Calibri" panose="020F0502020204030204" pitchFamily="34" charset="0"/>
              </a:rPr>
              <a:t> of the Passover cycle of Abib 14.</a:t>
            </a:r>
          </a:p>
          <a:p>
            <a:pPr marL="0" indent="0">
              <a:buNone/>
            </a:pPr>
            <a:endParaRPr lang="en-US" sz="1400" dirty="0">
              <a:latin typeface="Calibri" panose="020F0502020204030204" pitchFamily="34" charset="0"/>
            </a:endParaRPr>
          </a:p>
          <a:p>
            <a:pPr marL="0" indent="0">
              <a:buNone/>
            </a:pPr>
            <a:r>
              <a:rPr lang="en-US" sz="2600" dirty="0">
                <a:latin typeface="Calibri" panose="020F0502020204030204" pitchFamily="34" charset="0"/>
              </a:rPr>
              <a:t>Matthew confirms the timing quite well as being in the  </a:t>
            </a:r>
            <a:r>
              <a:rPr lang="en-US" sz="3900" b="1" i="1" dirty="0">
                <a:solidFill>
                  <a:srgbClr val="CC00CC"/>
                </a:solidFill>
                <a:latin typeface="Calibri" panose="020F0502020204030204" pitchFamily="34" charset="0"/>
              </a:rPr>
              <a:t>– morning – </a:t>
            </a:r>
            <a:r>
              <a:rPr lang="en-US" sz="3900" b="1" i="1" u="sng" dirty="0">
                <a:solidFill>
                  <a:srgbClr val="00B050"/>
                </a:solidFill>
                <a:latin typeface="Calibri" panose="020F0502020204030204" pitchFamily="34" charset="0"/>
              </a:rPr>
              <a:t>Dawn</a:t>
            </a:r>
            <a:r>
              <a:rPr lang="en-US" sz="3900" b="1" i="1" dirty="0">
                <a:solidFill>
                  <a:srgbClr val="00B050"/>
                </a:solidFill>
                <a:latin typeface="Calibri" panose="020F0502020204030204" pitchFamily="34" charset="0"/>
              </a:rPr>
              <a:t>! </a:t>
            </a:r>
          </a:p>
          <a:p>
            <a:pPr marL="0" indent="0">
              <a:buNone/>
            </a:pPr>
            <a:endParaRPr lang="en-US" sz="1400" b="1" i="1" dirty="0">
              <a:solidFill>
                <a:srgbClr val="CC00CC"/>
              </a:solidFill>
              <a:latin typeface="Calibri" panose="020F0502020204030204" pitchFamily="34" charset="0"/>
            </a:endParaRPr>
          </a:p>
          <a:p>
            <a:pPr marL="0" indent="0">
              <a:buNone/>
            </a:pPr>
            <a:r>
              <a:rPr lang="en-US" sz="800" b="1" i="1" dirty="0">
                <a:solidFill>
                  <a:srgbClr val="CC00CC"/>
                </a:solidFill>
                <a:latin typeface="Calibri" panose="020F0502020204030204" pitchFamily="34" charset="0"/>
              </a:rPr>
              <a:t> </a:t>
            </a:r>
          </a:p>
          <a:p>
            <a:pPr marL="1463040" indent="-1463040">
              <a:spcBef>
                <a:spcPts val="0"/>
              </a:spcBef>
              <a:buNone/>
            </a:pPr>
            <a:r>
              <a:rPr lang="en-US" sz="2400" dirty="0">
                <a:solidFill>
                  <a:srgbClr val="008080"/>
                </a:solidFill>
                <a:latin typeface="Georgia" panose="02040502050405020303" pitchFamily="18" charset="0"/>
              </a:rPr>
              <a:t>Matt 27:1</a:t>
            </a:r>
            <a:r>
              <a:rPr lang="en-US" sz="2400" dirty="0">
                <a:solidFill>
                  <a:prstClr val="black"/>
                </a:solidFill>
                <a:latin typeface="Georgia" panose="02040502050405020303" pitchFamily="18" charset="0"/>
              </a:rPr>
              <a:t>	</a:t>
            </a:r>
            <a:r>
              <a:rPr lang="en-US" sz="2400" b="1" i="1" dirty="0">
                <a:solidFill>
                  <a:srgbClr val="CC00CC"/>
                </a:solidFill>
                <a:latin typeface="Georgia" panose="02040502050405020303" pitchFamily="18" charset="0"/>
              </a:rPr>
              <a:t>And morning having come, </a:t>
            </a:r>
            <a:r>
              <a:rPr lang="en-US" sz="2400" dirty="0">
                <a:solidFill>
                  <a:schemeClr val="accent3">
                    <a:lumMod val="75000"/>
                  </a:schemeClr>
                </a:solidFill>
                <a:latin typeface="Georgia" panose="02040502050405020303" pitchFamily="18" charset="0"/>
              </a:rPr>
              <a:t>all the chief priests and elders of the people </a:t>
            </a:r>
            <a:br>
              <a:rPr lang="en-US" sz="2400" dirty="0">
                <a:solidFill>
                  <a:schemeClr val="accent3">
                    <a:lumMod val="75000"/>
                  </a:schemeClr>
                </a:solidFill>
                <a:latin typeface="Georgia" panose="02040502050405020303" pitchFamily="18" charset="0"/>
              </a:rPr>
            </a:br>
            <a:r>
              <a:rPr lang="en-US" sz="2400" dirty="0">
                <a:solidFill>
                  <a:schemeClr val="accent3">
                    <a:lumMod val="75000"/>
                  </a:schemeClr>
                </a:solidFill>
                <a:latin typeface="Georgia" panose="02040502050405020303" pitchFamily="18" charset="0"/>
              </a:rPr>
              <a:t>took counsel against </a:t>
            </a:r>
            <a:r>
              <a:rPr lang="he-IL" sz="28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a:solidFill>
                  <a:schemeClr val="accent5">
                    <a:lumMod val="75000"/>
                  </a:schemeClr>
                </a:solidFill>
                <a:latin typeface="Times New Roman" panose="02020603050405020304" pitchFamily="18" charset="0"/>
                <a:cs typeface="Times New Roman" panose="02020603050405020304" pitchFamily="18" charset="0"/>
              </a:rPr>
              <a:t>[Yahusha], </a:t>
            </a:r>
            <a:r>
              <a:rPr lang="en-US" sz="2400" dirty="0">
                <a:solidFill>
                  <a:schemeClr val="accent3">
                    <a:lumMod val="75000"/>
                  </a:schemeClr>
                </a:solidFill>
                <a:latin typeface="Georgia" panose="02040502050405020303" pitchFamily="18" charset="0"/>
              </a:rPr>
              <a:t>so as to put Him to death. </a:t>
            </a:r>
          </a:p>
          <a:p>
            <a:pPr marL="1463040" indent="-1463040">
              <a:spcBef>
                <a:spcPts val="0"/>
              </a:spcBef>
              <a:buNone/>
            </a:pPr>
            <a:endParaRPr lang="en-US" sz="2400" dirty="0">
              <a:solidFill>
                <a:schemeClr val="accent3">
                  <a:lumMod val="75000"/>
                </a:schemeClr>
              </a:solidFill>
              <a:latin typeface="Georgia" panose="02040502050405020303" pitchFamily="18" charset="0"/>
            </a:endParaRPr>
          </a:p>
          <a:p>
            <a:pPr marL="1463040" indent="-1463040">
              <a:spcBef>
                <a:spcPts val="0"/>
              </a:spcBef>
              <a:buNone/>
            </a:pPr>
            <a:r>
              <a:rPr lang="en-US" sz="2400" dirty="0">
                <a:solidFill>
                  <a:srgbClr val="008080"/>
                </a:solidFill>
                <a:latin typeface="Georgia" panose="02040502050405020303" pitchFamily="18" charset="0"/>
              </a:rPr>
              <a:t>Matt 27:2</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having bound Him, they led Him away and delivered Him to </a:t>
            </a:r>
            <a:br>
              <a:rPr lang="en-US" sz="2400" dirty="0">
                <a:solidFill>
                  <a:schemeClr val="accent3">
                    <a:lumMod val="75000"/>
                  </a:schemeClr>
                </a:solidFill>
                <a:latin typeface="Georgia" panose="02040502050405020303" pitchFamily="18" charset="0"/>
              </a:rPr>
            </a:br>
            <a:r>
              <a:rPr lang="en-US" sz="2400" dirty="0">
                <a:solidFill>
                  <a:schemeClr val="accent3">
                    <a:lumMod val="75000"/>
                  </a:schemeClr>
                </a:solidFill>
                <a:latin typeface="Georgia" panose="02040502050405020303" pitchFamily="18" charset="0"/>
              </a:rPr>
              <a:t>Pontius Pilate the governor. </a:t>
            </a:r>
          </a:p>
          <a:p>
            <a:pPr marL="914400" indent="-914400">
              <a:spcBef>
                <a:spcPts val="0"/>
              </a:spcBef>
              <a:buNone/>
            </a:pPr>
            <a:endParaRPr lang="en-US" sz="2400" dirty="0">
              <a:solidFill>
                <a:schemeClr val="accent3">
                  <a:lumMod val="75000"/>
                </a:schemeClr>
              </a:solidFill>
              <a:latin typeface="Georgia" panose="02040502050405020303" pitchFamily="18" charset="0"/>
            </a:endParaRPr>
          </a:p>
          <a:p>
            <a:pPr marL="914400" indent="-914400">
              <a:spcBef>
                <a:spcPts val="0"/>
              </a:spcBef>
              <a:buNone/>
            </a:pPr>
            <a:r>
              <a:rPr lang="en-US" sz="3000" dirty="0">
                <a:solidFill>
                  <a:srgbClr val="00B050"/>
                </a:solidFill>
                <a:latin typeface="Calibri" panose="020F0502020204030204" pitchFamily="34" charset="0"/>
              </a:rPr>
              <a:t>We will look at a graphic next.</a:t>
            </a:r>
          </a:p>
        </p:txBody>
      </p:sp>
      <p:sp>
        <p:nvSpPr>
          <p:cNvPr id="2" name="Slide Number Placeholder 1"/>
          <p:cNvSpPr>
            <a:spLocks noGrp="1"/>
          </p:cNvSpPr>
          <p:nvPr>
            <p:ph type="sldNum" sz="quarter" idx="12"/>
          </p:nvPr>
        </p:nvSpPr>
        <p:spPr>
          <a:xfrm>
            <a:off x="0" y="6660107"/>
            <a:ext cx="384194" cy="232143"/>
          </a:xfrm>
        </p:spPr>
        <p:txBody>
          <a:bodyPr/>
          <a:lstStyle/>
          <a:p>
            <a:fld id="{D57F1E4F-1CFF-5643-939E-217C01CDF565}" type="slidenum">
              <a:rPr lang="en-US" sz="1200" smtClean="0">
                <a:solidFill>
                  <a:schemeClr val="tx1"/>
                </a:solidFill>
              </a:rPr>
              <a:pPr/>
              <a:t>36</a:t>
            </a:fld>
            <a:endParaRPr lang="en-US" sz="1200" dirty="0">
              <a:solidFill>
                <a:schemeClr val="tx1"/>
              </a:solidFill>
            </a:endParaRPr>
          </a:p>
        </p:txBody>
      </p:sp>
    </p:spTree>
    <p:extLst>
      <p:ext uri="{BB962C8B-B14F-4D97-AF65-F5344CB8AC3E}">
        <p14:creationId xmlns:p14="http://schemas.microsoft.com/office/powerpoint/2010/main" val="40362725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1000">
              <a:srgbClr val="FFFF00">
                <a:alpha val="51000"/>
              </a:srgbClr>
            </a:gs>
            <a:gs pos="53000">
              <a:srgbClr val="21E379">
                <a:alpha val="47000"/>
              </a:srgbClr>
            </a:gs>
            <a:gs pos="90000">
              <a:srgbClr val="FF00FF">
                <a:alpha val="38000"/>
              </a:srgbClr>
            </a:gs>
            <a:gs pos="7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789709"/>
            <a:ext cx="11696131" cy="5870397"/>
          </a:xfrm>
          <a:solidFill>
            <a:schemeClr val="bg1"/>
          </a:solidFill>
          <a:ln>
            <a:solidFill>
              <a:schemeClr val="tx1"/>
            </a:solidFill>
            <a:prstDash val="sysDash"/>
          </a:ln>
          <a:scene3d>
            <a:camera prst="perspectiveFront"/>
            <a:lightRig rig="threePt" dir="t"/>
          </a:scene3d>
          <a:sp3d>
            <a:bevelT/>
          </a:sp3d>
        </p:spPr>
        <p:txBody>
          <a:bodyPr anchor="ctr">
            <a:normAutofit/>
          </a:bodyPr>
          <a:lstStyle/>
          <a:p>
            <a:pPr marL="0" indent="0">
              <a:buNone/>
            </a:pPr>
            <a:r>
              <a:rPr lang="en-US" sz="2400" dirty="0">
                <a:solidFill>
                  <a:schemeClr val="bg1"/>
                </a:solidFill>
                <a:latin typeface="Calibri" panose="020F0502020204030204" pitchFamily="34" charset="0"/>
              </a:rPr>
              <a:t>.</a:t>
            </a:r>
          </a:p>
        </p:txBody>
      </p:sp>
      <p:sp>
        <p:nvSpPr>
          <p:cNvPr id="2" name="Slide Number Placeholder 1"/>
          <p:cNvSpPr>
            <a:spLocks noGrp="1"/>
          </p:cNvSpPr>
          <p:nvPr>
            <p:ph type="sldNum" sz="quarter" idx="12"/>
          </p:nvPr>
        </p:nvSpPr>
        <p:spPr>
          <a:xfrm>
            <a:off x="11835516" y="6660106"/>
            <a:ext cx="356484" cy="241408"/>
          </a:xfrm>
          <a:scene3d>
            <a:camera prst="orthographicFront"/>
            <a:lightRig rig="threePt" dir="t"/>
          </a:scene3d>
          <a:sp3d>
            <a:bevelT/>
          </a:sp3d>
        </p:spPr>
        <p:txBody>
          <a:bodyPr/>
          <a:lstStyle/>
          <a:p>
            <a:fld id="{D57F1E4F-1CFF-5643-939E-217C01CDF565}" type="slidenum">
              <a:rPr lang="en-US" sz="1200" smtClean="0">
                <a:solidFill>
                  <a:schemeClr val="tx1"/>
                </a:solidFill>
              </a:rPr>
              <a:pPr/>
              <a:t>37</a:t>
            </a:fld>
            <a:endParaRPr lang="en-US" sz="1200" dirty="0">
              <a:solidFill>
                <a:schemeClr val="tx1"/>
              </a:solidFill>
            </a:endParaRPr>
          </a:p>
        </p:txBody>
      </p:sp>
      <p:sp>
        <p:nvSpPr>
          <p:cNvPr id="4" name="Rectangle 3"/>
          <p:cNvSpPr/>
          <p:nvPr/>
        </p:nvSpPr>
        <p:spPr>
          <a:xfrm>
            <a:off x="586750" y="97681"/>
            <a:ext cx="10986654" cy="581891"/>
          </a:xfrm>
          <a:prstGeom prst="rect">
            <a:avLst/>
          </a:prstGeom>
          <a:gradFill flip="none" rotWithShape="1">
            <a:gsLst>
              <a:gs pos="21000">
                <a:srgbClr val="FFFF00">
                  <a:alpha val="51000"/>
                </a:srgbClr>
              </a:gs>
              <a:gs pos="53000">
                <a:srgbClr val="21E379">
                  <a:alpha val="47000"/>
                </a:srgbClr>
              </a:gs>
              <a:gs pos="90000">
                <a:srgbClr val="FF00FF">
                  <a:alpha val="38000"/>
                </a:srgbClr>
              </a:gs>
              <a:gs pos="74000">
                <a:schemeClr val="accent1">
                  <a:lumMod val="30000"/>
                  <a:lumOff val="70000"/>
                </a:schemeClr>
              </a:gs>
            </a:gsLst>
            <a:lin ang="2700000" scaled="1"/>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lumMod val="65000"/>
                    <a:lumOff val="35000"/>
                  </a:schemeClr>
                </a:solidFill>
              </a:rPr>
              <a:t>The Cycle Change from Abib 13 – to – Abib 14 morning!   </a:t>
            </a:r>
            <a:r>
              <a:rPr lang="en-US" sz="2800" b="1" dirty="0">
                <a:solidFill>
                  <a:srgbClr val="009999"/>
                </a:solidFill>
              </a:rPr>
              <a:t>#1</a:t>
            </a:r>
          </a:p>
        </p:txBody>
      </p:sp>
      <p:sp>
        <p:nvSpPr>
          <p:cNvPr id="5" name="Rectangle 4"/>
          <p:cNvSpPr/>
          <p:nvPr/>
        </p:nvSpPr>
        <p:spPr>
          <a:xfrm>
            <a:off x="457199" y="956482"/>
            <a:ext cx="11116204" cy="495606"/>
          </a:xfrm>
          <a:prstGeom prst="rect">
            <a:avLst/>
          </a:prstGeom>
          <a:solidFill>
            <a:schemeClr val="bg1"/>
          </a:solidFill>
          <a:ln w="381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latin typeface="Georgia" panose="02040502050405020303" pitchFamily="18" charset="0"/>
              </a:rPr>
              <a:t>Matt 26:20</a:t>
            </a:r>
            <a:r>
              <a:rPr lang="en-US" sz="2800" dirty="0">
                <a:solidFill>
                  <a:prstClr val="black"/>
                </a:solidFill>
                <a:latin typeface="Georgia" panose="02040502050405020303" pitchFamily="18" charset="0"/>
              </a:rPr>
              <a:t>  And when </a:t>
            </a:r>
            <a:r>
              <a:rPr lang="en-US" sz="2800" dirty="0">
                <a:solidFill>
                  <a:prstClr val="black"/>
                </a:solidFill>
                <a:effectLst>
                  <a:glow rad="127000">
                    <a:srgbClr val="FF9933"/>
                  </a:glow>
                </a:effectLst>
                <a:latin typeface="Georgia" panose="02040502050405020303" pitchFamily="18" charset="0"/>
              </a:rPr>
              <a:t>evening</a:t>
            </a:r>
            <a:r>
              <a:rPr lang="en-US" sz="2800" dirty="0">
                <a:solidFill>
                  <a:prstClr val="black"/>
                </a:solidFill>
                <a:latin typeface="Georgia" panose="02040502050405020303" pitchFamily="18" charset="0"/>
              </a:rPr>
              <a:t> came, He sat down with the twelve. </a:t>
            </a:r>
            <a:endParaRPr lang="en-US" sz="2800" dirty="0"/>
          </a:p>
        </p:txBody>
      </p:sp>
      <p:grpSp>
        <p:nvGrpSpPr>
          <p:cNvPr id="10" name="Group 9"/>
          <p:cNvGrpSpPr/>
          <p:nvPr/>
        </p:nvGrpSpPr>
        <p:grpSpPr>
          <a:xfrm>
            <a:off x="4086689" y="2231440"/>
            <a:ext cx="3167694" cy="3217574"/>
            <a:chOff x="4624285" y="2089167"/>
            <a:chExt cx="3167694" cy="3217574"/>
          </a:xfrm>
        </p:grpSpPr>
        <p:grpSp>
          <p:nvGrpSpPr>
            <p:cNvPr id="9" name="Group 8"/>
            <p:cNvGrpSpPr/>
            <p:nvPr/>
          </p:nvGrpSpPr>
          <p:grpSpPr>
            <a:xfrm>
              <a:off x="4624285" y="2089167"/>
              <a:ext cx="3167694" cy="3217574"/>
              <a:chOff x="6208132" y="2026748"/>
              <a:chExt cx="3167694" cy="3217574"/>
            </a:xfrm>
          </p:grpSpPr>
          <p:sp>
            <p:nvSpPr>
              <p:cNvPr id="6" name="Pie 5"/>
              <p:cNvSpPr/>
              <p:nvPr/>
            </p:nvSpPr>
            <p:spPr>
              <a:xfrm rot="8066588">
                <a:off x="6248765" y="2057693"/>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Oval 6"/>
            <p:cNvSpPr/>
            <p:nvPr/>
          </p:nvSpPr>
          <p:spPr>
            <a:xfrm>
              <a:off x="5055801" y="2796677"/>
              <a:ext cx="2299854" cy="621695"/>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Abib 13</a:t>
              </a:r>
            </a:p>
          </p:txBody>
        </p:sp>
      </p:grpSp>
      <p:sp>
        <p:nvSpPr>
          <p:cNvPr id="11" name="Pie 10"/>
          <p:cNvSpPr/>
          <p:nvPr/>
        </p:nvSpPr>
        <p:spPr>
          <a:xfrm rot="16200000">
            <a:off x="4274511" y="2192667"/>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cxnSp>
        <p:nvCxnSpPr>
          <p:cNvPr id="13" name="Straight Arrow Connector 12"/>
          <p:cNvCxnSpPr/>
          <p:nvPr/>
        </p:nvCxnSpPr>
        <p:spPr>
          <a:xfrm>
            <a:off x="5291753" y="1497780"/>
            <a:ext cx="1595868" cy="2205137"/>
          </a:xfrm>
          <a:prstGeom prst="straightConnector1">
            <a:avLst/>
          </a:prstGeom>
          <a:ln w="57150">
            <a:solidFill>
              <a:srgbClr val="FF9933"/>
            </a:solidFill>
            <a:tailEnd type="triangle"/>
          </a:ln>
          <a:effectLst>
            <a:glow rad="762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359857" y="4817660"/>
            <a:ext cx="1231749" cy="977586"/>
          </a:xfrm>
          <a:prstGeom prst="straightConnector1">
            <a:avLst/>
          </a:prstGeom>
          <a:ln w="76200">
            <a:solidFill>
              <a:srgbClr val="FF00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91117" y="4805239"/>
            <a:ext cx="0" cy="72074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07976" y="3862316"/>
            <a:ext cx="1583141" cy="1596788"/>
          </a:xfrm>
          <a:prstGeom prst="straightConnector1">
            <a:avLst/>
          </a:prstGeom>
          <a:ln w="76200">
            <a:solidFill>
              <a:srgbClr val="FF00FF"/>
            </a:solidFill>
            <a:prstDash val="sysDot"/>
            <a:headEnd type="arrow"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313591" y="5670951"/>
            <a:ext cx="4633005" cy="914400"/>
          </a:xfrm>
          <a:prstGeom prst="rect">
            <a:avLst/>
          </a:prstGeom>
          <a:noFill/>
          <a:ln>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6 HRs  </a:t>
            </a:r>
            <a:r>
              <a:rPr lang="en-US" sz="2400" dirty="0">
                <a:solidFill>
                  <a:schemeClr val="tx1"/>
                </a:solidFill>
              </a:rPr>
              <a:t>- from midnight to morning </a:t>
            </a:r>
            <a:r>
              <a:rPr lang="en-US" sz="2400" b="1" dirty="0">
                <a:solidFill>
                  <a:srgbClr val="C00000"/>
                </a:solidFill>
              </a:rPr>
              <a:t>(Roman Reckoning).</a:t>
            </a:r>
          </a:p>
        </p:txBody>
      </p:sp>
      <p:cxnSp>
        <p:nvCxnSpPr>
          <p:cNvPr id="26" name="Straight Arrow Connector 25"/>
          <p:cNvCxnSpPr/>
          <p:nvPr/>
        </p:nvCxnSpPr>
        <p:spPr>
          <a:xfrm flipV="1">
            <a:off x="3662062" y="4805240"/>
            <a:ext cx="1237484" cy="1058318"/>
          </a:xfrm>
          <a:prstGeom prst="straightConnector1">
            <a:avLst/>
          </a:prstGeom>
          <a:ln w="76200">
            <a:solidFill>
              <a:srgbClr val="FF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6472" y="1586562"/>
            <a:ext cx="3542994" cy="4016149"/>
          </a:xfrm>
          <a:prstGeom prst="rect">
            <a:avLst/>
          </a:prstGeom>
          <a:gradFill flip="none" rotWithShape="1">
            <a:gsLst>
              <a:gs pos="3000">
                <a:srgbClr val="FFFF00">
                  <a:alpha val="51000"/>
                </a:srgbClr>
              </a:gs>
              <a:gs pos="20000">
                <a:schemeClr val="tx1"/>
              </a:gs>
            </a:gsLst>
            <a:path path="circle">
              <a:fillToRect l="100000" b="100000"/>
            </a:path>
            <a:tileRect t="-100000" r="-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bg1"/>
                  </a:solidFill>
                </a:ln>
                <a:solidFill>
                  <a:srgbClr val="0000FF"/>
                </a:solidFill>
              </a:rPr>
              <a:t>Yahusha</a:t>
            </a:r>
            <a:r>
              <a:rPr lang="en-US" sz="2800" dirty="0"/>
              <a:t> is “captured” and paraded through man’s courts. He is eventually brought      	</a:t>
            </a:r>
            <a:r>
              <a:rPr lang="en-US" sz="2800" b="1" dirty="0">
                <a:solidFill>
                  <a:srgbClr val="FF9933"/>
                </a:solidFill>
              </a:rPr>
              <a:t>(at Dawn) </a:t>
            </a:r>
            <a:r>
              <a:rPr lang="en-US" sz="2800" b="1" dirty="0">
                <a:ln>
                  <a:solidFill>
                    <a:srgbClr val="0000FF"/>
                  </a:solidFill>
                </a:ln>
                <a:effectLst>
                  <a:glow rad="76200">
                    <a:srgbClr val="FF00FF"/>
                  </a:glow>
                </a:effectLst>
              </a:rPr>
              <a:t>before Pilate at </a:t>
            </a:r>
            <a:r>
              <a:rPr lang="en-US" sz="2800" b="1" dirty="0" err="1">
                <a:ln>
                  <a:solidFill>
                    <a:srgbClr val="0000FF"/>
                  </a:solidFill>
                </a:ln>
                <a:effectLst>
                  <a:glow rad="76200">
                    <a:srgbClr val="FF00FF"/>
                  </a:glow>
                </a:effectLst>
              </a:rPr>
              <a:t>Gabbatha</a:t>
            </a:r>
            <a:r>
              <a:rPr lang="en-US" sz="2800" b="1" dirty="0">
                <a:ln>
                  <a:solidFill>
                    <a:srgbClr val="0000FF"/>
                  </a:solidFill>
                </a:ln>
                <a:effectLst>
                  <a:glow rad="76200">
                    <a:srgbClr val="FF00FF"/>
                  </a:glow>
                </a:effectLst>
              </a:rPr>
              <a:t> </a:t>
            </a:r>
            <a:br>
              <a:rPr lang="en-US" sz="2800" dirty="0"/>
            </a:br>
            <a:r>
              <a:rPr lang="en-US" sz="2800" b="1" dirty="0">
                <a:solidFill>
                  <a:srgbClr val="FF9933"/>
                </a:solidFill>
              </a:rPr>
              <a:t>(John 19:13)</a:t>
            </a:r>
          </a:p>
        </p:txBody>
      </p:sp>
      <p:sp>
        <p:nvSpPr>
          <p:cNvPr id="15" name="Rectangle 14"/>
          <p:cNvSpPr/>
          <p:nvPr/>
        </p:nvSpPr>
        <p:spPr>
          <a:xfrm>
            <a:off x="7591606" y="1654803"/>
            <a:ext cx="4077880" cy="4800588"/>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Matt 26:29</a:t>
            </a:r>
            <a:r>
              <a:rPr lang="en-US" sz="2800" dirty="0">
                <a:solidFill>
                  <a:prstClr val="black"/>
                </a:solidFill>
                <a:latin typeface="Georgia" panose="02040502050405020303" pitchFamily="18" charset="0"/>
              </a:rPr>
              <a:t>  “But I say to you, I shall certainly not drink of this fruit of the vine from now on till that day when I drink it anew with you in the reign of My Father.” </a:t>
            </a:r>
          </a:p>
          <a:p>
            <a:r>
              <a:rPr lang="en-US" sz="2800" dirty="0">
                <a:solidFill>
                  <a:srgbClr val="008080"/>
                </a:solidFill>
                <a:latin typeface="Georgia" panose="02040502050405020303" pitchFamily="18" charset="0"/>
              </a:rPr>
              <a:t>Matt 26:30</a:t>
            </a:r>
            <a:r>
              <a:rPr lang="en-US" sz="2800" dirty="0">
                <a:solidFill>
                  <a:prstClr val="black"/>
                </a:solidFill>
                <a:latin typeface="Georgia" panose="02040502050405020303" pitchFamily="18" charset="0"/>
              </a:rPr>
              <a:t>  And having sung a song, </a:t>
            </a:r>
            <a:r>
              <a:rPr lang="en-US" sz="2800" b="1" dirty="0">
                <a:solidFill>
                  <a:prstClr val="black"/>
                </a:solidFill>
                <a:effectLst>
                  <a:glow rad="127000">
                    <a:srgbClr val="FF9933"/>
                  </a:glow>
                </a:effectLst>
                <a:latin typeface="Georgia" panose="02040502050405020303" pitchFamily="18" charset="0"/>
              </a:rPr>
              <a:t>they went out to the Mount of Olives.</a:t>
            </a:r>
            <a:endParaRPr lang="en-US" sz="2800" b="1" dirty="0">
              <a:effectLst>
                <a:glow rad="127000">
                  <a:srgbClr val="FF9933"/>
                </a:glow>
              </a:effectLst>
            </a:endParaRPr>
          </a:p>
        </p:txBody>
      </p:sp>
      <p:sp>
        <p:nvSpPr>
          <p:cNvPr id="29" name="Bent Arrow 28"/>
          <p:cNvSpPr/>
          <p:nvPr/>
        </p:nvSpPr>
        <p:spPr>
          <a:xfrm rot="5400000" flipH="1">
            <a:off x="3188039" y="4038074"/>
            <a:ext cx="975786" cy="917697"/>
          </a:xfrm>
          <a:prstGeom prst="bentArrow">
            <a:avLst>
              <a:gd name="adj1" fmla="val 17564"/>
              <a:gd name="adj2" fmla="val 33582"/>
              <a:gd name="adj3" fmla="val 38788"/>
              <a:gd name="adj4" fmla="val 57134"/>
            </a:avLst>
          </a:prstGeom>
          <a:gradFill>
            <a:gsLst>
              <a:gs pos="59000">
                <a:srgbClr val="FFFF00">
                  <a:alpha val="51000"/>
                </a:srgbClr>
              </a:gs>
              <a:gs pos="60000">
                <a:srgbClr val="21E379">
                  <a:alpha val="47000"/>
                </a:srgbClr>
              </a:gs>
              <a:gs pos="74000">
                <a:schemeClr val="accent1">
                  <a:lumMod val="30000"/>
                  <a:lumOff val="70000"/>
                </a:schemeClr>
              </a:gs>
            </a:gsLst>
            <a:path path="circle">
              <a:fillToRect l="100000" t="100000"/>
            </a:path>
          </a:gradFill>
          <a:ln>
            <a:solidFill>
              <a:srgbClr val="21E37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flipH="1">
            <a:off x="3763823" y="3862316"/>
            <a:ext cx="1135723" cy="9043"/>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7828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350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250"/>
                                        <p:tgtEl>
                                          <p:spTgt spid="13"/>
                                        </p:tgtEl>
                                      </p:cBhvr>
                                    </p:animEffect>
                                  </p:childTnLst>
                                </p:cTn>
                              </p:par>
                              <p:par>
                                <p:cTn id="13" presetID="2" presetClass="entr" presetSubtype="3" fill="hold" grpId="0" nodeType="withEffect">
                                  <p:stCondLst>
                                    <p:cond delay="2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par>
                                <p:cTn id="22" presetID="22" presetClass="entr" presetSubtype="4" fill="hold" nodeType="withEffect">
                                  <p:stCondLst>
                                    <p:cond delay="1000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250" fill="hold"/>
                                        <p:tgtEl>
                                          <p:spTgt spid="21"/>
                                        </p:tgtEl>
                                        <p:attrNameLst>
                                          <p:attrName>ppt_x</p:attrName>
                                        </p:attrNameLst>
                                      </p:cBhvr>
                                      <p:tavLst>
                                        <p:tav tm="0">
                                          <p:val>
                                            <p:strVal val="0-#ppt_w/2"/>
                                          </p:val>
                                        </p:tav>
                                        <p:tav tm="100000">
                                          <p:val>
                                            <p:strVal val="#ppt_x"/>
                                          </p:val>
                                        </p:tav>
                                      </p:tavLst>
                                    </p:anim>
                                    <p:anim calcmode="lin" valueType="num">
                                      <p:cBhvr additive="base">
                                        <p:cTn id="30" dur="125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250" fill="hold"/>
                                        <p:tgtEl>
                                          <p:spTgt spid="19"/>
                                        </p:tgtEl>
                                        <p:attrNameLst>
                                          <p:attrName>ppt_x</p:attrName>
                                        </p:attrNameLst>
                                      </p:cBhvr>
                                      <p:tavLst>
                                        <p:tav tm="0">
                                          <p:val>
                                            <p:strVal val="0-#ppt_w/2"/>
                                          </p:val>
                                        </p:tav>
                                        <p:tav tm="100000">
                                          <p:val>
                                            <p:strVal val="#ppt_x"/>
                                          </p:val>
                                        </p:tav>
                                      </p:tavLst>
                                    </p:anim>
                                    <p:anim calcmode="lin" valueType="num">
                                      <p:cBhvr additive="base">
                                        <p:cTn id="34" dur="1250" fill="hold"/>
                                        <p:tgtEl>
                                          <p:spTgt spid="19"/>
                                        </p:tgtEl>
                                        <p:attrNameLst>
                                          <p:attrName>ppt_y</p:attrName>
                                        </p:attrNameLst>
                                      </p:cBhvr>
                                      <p:tavLst>
                                        <p:tav tm="0">
                                          <p:val>
                                            <p:strVal val="#ppt_y"/>
                                          </p:val>
                                        </p:tav>
                                        <p:tav tm="100000">
                                          <p:val>
                                            <p:strVal val="#ppt_y"/>
                                          </p:val>
                                        </p:tav>
                                      </p:tavLst>
                                    </p:anim>
                                  </p:childTnLst>
                                </p:cTn>
                              </p:par>
                              <p:par>
                                <p:cTn id="35" presetID="31"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par>
                                <p:cTn id="41" presetID="22" presetClass="entr" presetSubtype="4" repeatCount="3000" fill="hold" nodeType="withEffect">
                                  <p:stCondLst>
                                    <p:cond delay="300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2500"/>
                                        <p:tgtEl>
                                          <p:spTgt spid="23"/>
                                        </p:tgtEl>
                                      </p:cBhvr>
                                    </p:animEffect>
                                  </p:childTnLst>
                                </p:cTn>
                              </p:par>
                              <p:par>
                                <p:cTn id="44" presetID="22" presetClass="entr" presetSubtype="4" fill="hold" nodeType="withEffect">
                                  <p:stCondLst>
                                    <p:cond delay="300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1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heckerboard(across)">
                                      <p:cBhvr>
                                        <p:cTn id="51" dur="1750"/>
                                        <p:tgtEl>
                                          <p:spTgt spid="28"/>
                                        </p:tgtEl>
                                      </p:cBhvr>
                                    </p:animEffect>
                                  </p:childTnLst>
                                </p:cTn>
                              </p:par>
                              <p:par>
                                <p:cTn id="52" presetID="42" presetClass="entr" presetSubtype="0" fill="hold" grpId="0" nodeType="withEffect">
                                  <p:stCondLst>
                                    <p:cond delay="60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750"/>
                                        <p:tgtEl>
                                          <p:spTgt spid="29"/>
                                        </p:tgtEl>
                                      </p:cBhvr>
                                    </p:animEffect>
                                    <p:anim calcmode="lin" valueType="num">
                                      <p:cBhvr>
                                        <p:cTn id="55" dur="1750" fill="hold"/>
                                        <p:tgtEl>
                                          <p:spTgt spid="29"/>
                                        </p:tgtEl>
                                        <p:attrNameLst>
                                          <p:attrName>ppt_x</p:attrName>
                                        </p:attrNameLst>
                                      </p:cBhvr>
                                      <p:tavLst>
                                        <p:tav tm="0">
                                          <p:val>
                                            <p:strVal val="#ppt_x"/>
                                          </p:val>
                                        </p:tav>
                                        <p:tav tm="100000">
                                          <p:val>
                                            <p:strVal val="#ppt_x"/>
                                          </p:val>
                                        </p:tav>
                                      </p:tavLst>
                                    </p:anim>
                                    <p:anim calcmode="lin" valueType="num">
                                      <p:cBhvr>
                                        <p:cTn id="56" dur="1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4" grpId="0" animBg="1"/>
      <p:bldP spid="28" grpId="0" animBg="1"/>
      <p:bldP spid="15"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1000">
              <a:srgbClr val="FFFF00">
                <a:alpha val="70000"/>
              </a:srgbClr>
            </a:gs>
            <a:gs pos="53000">
              <a:srgbClr val="21E379">
                <a:alpha val="47000"/>
              </a:srgbClr>
            </a:gs>
            <a:gs pos="90000">
              <a:srgbClr val="FF00FF">
                <a:alpha val="38000"/>
              </a:srgbClr>
            </a:gs>
            <a:gs pos="7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877619"/>
            <a:ext cx="11696131" cy="5782487"/>
          </a:xfrm>
          <a:solidFill>
            <a:schemeClr val="bg1"/>
          </a:solidFill>
          <a:ln>
            <a:solidFill>
              <a:schemeClr val="tx1"/>
            </a:solidFill>
            <a:prstDash val="sysDash"/>
          </a:ln>
          <a:scene3d>
            <a:camera prst="orthographicFront"/>
            <a:lightRig rig="threePt" dir="t"/>
          </a:scene3d>
          <a:sp3d>
            <a:bevelT/>
          </a:sp3d>
        </p:spPr>
        <p:txBody>
          <a:bodyPr anchor="ctr">
            <a:normAutofit/>
          </a:bodyPr>
          <a:lstStyle/>
          <a:p>
            <a:pPr marL="0" indent="0">
              <a:buNone/>
            </a:pPr>
            <a:r>
              <a:rPr lang="en-US" sz="2400" dirty="0">
                <a:solidFill>
                  <a:schemeClr val="bg1"/>
                </a:solidFill>
                <a:latin typeface="Calibri" panose="020F0502020204030204" pitchFamily="34" charset="0"/>
              </a:rPr>
              <a:t>.At </a:t>
            </a:r>
          </a:p>
        </p:txBody>
      </p:sp>
      <p:sp>
        <p:nvSpPr>
          <p:cNvPr id="2" name="Slide Number Placeholder 1"/>
          <p:cNvSpPr>
            <a:spLocks noGrp="1"/>
          </p:cNvSpPr>
          <p:nvPr>
            <p:ph type="sldNum" sz="quarter" idx="12"/>
          </p:nvPr>
        </p:nvSpPr>
        <p:spPr>
          <a:xfrm>
            <a:off x="-69055" y="6660106"/>
            <a:ext cx="384194" cy="270560"/>
          </a:xfrm>
          <a:scene3d>
            <a:camera prst="orthographicFront"/>
            <a:lightRig rig="threePt" dir="t"/>
          </a:scene3d>
          <a:sp3d>
            <a:bevelT/>
          </a:sp3d>
        </p:spPr>
        <p:txBody>
          <a:bodyPr/>
          <a:lstStyle/>
          <a:p>
            <a:fld id="{D57F1E4F-1CFF-5643-939E-217C01CDF565}" type="slidenum">
              <a:rPr lang="en-US" sz="1200" smtClean="0">
                <a:solidFill>
                  <a:schemeClr val="tx1"/>
                </a:solidFill>
              </a:rPr>
              <a:pPr/>
              <a:t>38</a:t>
            </a:fld>
            <a:endParaRPr lang="en-US" sz="1200" dirty="0">
              <a:solidFill>
                <a:schemeClr val="tx1"/>
              </a:solidFill>
            </a:endParaRPr>
          </a:p>
        </p:txBody>
      </p:sp>
      <p:grpSp>
        <p:nvGrpSpPr>
          <p:cNvPr id="9" name="Group 8"/>
          <p:cNvGrpSpPr/>
          <p:nvPr/>
        </p:nvGrpSpPr>
        <p:grpSpPr>
          <a:xfrm>
            <a:off x="4086689" y="2231440"/>
            <a:ext cx="3167694" cy="3217574"/>
            <a:chOff x="6208132" y="2026748"/>
            <a:chExt cx="3167694" cy="3217574"/>
          </a:xfrm>
        </p:grpSpPr>
        <p:sp>
          <p:nvSpPr>
            <p:cNvPr id="6" name="Pie 5"/>
            <p:cNvSpPr/>
            <p:nvPr/>
          </p:nvSpPr>
          <p:spPr>
            <a:xfrm rot="8066588">
              <a:off x="6248765" y="2057693"/>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Oval 6"/>
          <p:cNvSpPr/>
          <p:nvPr/>
        </p:nvSpPr>
        <p:spPr>
          <a:xfrm>
            <a:off x="4518204" y="2514845"/>
            <a:ext cx="2412359" cy="1045801"/>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glow rad="127000">
                    <a:srgbClr val="FF9933"/>
                  </a:glow>
                </a:effectLst>
              </a:rPr>
              <a:t>It was then, Abib 14</a:t>
            </a:r>
          </a:p>
        </p:txBody>
      </p:sp>
      <p:sp>
        <p:nvSpPr>
          <p:cNvPr id="11" name="Pie 10"/>
          <p:cNvSpPr/>
          <p:nvPr/>
        </p:nvSpPr>
        <p:spPr>
          <a:xfrm rot="16200000">
            <a:off x="4274511" y="2192667"/>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cxnSp>
        <p:nvCxnSpPr>
          <p:cNvPr id="19" name="Straight Connector 18"/>
          <p:cNvCxnSpPr/>
          <p:nvPr/>
        </p:nvCxnSpPr>
        <p:spPr>
          <a:xfrm>
            <a:off x="5691117" y="4805239"/>
            <a:ext cx="0" cy="72074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12391" y="5670951"/>
            <a:ext cx="6434206" cy="914400"/>
          </a:xfrm>
          <a:prstGeom prst="rect">
            <a:avLst/>
          </a:prstGeom>
          <a:noFill/>
          <a:ln>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glow rad="177800">
                    <a:srgbClr val="21E379"/>
                  </a:glow>
                </a:effectLst>
              </a:rPr>
              <a:t>REMEMBER - </a:t>
            </a:r>
            <a:r>
              <a:rPr lang="en-US" sz="2400" b="1" dirty="0">
                <a:solidFill>
                  <a:srgbClr val="C00000"/>
                </a:solidFill>
              </a:rPr>
              <a:t>6 HRs </a:t>
            </a:r>
            <a:r>
              <a:rPr lang="en-US" sz="2400" dirty="0">
                <a:solidFill>
                  <a:schemeClr val="tx1"/>
                </a:solidFill>
              </a:rPr>
              <a:t>- from midnight to morning - </a:t>
            </a:r>
            <a:r>
              <a:rPr lang="en-US" sz="2400" b="1" dirty="0">
                <a:solidFill>
                  <a:srgbClr val="C00000"/>
                </a:solidFill>
              </a:rPr>
              <a:t>(Roman Reckoning).</a:t>
            </a:r>
          </a:p>
        </p:txBody>
      </p:sp>
      <p:cxnSp>
        <p:nvCxnSpPr>
          <p:cNvPr id="26" name="Straight Arrow Connector 25"/>
          <p:cNvCxnSpPr/>
          <p:nvPr/>
        </p:nvCxnSpPr>
        <p:spPr>
          <a:xfrm flipV="1">
            <a:off x="3777841" y="4805240"/>
            <a:ext cx="1121705" cy="990006"/>
          </a:xfrm>
          <a:prstGeom prst="straightConnector1">
            <a:avLst/>
          </a:prstGeom>
          <a:ln w="76200">
            <a:solidFill>
              <a:srgbClr val="FF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6472" y="997572"/>
            <a:ext cx="3542994" cy="4605140"/>
          </a:xfrm>
          <a:prstGeom prst="rect">
            <a:avLst/>
          </a:prstGeom>
          <a:gradFill flip="none" rotWithShape="1">
            <a:gsLst>
              <a:gs pos="38000">
                <a:srgbClr val="FFFF00">
                  <a:alpha val="54000"/>
                  <a:lumMod val="99000"/>
                </a:srgbClr>
              </a:gs>
              <a:gs pos="90000">
                <a:schemeClr val="tx1"/>
              </a:gs>
            </a:gsLst>
            <a:path path="circle">
              <a:fillToRect l="100000" b="100000"/>
            </a:path>
            <a:tileRect t="-100000" r="-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latin typeface="Georgia" panose="02040502050405020303" pitchFamily="18" charset="0"/>
              </a:rPr>
              <a:t>John 19:14</a:t>
            </a:r>
            <a:r>
              <a:rPr lang="en-US" sz="2800" dirty="0">
                <a:solidFill>
                  <a:prstClr val="black"/>
                </a:solidFill>
                <a:latin typeface="Georgia" panose="02040502050405020303" pitchFamily="18" charset="0"/>
              </a:rPr>
              <a:t>  </a:t>
            </a:r>
            <a:r>
              <a:rPr lang="en-US" sz="2800" dirty="0">
                <a:solidFill>
                  <a:schemeClr val="tx1">
                    <a:lumMod val="95000"/>
                    <a:lumOff val="5000"/>
                  </a:schemeClr>
                </a:solidFill>
                <a:latin typeface="Georgia" panose="02040502050405020303" pitchFamily="18" charset="0"/>
              </a:rPr>
              <a:t>And it was the Preparation </a:t>
            </a:r>
            <a:r>
              <a:rPr lang="en-US" sz="2800" i="1" dirty="0">
                <a:solidFill>
                  <a:schemeClr val="bg1">
                    <a:lumMod val="85000"/>
                  </a:schemeClr>
                </a:solidFill>
                <a:latin typeface="Georgia" panose="02040502050405020303" pitchFamily="18" charset="0"/>
              </a:rPr>
              <a:t>Day</a:t>
            </a:r>
            <a:r>
              <a:rPr lang="en-US" sz="2800" dirty="0">
                <a:solidFill>
                  <a:schemeClr val="tx1">
                    <a:lumMod val="95000"/>
                    <a:lumOff val="5000"/>
                  </a:schemeClr>
                </a:solidFill>
                <a:latin typeface="Georgia" panose="02040502050405020303" pitchFamily="18" charset="0"/>
              </a:rPr>
              <a:t> of the Passover </a:t>
            </a:r>
            <a:r>
              <a:rPr lang="en-US" sz="2800" i="1" dirty="0">
                <a:solidFill>
                  <a:schemeClr val="bg1">
                    <a:lumMod val="85000"/>
                  </a:schemeClr>
                </a:solidFill>
                <a:latin typeface="Georgia" panose="02040502050405020303" pitchFamily="18" charset="0"/>
              </a:rPr>
              <a:t>week</a:t>
            </a:r>
            <a:r>
              <a:rPr lang="en-US" sz="2800" dirty="0">
                <a:solidFill>
                  <a:schemeClr val="bg1">
                    <a:lumMod val="85000"/>
                  </a:schemeClr>
                </a:solidFill>
                <a:latin typeface="Georgia" panose="02040502050405020303" pitchFamily="18" charset="0"/>
              </a:rPr>
              <a:t>,</a:t>
            </a:r>
            <a:r>
              <a:rPr lang="en-US" sz="2800" dirty="0">
                <a:solidFill>
                  <a:schemeClr val="tx1">
                    <a:lumMod val="95000"/>
                    <a:lumOff val="5000"/>
                  </a:schemeClr>
                </a:solidFill>
                <a:latin typeface="Georgia" panose="02040502050405020303" pitchFamily="18" charset="0"/>
              </a:rPr>
              <a:t> and																															 										</a:t>
            </a:r>
            <a:endParaRPr lang="en-US" sz="4000" b="1" dirty="0">
              <a:ln w="3175">
                <a:solidFill>
                  <a:srgbClr val="0000FF"/>
                </a:solidFill>
              </a:ln>
              <a:solidFill>
                <a:srgbClr val="0CF4C8"/>
              </a:solidFill>
            </a:endParaRPr>
          </a:p>
        </p:txBody>
      </p:sp>
      <p:sp>
        <p:nvSpPr>
          <p:cNvPr id="15" name="Rectangle 14"/>
          <p:cNvSpPr/>
          <p:nvPr/>
        </p:nvSpPr>
        <p:spPr>
          <a:xfrm>
            <a:off x="7463141" y="1235164"/>
            <a:ext cx="4114648" cy="5254304"/>
          </a:xfrm>
          <a:prstGeom prst="rect">
            <a:avLst/>
          </a:prstGeom>
          <a:solidFill>
            <a:schemeClr val="tx1"/>
          </a:solid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ln>
                  <a:solidFill>
                    <a:schemeClr val="tx1">
                      <a:lumMod val="95000"/>
                      <a:lumOff val="5000"/>
                    </a:schemeClr>
                  </a:solidFill>
                </a:ln>
                <a:solidFill>
                  <a:srgbClr val="0000FF"/>
                </a:solidFill>
                <a:effectLst>
                  <a:glow rad="88900">
                    <a:srgbClr val="21E379"/>
                  </a:glow>
                </a:effectLst>
              </a:rPr>
              <a:t>At the point of DAWN, </a:t>
            </a:r>
          </a:p>
        </p:txBody>
      </p:sp>
      <p:sp>
        <p:nvSpPr>
          <p:cNvPr id="29" name="Bent Arrow 28"/>
          <p:cNvSpPr/>
          <p:nvPr/>
        </p:nvSpPr>
        <p:spPr>
          <a:xfrm rot="5400000" flipH="1">
            <a:off x="2953815" y="4054231"/>
            <a:ext cx="1537824" cy="1172075"/>
          </a:xfrm>
          <a:prstGeom prst="bentArrow">
            <a:avLst>
              <a:gd name="adj1" fmla="val 17564"/>
              <a:gd name="adj2" fmla="val 33582"/>
              <a:gd name="adj3" fmla="val 38788"/>
              <a:gd name="adj4" fmla="val 57134"/>
            </a:avLst>
          </a:prstGeom>
          <a:gradFill>
            <a:gsLst>
              <a:gs pos="59000">
                <a:srgbClr val="FFFF00">
                  <a:alpha val="51000"/>
                </a:srgbClr>
              </a:gs>
              <a:gs pos="60000">
                <a:srgbClr val="21E379">
                  <a:alpha val="47000"/>
                </a:srgbClr>
              </a:gs>
              <a:gs pos="74000">
                <a:schemeClr val="accent1">
                  <a:lumMod val="30000"/>
                  <a:lumOff val="70000"/>
                </a:schemeClr>
              </a:gs>
            </a:gsLst>
            <a:path path="circle">
              <a:fillToRect l="100000" t="100000"/>
            </a:path>
          </a:gradFill>
          <a:ln w="571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rot="60000" flipH="1">
            <a:off x="3796688" y="3822414"/>
            <a:ext cx="1135723" cy="9043"/>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710664" y="4002900"/>
            <a:ext cx="1960906" cy="1033288"/>
          </a:xfrm>
          <a:prstGeom prst="ellipse">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Abib 13 Night</a:t>
            </a:r>
          </a:p>
        </p:txBody>
      </p:sp>
      <p:cxnSp>
        <p:nvCxnSpPr>
          <p:cNvPr id="23" name="Straight Arrow Connector 22"/>
          <p:cNvCxnSpPr/>
          <p:nvPr/>
        </p:nvCxnSpPr>
        <p:spPr>
          <a:xfrm>
            <a:off x="4107976" y="3862316"/>
            <a:ext cx="1583141" cy="1596788"/>
          </a:xfrm>
          <a:prstGeom prst="straightConnector1">
            <a:avLst/>
          </a:prstGeom>
          <a:ln w="76200">
            <a:solidFill>
              <a:srgbClr val="FF00FF"/>
            </a:solidFill>
            <a:prstDash val="sysDot"/>
            <a:headEnd type="arrow"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86750" y="97681"/>
            <a:ext cx="10986654" cy="581891"/>
          </a:xfrm>
          <a:prstGeom prst="rect">
            <a:avLst/>
          </a:prstGeom>
          <a:gradFill flip="none" rotWithShape="1">
            <a:gsLst>
              <a:gs pos="21000">
                <a:srgbClr val="FFFF00">
                  <a:alpha val="51000"/>
                </a:srgbClr>
              </a:gs>
              <a:gs pos="53000">
                <a:srgbClr val="21E379">
                  <a:alpha val="47000"/>
                </a:srgbClr>
              </a:gs>
              <a:gs pos="90000">
                <a:srgbClr val="FF00FF">
                  <a:alpha val="38000"/>
                </a:srgbClr>
              </a:gs>
              <a:gs pos="74000">
                <a:schemeClr val="accent1">
                  <a:lumMod val="30000"/>
                  <a:lumOff val="70000"/>
                </a:schemeClr>
              </a:gs>
            </a:gsLst>
            <a:lin ang="2700000" scaled="1"/>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lumMod val="65000"/>
                    <a:lumOff val="35000"/>
                  </a:schemeClr>
                </a:solidFill>
              </a:rPr>
              <a:t>The Cycle Change from Abib 13 – to – Abib 14 morning!   </a:t>
            </a:r>
            <a:r>
              <a:rPr lang="en-US" sz="2800" b="1" dirty="0">
                <a:solidFill>
                  <a:srgbClr val="009999"/>
                </a:solidFill>
              </a:rPr>
              <a:t>#2</a:t>
            </a:r>
          </a:p>
        </p:txBody>
      </p:sp>
      <p:sp>
        <p:nvSpPr>
          <p:cNvPr id="16" name="Rectangle 15"/>
          <p:cNvSpPr/>
          <p:nvPr/>
        </p:nvSpPr>
        <p:spPr>
          <a:xfrm>
            <a:off x="512390" y="2422063"/>
            <a:ext cx="3093881" cy="93803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lumMod val="95000"/>
                    <a:lumOff val="5000"/>
                  </a:prstClr>
                </a:solidFill>
                <a:effectLst>
                  <a:glow rad="165100">
                    <a:srgbClr val="FF9933"/>
                  </a:glow>
                </a:effectLst>
                <a:latin typeface="Georgia" panose="02040502050405020303" pitchFamily="18" charset="0"/>
              </a:rPr>
              <a:t>			about the sixth hour.</a:t>
            </a:r>
            <a:endParaRPr lang="en-US" dirty="0"/>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lumMod val="95000"/>
                    <a:lumOff val="5000"/>
                  </a:prstClr>
                </a:solidFill>
                <a:latin typeface="Georgia" panose="02040502050405020303" pitchFamily="18" charset="0"/>
              </a:rPr>
              <a:t>And he said to the Yehu</a:t>
            </a:r>
            <a:r>
              <a:rPr lang="en-US" sz="2800" dirty="0">
                <a:solidFill>
                  <a:prstClr val="black">
                    <a:lumMod val="95000"/>
                    <a:lumOff val="5000"/>
                  </a:prstClr>
                </a:solidFill>
                <a:latin typeface="TITUS Cyberbit Basic" panose="02020603050405020304" pitchFamily="18" charset="0"/>
              </a:rPr>
              <a:t>ḏ</a:t>
            </a:r>
            <a:r>
              <a:rPr lang="en-US" sz="2800" dirty="0">
                <a:solidFill>
                  <a:prstClr val="black">
                    <a:lumMod val="95000"/>
                    <a:lumOff val="5000"/>
                  </a:prstClr>
                </a:solidFill>
                <a:latin typeface="Georgia" panose="02040502050405020303" pitchFamily="18" charset="0"/>
              </a:rPr>
              <a:t>im, </a:t>
            </a:r>
            <a:br>
              <a:rPr lang="en-US" sz="2800" dirty="0">
                <a:solidFill>
                  <a:prstClr val="black">
                    <a:lumMod val="95000"/>
                    <a:lumOff val="5000"/>
                  </a:prstClr>
                </a:solidFill>
                <a:latin typeface="Georgia" panose="02040502050405020303" pitchFamily="18" charset="0"/>
              </a:rPr>
            </a:br>
            <a:r>
              <a:rPr lang="en-US" sz="4000" dirty="0">
                <a:ln w="3175">
                  <a:solidFill>
                    <a:srgbClr val="0000FF"/>
                  </a:solidFill>
                </a:ln>
                <a:solidFill>
                  <a:srgbClr val="0CF4C8"/>
                </a:solidFill>
                <a:latin typeface="Georgia" panose="02040502050405020303" pitchFamily="18" charset="0"/>
              </a:rPr>
              <a:t>“See your Sovereign!”</a:t>
            </a:r>
            <a:endParaRPr lang="en-US" dirty="0"/>
          </a:p>
        </p:txBody>
      </p:sp>
      <p:sp>
        <p:nvSpPr>
          <p:cNvPr id="22" name="Bent Arrow 21"/>
          <p:cNvSpPr/>
          <p:nvPr/>
        </p:nvSpPr>
        <p:spPr>
          <a:xfrm rot="16200000" flipH="1">
            <a:off x="5315899" y="507963"/>
            <a:ext cx="1671782" cy="4820643"/>
          </a:xfrm>
          <a:prstGeom prst="bentArrow">
            <a:avLst>
              <a:gd name="adj1" fmla="val 12229"/>
              <a:gd name="adj2" fmla="val 25000"/>
              <a:gd name="adj3" fmla="val 40024"/>
              <a:gd name="adj4" fmla="val 59976"/>
            </a:avLst>
          </a:prstGeom>
          <a:solidFill>
            <a:srgbClr val="9933FF"/>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prstClr val="black">
                      <a:lumMod val="95000"/>
                      <a:lumOff val="5000"/>
                    </a:prstClr>
                  </a:solidFill>
                </a:ln>
                <a:solidFill>
                  <a:srgbClr val="0000FF"/>
                </a:solidFill>
                <a:effectLst>
                  <a:glow rad="88900">
                    <a:srgbClr val="21E379"/>
                  </a:glow>
                </a:effectLst>
              </a:rPr>
              <a:t>Reporter John announces  Abib 14!   It was the very beginning of the Passover.</a:t>
            </a:r>
            <a:endParaRPr lang="en-US" dirty="0"/>
          </a:p>
        </p:txBody>
      </p:sp>
      <p:cxnSp>
        <p:nvCxnSpPr>
          <p:cNvPr id="30" name="Straight Arrow Connector 29"/>
          <p:cNvCxnSpPr/>
          <p:nvPr/>
        </p:nvCxnSpPr>
        <p:spPr>
          <a:xfrm>
            <a:off x="3357349" y="3369142"/>
            <a:ext cx="420492" cy="424938"/>
          </a:xfrm>
          <a:prstGeom prst="straightConnector1">
            <a:avLst/>
          </a:prstGeom>
          <a:ln w="76200">
            <a:solidFill>
              <a:schemeClr val="tx1"/>
            </a:solidFill>
            <a:tailEnd type="triangle"/>
          </a:ln>
          <a:effectLst>
            <a:glow rad="228600">
              <a:srgbClr val="FF9933">
                <a:alpha val="95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622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250" fill="hold"/>
                                        <p:tgtEl>
                                          <p:spTgt spid="21"/>
                                        </p:tgtEl>
                                        <p:attrNameLst>
                                          <p:attrName>ppt_x</p:attrName>
                                        </p:attrNameLst>
                                      </p:cBhvr>
                                      <p:tavLst>
                                        <p:tav tm="0">
                                          <p:val>
                                            <p:strVal val="0-#ppt_w/2"/>
                                          </p:val>
                                        </p:tav>
                                        <p:tav tm="100000">
                                          <p:val>
                                            <p:strVal val="#ppt_x"/>
                                          </p:val>
                                        </p:tav>
                                      </p:tavLst>
                                    </p:anim>
                                    <p:anim calcmode="lin" valueType="num">
                                      <p:cBhvr additive="base">
                                        <p:cTn id="8" dur="12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250" fill="hold"/>
                                        <p:tgtEl>
                                          <p:spTgt spid="19"/>
                                        </p:tgtEl>
                                        <p:attrNameLst>
                                          <p:attrName>ppt_x</p:attrName>
                                        </p:attrNameLst>
                                      </p:cBhvr>
                                      <p:tavLst>
                                        <p:tav tm="0">
                                          <p:val>
                                            <p:strVal val="0-#ppt_w/2"/>
                                          </p:val>
                                        </p:tav>
                                        <p:tav tm="100000">
                                          <p:val>
                                            <p:strVal val="#ppt_x"/>
                                          </p:val>
                                        </p:tav>
                                      </p:tavLst>
                                    </p:anim>
                                    <p:anim calcmode="lin" valueType="num">
                                      <p:cBhvr additive="base">
                                        <p:cTn id="12" dur="1250" fill="hold"/>
                                        <p:tgtEl>
                                          <p:spTgt spid="19"/>
                                        </p:tgtEl>
                                        <p:attrNameLst>
                                          <p:attrName>ppt_y</p:attrName>
                                        </p:attrNameLst>
                                      </p:cBhvr>
                                      <p:tavLst>
                                        <p:tav tm="0">
                                          <p:val>
                                            <p:strVal val="#ppt_y"/>
                                          </p:val>
                                        </p:tav>
                                        <p:tav tm="100000">
                                          <p:val>
                                            <p:strVal val="#ppt_y"/>
                                          </p:val>
                                        </p:tav>
                                      </p:tavLst>
                                    </p:anim>
                                  </p:childTnLst>
                                </p:cTn>
                              </p:par>
                              <p:par>
                                <p:cTn id="13" presetID="22" presetClass="entr" presetSubtype="4" repeatCount="3000" fill="hold" nodeType="withEffect">
                                  <p:stCondLst>
                                    <p:cond delay="125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2500"/>
                                        <p:tgtEl>
                                          <p:spTgt spid="23"/>
                                        </p:tgtEl>
                                      </p:cBhvr>
                                    </p:animEffect>
                                  </p:childTnLst>
                                </p:cTn>
                              </p:par>
                              <p:par>
                                <p:cTn id="16" presetID="22" presetClass="entr" presetSubtype="4" fill="hold" nodeType="withEffect">
                                  <p:stCondLst>
                                    <p:cond delay="200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1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1500"/>
                                        <p:tgtEl>
                                          <p:spTgt spid="28"/>
                                        </p:tgtEl>
                                      </p:cBhvr>
                                    </p:animEffect>
                                  </p:childTnLst>
                                </p:cTn>
                              </p:par>
                              <p:par>
                                <p:cTn id="24" presetID="22" presetClass="entr" presetSubtype="8" fill="hold" nodeType="withEffect">
                                  <p:stCondLst>
                                    <p:cond delay="125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wipe(left)">
                                      <p:cBhvr>
                                        <p:cTn id="26" dur="1750"/>
                                        <p:tgtEl>
                                          <p:spTgt spid="2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wipe(up)">
                                      <p:cBhvr>
                                        <p:cTn id="31" dur="3000"/>
                                        <p:tgtEl>
                                          <p:spTgt spid="16">
                                            <p:txEl>
                                              <p:pRg st="0" end="0"/>
                                            </p:txEl>
                                          </p:spTgt>
                                        </p:tgtEl>
                                      </p:cBhvr>
                                    </p:animEffect>
                                  </p:childTnLst>
                                </p:cTn>
                              </p:par>
                              <p:par>
                                <p:cTn id="32" presetID="35" presetClass="emph" presetSubtype="0" repeatCount="2000" fill="hold" grpId="0" nodeType="withEffect">
                                  <p:stCondLst>
                                    <p:cond delay="2750"/>
                                  </p:stCondLst>
                                  <p:childTnLst>
                                    <p:anim calcmode="discrete" valueType="str">
                                      <p:cBhvr>
                                        <p:cTn id="33" dur="1000" fill="hold"/>
                                        <p:tgtEl>
                                          <p:spTgt spid="16">
                                            <p:txEl>
                                              <p:pRg st="0" end="0"/>
                                            </p:txEl>
                                          </p:spTgt>
                                        </p:tgtEl>
                                        <p:attrNameLst>
                                          <p:attrName>style.visibility</p:attrName>
                                        </p:attrNameLst>
                                      </p:cBhvr>
                                      <p:tavLst>
                                        <p:tav tm="0">
                                          <p:val>
                                            <p:strVal val="hidden"/>
                                          </p:val>
                                        </p:tav>
                                        <p:tav tm="50000">
                                          <p:val>
                                            <p:strVal val="visible"/>
                                          </p:val>
                                        </p:tav>
                                      </p:tavLst>
                                    </p:anim>
                                  </p:childTnLst>
                                </p:cTn>
                              </p:par>
                              <p:par>
                                <p:cTn id="34" presetID="2" presetClass="entr" presetSubtype="4" fill="hold" nodeType="withEffect">
                                  <p:stCondLst>
                                    <p:cond delay="32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750" fill="hold"/>
                                        <p:tgtEl>
                                          <p:spTgt spid="30"/>
                                        </p:tgtEl>
                                        <p:attrNameLst>
                                          <p:attrName>ppt_x</p:attrName>
                                        </p:attrNameLst>
                                      </p:cBhvr>
                                      <p:tavLst>
                                        <p:tav tm="0">
                                          <p:val>
                                            <p:strVal val="#ppt_x"/>
                                          </p:val>
                                        </p:tav>
                                        <p:tav tm="100000">
                                          <p:val>
                                            <p:strVal val="#ppt_x"/>
                                          </p:val>
                                        </p:tav>
                                      </p:tavLst>
                                    </p:anim>
                                    <p:anim calcmode="lin" valueType="num">
                                      <p:cBhvr additive="base">
                                        <p:cTn id="37"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750" fill="hold"/>
                                        <p:tgtEl>
                                          <p:spTgt spid="18"/>
                                        </p:tgtEl>
                                        <p:attrNameLst>
                                          <p:attrName>ppt_w</p:attrName>
                                        </p:attrNameLst>
                                      </p:cBhvr>
                                      <p:tavLst>
                                        <p:tav tm="0">
                                          <p:val>
                                            <p:fltVal val="0"/>
                                          </p:val>
                                        </p:tav>
                                        <p:tav tm="100000">
                                          <p:val>
                                            <p:strVal val="#ppt_w"/>
                                          </p:val>
                                        </p:tav>
                                      </p:tavLst>
                                    </p:anim>
                                    <p:anim calcmode="lin" valueType="num">
                                      <p:cBhvr>
                                        <p:cTn id="43" dur="1750" fill="hold"/>
                                        <p:tgtEl>
                                          <p:spTgt spid="18"/>
                                        </p:tgtEl>
                                        <p:attrNameLst>
                                          <p:attrName>ppt_h</p:attrName>
                                        </p:attrNameLst>
                                      </p:cBhvr>
                                      <p:tavLst>
                                        <p:tav tm="0">
                                          <p:val>
                                            <p:fltVal val="0"/>
                                          </p:val>
                                        </p:tav>
                                        <p:tav tm="100000">
                                          <p:val>
                                            <p:strVal val="#ppt_h"/>
                                          </p:val>
                                        </p:tav>
                                      </p:tavLst>
                                    </p:anim>
                                    <p:anim calcmode="lin" valueType="num">
                                      <p:cBhvr>
                                        <p:cTn id="44" dur="1750" fill="hold"/>
                                        <p:tgtEl>
                                          <p:spTgt spid="18"/>
                                        </p:tgtEl>
                                        <p:attrNameLst>
                                          <p:attrName>style.rotation</p:attrName>
                                        </p:attrNameLst>
                                      </p:cBhvr>
                                      <p:tavLst>
                                        <p:tav tm="0">
                                          <p:val>
                                            <p:fltVal val="90"/>
                                          </p:val>
                                        </p:tav>
                                        <p:tav tm="100000">
                                          <p:val>
                                            <p:fltVal val="0"/>
                                          </p:val>
                                        </p:tav>
                                      </p:tavLst>
                                    </p:anim>
                                    <p:animEffect transition="in" filter="fade">
                                      <p:cBhvr>
                                        <p:cTn id="45" dur="1750"/>
                                        <p:tgtEl>
                                          <p:spTgt spid="18"/>
                                        </p:tgtEl>
                                      </p:cBhvr>
                                    </p:animEffect>
                                  </p:childTnLst>
                                </p:cTn>
                              </p:par>
                              <p:par>
                                <p:cTn id="46" presetID="22" presetClass="entr" presetSubtype="4" fill="hold" grpId="0" nodeType="withEffect">
                                  <p:stCondLst>
                                    <p:cond delay="400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1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1" nodeType="clickEffect">
                                  <p:stCondLst>
                                    <p:cond delay="0"/>
                                  </p:stCondLst>
                                  <p:iterate type="lt">
                                    <p:tmPct val="0"/>
                                  </p:iterate>
                                  <p:childTnLst>
                                    <p:set>
                                      <p:cBhvr>
                                        <p:cTn id="52" dur="1" fill="hold">
                                          <p:stCondLst>
                                            <p:cond delay="0"/>
                                          </p:stCondLst>
                                        </p:cTn>
                                        <p:tgtEl>
                                          <p:spTgt spid="7"/>
                                        </p:tgtEl>
                                        <p:attrNameLst>
                                          <p:attrName>style.visibility</p:attrName>
                                        </p:attrNameLst>
                                      </p:cBhvr>
                                      <p:to>
                                        <p:strVal val="visible"/>
                                      </p:to>
                                    </p:set>
                                    <p:anim calcmode="lin" valueType="num">
                                      <p:cBhvr additive="base">
                                        <p:cTn id="53" dur="1750" fill="hold"/>
                                        <p:tgtEl>
                                          <p:spTgt spid="7"/>
                                        </p:tgtEl>
                                        <p:attrNameLst>
                                          <p:attrName>ppt_x</p:attrName>
                                        </p:attrNameLst>
                                      </p:cBhvr>
                                      <p:tavLst>
                                        <p:tav tm="0">
                                          <p:val>
                                            <p:strVal val="1+#ppt_w/2"/>
                                          </p:val>
                                        </p:tav>
                                        <p:tav tm="100000">
                                          <p:val>
                                            <p:strVal val="#ppt_x"/>
                                          </p:val>
                                        </p:tav>
                                      </p:tavLst>
                                    </p:anim>
                                    <p:anim calcmode="lin" valueType="num">
                                      <p:cBhvr additive="base">
                                        <p:cTn id="54" dur="175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cTn>
                              </p:par>
                              <p:par>
                                <p:cTn id="60" presetID="22" presetClass="entr" presetSubtype="2" fill="hold" grpId="0" nodeType="withEffect">
                                  <p:stCondLst>
                                    <p:cond delay="150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2250"/>
                                        <p:tgtEl>
                                          <p:spTgt spid="22"/>
                                        </p:tgtEl>
                                      </p:cBhvr>
                                    </p:animEffect>
                                  </p:childTnLst>
                                </p:cTn>
                              </p:par>
                              <p:par>
                                <p:cTn id="63" presetID="14" presetClass="entr" presetSubtype="10" fill="hold" grpId="0" nodeType="withEffect">
                                  <p:stCondLst>
                                    <p:cond delay="400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28" grpId="0" animBg="1"/>
      <p:bldP spid="15" grpId="0" animBg="1"/>
      <p:bldP spid="29" grpId="0" animBg="1"/>
      <p:bldP spid="16" grpId="0" build="allAtOnce"/>
      <p:bldP spid="18" grpId="0"/>
      <p:bldP spid="22" grpId="0" animBg="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77672"/>
            <a:ext cx="9776903" cy="1678674"/>
          </a:xfrm>
        </p:spPr>
        <p:txBody>
          <a:bodyPr>
            <a:scene3d>
              <a:camera prst="orthographicFront"/>
              <a:lightRig rig="threePt" dir="t"/>
            </a:scene3d>
            <a:sp3d extrusionH="57150">
              <a:bevelT w="38100" h="38100"/>
            </a:sp3d>
          </a:bodyPr>
          <a:lstStyle/>
          <a:p>
            <a:pPr algn="ctr"/>
            <a:r>
              <a:rPr lang="en-US" sz="4400" b="1" dirty="0">
                <a:solidFill>
                  <a:srgbClr val="FF0000"/>
                </a:solidFill>
              </a:rPr>
              <a:t>The Countdown to Salvation</a:t>
            </a:r>
            <a:br>
              <a:rPr lang="en-US" sz="4400" b="1" dirty="0"/>
            </a:br>
            <a:r>
              <a:rPr lang="en-US" sz="4400" b="1" dirty="0">
                <a:solidFill>
                  <a:srgbClr val="00B0F0"/>
                </a:solidFill>
              </a:rPr>
              <a:t>Victory</a:t>
            </a:r>
            <a:r>
              <a:rPr lang="en-US" sz="4400" b="1" dirty="0"/>
              <a:t> over </a:t>
            </a:r>
            <a:r>
              <a:rPr lang="en-US" sz="4400" b="1" dirty="0">
                <a:solidFill>
                  <a:schemeClr val="bg2">
                    <a:lumMod val="75000"/>
                  </a:schemeClr>
                </a:solidFill>
              </a:rPr>
              <a:t>Death!   </a:t>
            </a:r>
            <a:r>
              <a:rPr lang="en-US" sz="4400" b="1" dirty="0" err="1">
                <a:solidFill>
                  <a:srgbClr val="00B0F0"/>
                </a:solidFill>
              </a:rPr>
              <a:t>Hallelu</a:t>
            </a:r>
            <a:r>
              <a:rPr lang="en-US" sz="4400" b="1" dirty="0">
                <a:solidFill>
                  <a:srgbClr val="00B0F0"/>
                </a:solidFill>
              </a:rPr>
              <a:t>-Yah!</a:t>
            </a:r>
          </a:p>
        </p:txBody>
      </p:sp>
      <p:sp>
        <p:nvSpPr>
          <p:cNvPr id="3" name="Content Placeholder 2"/>
          <p:cNvSpPr>
            <a:spLocks noGrp="1"/>
          </p:cNvSpPr>
          <p:nvPr>
            <p:ph idx="1"/>
          </p:nvPr>
        </p:nvSpPr>
        <p:spPr>
          <a:xfrm>
            <a:off x="341195" y="2634019"/>
            <a:ext cx="11505062" cy="4039736"/>
          </a:xfrm>
        </p:spPr>
        <p:txBody>
          <a:bodyPr>
            <a:normAutofit/>
            <a:scene3d>
              <a:camera prst="orthographicFront"/>
              <a:lightRig rig="threePt" dir="t"/>
            </a:scene3d>
            <a:sp3d extrusionH="57150">
              <a:bevelT w="38100" h="38100"/>
            </a:sp3d>
          </a:bodyPr>
          <a:lstStyle/>
          <a:p>
            <a:pPr marL="0" lvl="0" indent="0">
              <a:buClr>
                <a:srgbClr val="B31166"/>
              </a:buClr>
              <a:buNone/>
            </a:pPr>
            <a:r>
              <a:rPr lang="en-US" sz="4400" b="1" dirty="0" err="1">
                <a:solidFill>
                  <a:srgbClr val="9B6BF2">
                    <a:lumMod val="75000"/>
                  </a:srgbClr>
                </a:solidFill>
                <a:latin typeface="Calibri" panose="020F0502020204030204" pitchFamily="34" charset="0"/>
              </a:rPr>
              <a:t>Yahusha</a:t>
            </a:r>
            <a:r>
              <a:rPr lang="en-US" sz="4400" dirty="0">
                <a:solidFill>
                  <a:prstClr val="black">
                    <a:lumMod val="75000"/>
                    <a:lumOff val="25000"/>
                  </a:prstClr>
                </a:solidFill>
                <a:latin typeface="Calibri" panose="020F0502020204030204" pitchFamily="34" charset="0"/>
              </a:rPr>
              <a:t> had been placed upon the </a:t>
            </a:r>
            <a:r>
              <a:rPr lang="en-US" sz="4400" u="sng" dirty="0">
                <a:solidFill>
                  <a:prstClr val="black">
                    <a:lumMod val="75000"/>
                    <a:lumOff val="25000"/>
                  </a:prstClr>
                </a:solidFill>
                <a:latin typeface="Calibri" panose="020F0502020204030204" pitchFamily="34" charset="0"/>
              </a:rPr>
              <a:t>tree</a:t>
            </a:r>
            <a:r>
              <a:rPr lang="en-US" sz="4400" dirty="0">
                <a:solidFill>
                  <a:prstClr val="black">
                    <a:lumMod val="75000"/>
                    <a:lumOff val="25000"/>
                  </a:prstClr>
                </a:solidFill>
                <a:latin typeface="Calibri" panose="020F0502020204030204" pitchFamily="34" charset="0"/>
              </a:rPr>
              <a:t> at the </a:t>
            </a:r>
            <a:r>
              <a:rPr lang="en-US" sz="4400" b="1" i="1" dirty="0">
                <a:solidFill>
                  <a:srgbClr val="CC00CC"/>
                </a:solidFill>
                <a:latin typeface="Calibri" panose="020F0502020204030204" pitchFamily="34" charset="0"/>
              </a:rPr>
              <a:t>third hour from dawn, </a:t>
            </a:r>
            <a:r>
              <a:rPr lang="en-US" sz="4400" dirty="0">
                <a:solidFill>
                  <a:prstClr val="black">
                    <a:lumMod val="75000"/>
                    <a:lumOff val="25000"/>
                  </a:prstClr>
                </a:solidFill>
                <a:latin typeface="Calibri" panose="020F0502020204030204" pitchFamily="34" charset="0"/>
              </a:rPr>
              <a:t>as </a:t>
            </a:r>
            <a:r>
              <a:rPr lang="en-US" sz="4400" dirty="0">
                <a:solidFill>
                  <a:srgbClr val="00B050"/>
                </a:solidFill>
                <a:latin typeface="Calibri" panose="020F0502020204030204" pitchFamily="34" charset="0"/>
              </a:rPr>
              <a:t>Mark </a:t>
            </a:r>
            <a:r>
              <a:rPr lang="en-US" sz="4400" dirty="0">
                <a:solidFill>
                  <a:prstClr val="black">
                    <a:lumMod val="75000"/>
                    <a:lumOff val="25000"/>
                  </a:prstClr>
                </a:solidFill>
                <a:latin typeface="Calibri" panose="020F0502020204030204" pitchFamily="34" charset="0"/>
              </a:rPr>
              <a:t>records.</a:t>
            </a:r>
            <a:endParaRPr lang="en-US" sz="4400" dirty="0">
              <a:solidFill>
                <a:srgbClr val="00B050"/>
              </a:solidFill>
              <a:latin typeface="Calibri" panose="020F0502020204030204" pitchFamily="34" charset="0"/>
            </a:endParaRPr>
          </a:p>
          <a:p>
            <a:pPr marL="0" lvl="0" indent="0">
              <a:buClr>
                <a:srgbClr val="B31166"/>
              </a:buClr>
              <a:buNone/>
            </a:pPr>
            <a:endParaRPr lang="en-US" sz="4400" dirty="0">
              <a:solidFill>
                <a:srgbClr val="00B050"/>
              </a:solidFill>
              <a:latin typeface="Calibri" panose="020F0502020204030204" pitchFamily="34" charset="0"/>
            </a:endParaRPr>
          </a:p>
          <a:p>
            <a:pPr marL="0" lvl="0" indent="0">
              <a:buClr>
                <a:srgbClr val="B31166"/>
              </a:buClr>
              <a:buNone/>
            </a:pPr>
            <a:r>
              <a:rPr lang="en-US" sz="4400" dirty="0">
                <a:solidFill>
                  <a:srgbClr val="00B050"/>
                </a:solidFill>
                <a:latin typeface="Calibri" panose="020F0502020204030204" pitchFamily="34" charset="0"/>
              </a:rPr>
              <a:t> </a:t>
            </a:r>
            <a:r>
              <a:rPr lang="en-US" sz="4400" b="1" dirty="0">
                <a:solidFill>
                  <a:srgbClr val="008080"/>
                </a:solidFill>
                <a:latin typeface="Georgia" panose="02040502050405020303" pitchFamily="18" charset="0"/>
              </a:rPr>
              <a:t>Mark 15:25</a:t>
            </a:r>
            <a:r>
              <a:rPr lang="en-US" sz="4400" b="1" dirty="0">
                <a:solidFill>
                  <a:prstClr val="black"/>
                </a:solidFill>
                <a:latin typeface="Georgia" panose="02040502050405020303" pitchFamily="18" charset="0"/>
              </a:rPr>
              <a:t>  </a:t>
            </a:r>
            <a:r>
              <a:rPr lang="en-US" sz="4400" dirty="0">
                <a:solidFill>
                  <a:prstClr val="black"/>
                </a:solidFill>
                <a:latin typeface="Georgia" panose="02040502050405020303" pitchFamily="18" charset="0"/>
              </a:rPr>
              <a:t>And it was the </a:t>
            </a:r>
            <a:r>
              <a:rPr lang="en-US" sz="4400" b="1" i="1" u="sng" dirty="0">
                <a:solidFill>
                  <a:srgbClr val="CC00CC"/>
                </a:solidFill>
                <a:latin typeface="Georgia" panose="02040502050405020303" pitchFamily="18" charset="0"/>
              </a:rPr>
              <a:t>third hour</a:t>
            </a:r>
            <a:r>
              <a:rPr lang="en-US" sz="4400" b="1" i="1" dirty="0">
                <a:solidFill>
                  <a:srgbClr val="CC00CC"/>
                </a:solidFill>
                <a:latin typeface="Georgia" panose="02040502050405020303" pitchFamily="18" charset="0"/>
              </a:rPr>
              <a:t> </a:t>
            </a:r>
            <a:r>
              <a:rPr lang="en-US" sz="3600" b="1" i="1" dirty="0">
                <a:solidFill>
                  <a:srgbClr val="00B050"/>
                </a:solidFill>
                <a:latin typeface="Georgia" panose="02040502050405020303" pitchFamily="18" charset="0"/>
              </a:rPr>
              <a:t>[from Dawn], </a:t>
            </a:r>
            <a:r>
              <a:rPr lang="en-US" sz="4400" dirty="0">
                <a:solidFill>
                  <a:prstClr val="black"/>
                </a:solidFill>
                <a:latin typeface="Georgia" panose="02040502050405020303" pitchFamily="18" charset="0"/>
              </a:rPr>
              <a:t>and they impaled Him.</a:t>
            </a:r>
            <a:r>
              <a:rPr lang="en-US" sz="4400" dirty="0">
                <a:solidFill>
                  <a:prstClr val="black">
                    <a:lumMod val="75000"/>
                    <a:lumOff val="25000"/>
                  </a:prstClr>
                </a:solidFill>
                <a:latin typeface="Calibri" panose="020F0502020204030204" pitchFamily="34" charset="0"/>
              </a:rPr>
              <a:t> </a:t>
            </a:r>
          </a:p>
          <a:p>
            <a:pPr marL="0" indent="0">
              <a:buNone/>
            </a:pPr>
            <a:endParaRPr lang="en-US" dirty="0"/>
          </a:p>
        </p:txBody>
      </p:sp>
      <p:sp>
        <p:nvSpPr>
          <p:cNvPr id="4" name="Lightning Bolt 3"/>
          <p:cNvSpPr/>
          <p:nvPr/>
        </p:nvSpPr>
        <p:spPr>
          <a:xfrm rot="5028829">
            <a:off x="9338460" y="3153326"/>
            <a:ext cx="1412081" cy="1969553"/>
          </a:xfrm>
          <a:prstGeom prst="lightningBolt">
            <a:avLst/>
          </a:prstGeom>
          <a:solidFill>
            <a:srgbClr val="0CF4C8"/>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0" y="6598148"/>
            <a:ext cx="411903" cy="259852"/>
          </a:xfrm>
        </p:spPr>
        <p:txBody>
          <a:bodyPr/>
          <a:lstStyle/>
          <a:p>
            <a:fld id="{D57F1E4F-1CFF-5643-939E-217C01CDF565}" type="slidenum">
              <a:rPr lang="en-US" sz="1200" smtClean="0">
                <a:solidFill>
                  <a:schemeClr val="tx1"/>
                </a:solidFill>
              </a:rPr>
              <a:pPr/>
              <a:t>39</a:t>
            </a:fld>
            <a:endParaRPr lang="en-US" sz="1200" dirty="0">
              <a:solidFill>
                <a:schemeClr val="tx1"/>
              </a:solidFill>
            </a:endParaRPr>
          </a:p>
        </p:txBody>
      </p:sp>
    </p:spTree>
    <p:extLst>
      <p:ext uri="{BB962C8B-B14F-4D97-AF65-F5344CB8AC3E}">
        <p14:creationId xmlns:p14="http://schemas.microsoft.com/office/powerpoint/2010/main" val="1419974689"/>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74000">
              <a:srgbClr val="FF00FF"/>
            </a:gs>
            <a:gs pos="83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244699"/>
            <a:ext cx="11745532" cy="6439436"/>
          </a:xfrm>
          <a:gradFill flip="none" rotWithShape="1">
            <a:gsLst>
              <a:gs pos="0">
                <a:srgbClr val="0CF4C8">
                  <a:tint val="66000"/>
                  <a:satMod val="160000"/>
                </a:srgbClr>
              </a:gs>
              <a:gs pos="50000">
                <a:srgbClr val="0CF4C8">
                  <a:tint val="44500"/>
                  <a:satMod val="160000"/>
                </a:srgbClr>
              </a:gs>
              <a:gs pos="100000">
                <a:srgbClr val="0CF4C8">
                  <a:tint val="23500"/>
                  <a:satMod val="160000"/>
                </a:srgbClr>
              </a:gs>
            </a:gsLst>
            <a:lin ang="13500000" scaled="1"/>
            <a:tileRect/>
          </a:gradFill>
          <a:scene3d>
            <a:camera prst="orthographicFront"/>
            <a:lightRig rig="threePt" dir="t"/>
          </a:scene3d>
          <a:sp3d>
            <a:bevelT/>
          </a:sp3d>
        </p:spPr>
        <p:txBody>
          <a:bodyPr anchor="ctr">
            <a:normAutofit/>
            <a:sp3d extrusionH="57150">
              <a:bevelT w="38100" h="38100"/>
            </a:sp3d>
          </a:bodyPr>
          <a:lstStyle/>
          <a:p>
            <a:pPr marL="0" marR="0">
              <a:lnSpc>
                <a:spcPct val="115000"/>
              </a:lnSpc>
              <a:spcBef>
                <a:spcPts val="0"/>
              </a:spcBef>
              <a:spcAft>
                <a:spcPts val="1800"/>
              </a:spcAft>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All Scripture verses will be taken from  </a:t>
            </a:r>
            <a:r>
              <a:rPr lang="en-US" sz="3200" b="1" i="1" u="sng" dirty="0">
                <a:solidFill>
                  <a:srgbClr val="FF0066"/>
                </a:solidFill>
                <a:latin typeface="Georgia" panose="02040502050405020303" pitchFamily="18" charset="0"/>
                <a:ea typeface="Calibri" panose="020F0502020204030204" pitchFamily="34" charset="0"/>
                <a:cs typeface="Times New Roman" panose="02020603050405020304" pitchFamily="18" charset="0"/>
              </a:rPr>
              <a:t>The Scri</a:t>
            </a:r>
            <a:r>
              <a:rPr lang="en-US" sz="3200" b="1" i="1" dirty="0">
                <a:solidFill>
                  <a:srgbClr val="FF0066"/>
                </a:solidFill>
                <a:latin typeface="Georgia" panose="02040502050405020303" pitchFamily="18" charset="0"/>
                <a:ea typeface="Calibri" panose="020F0502020204030204" pitchFamily="34" charset="0"/>
                <a:cs typeface="Times New Roman" panose="02020603050405020304" pitchFamily="18" charset="0"/>
              </a:rPr>
              <a:t>p</a:t>
            </a:r>
            <a:r>
              <a:rPr lang="en-US" sz="3200" b="1" i="1" u="sng" dirty="0">
                <a:solidFill>
                  <a:srgbClr val="FF0066"/>
                </a:solidFill>
                <a:latin typeface="Georgia" panose="02040502050405020303" pitchFamily="18" charset="0"/>
                <a:ea typeface="Calibri" panose="020F0502020204030204" pitchFamily="34" charset="0"/>
                <a:cs typeface="Times New Roman" panose="02020603050405020304" pitchFamily="18" charset="0"/>
              </a:rPr>
              <a:t>tures</a:t>
            </a:r>
            <a:r>
              <a:rPr lang="en-US" sz="3200" b="1" i="1" dirty="0">
                <a:solidFill>
                  <a:srgbClr val="FF0066"/>
                </a:solidFill>
                <a:latin typeface="Georgia" panose="02040502050405020303" pitchFamily="18" charset="0"/>
                <a:ea typeface="Calibri" panose="020F0502020204030204" pitchFamily="34" charset="0"/>
                <a:cs typeface="Times New Roman" panose="02020603050405020304" pitchFamily="18" charset="0"/>
              </a:rPr>
              <a:t>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edition unless otherwise noted.</a:t>
            </a:r>
          </a:p>
          <a:p>
            <a:pPr marL="0" marR="0">
              <a:lnSpc>
                <a:spcPct val="115000"/>
              </a:lnSpc>
              <a:spcBef>
                <a:spcPts val="0"/>
              </a:spcBef>
              <a:spcAft>
                <a:spcPts val="1800"/>
              </a:spcAft>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study incorporates the Qodesh (Holy) Hebrew Names.</a:t>
            </a:r>
          </a:p>
          <a:p>
            <a:pPr marL="0" marR="0" indent="0">
              <a:lnSpc>
                <a:spcPct val="115000"/>
              </a:lnSpc>
              <a:spcBef>
                <a:spcPts val="0"/>
              </a:spcBef>
              <a:spcAft>
                <a:spcPts val="1000"/>
              </a:spcAft>
              <a:buNone/>
            </a:pPr>
            <a:r>
              <a:rPr lang="en-US" sz="3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We are going to pick up the story starting in John 13.</a:t>
            </a:r>
          </a:p>
          <a:p>
            <a:pPr marL="1463040" marR="0" indent="-1463040">
              <a:spcBef>
                <a:spcPts val="0"/>
              </a:spcBef>
              <a:spcAft>
                <a:spcPts val="1200"/>
              </a:spcAft>
              <a:buNone/>
            </a:pPr>
            <a:r>
              <a:rPr lang="en-US" sz="2400" dirty="0">
                <a:solidFill>
                  <a:srgbClr val="008080"/>
                </a:solidFill>
                <a:latin typeface="Georgia" panose="02040502050405020303" pitchFamily="18" charset="0"/>
              </a:rPr>
              <a:t>John 13:1</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a:t>
            </a:r>
            <a:r>
              <a:rPr lang="en-US" sz="2400" dirty="0">
                <a:solidFill>
                  <a:schemeClr val="tx1"/>
                </a:solidFill>
                <a:effectLst>
                  <a:glow rad="127000">
                    <a:srgbClr val="FFCC00"/>
                  </a:glow>
                </a:effectLst>
                <a:latin typeface="Georgia" panose="02040502050405020303" pitchFamily="18" charset="0"/>
              </a:rPr>
              <a:t>before</a:t>
            </a:r>
            <a:r>
              <a:rPr lang="en-US" sz="2400" dirty="0">
                <a:solidFill>
                  <a:schemeClr val="accent3">
                    <a:lumMod val="75000"/>
                  </a:schemeClr>
                </a:solidFill>
                <a:latin typeface="Georgia" panose="02040502050405020303" pitchFamily="18" charset="0"/>
              </a:rPr>
              <a:t> the Festival of the Passover, </a:t>
            </a:r>
            <a:r>
              <a:rPr lang="he-IL" sz="28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3">
                    <a:lumMod val="75000"/>
                  </a:schemeClr>
                </a:solidFill>
                <a:latin typeface="Georgia" panose="02040502050405020303" pitchFamily="18" charset="0"/>
              </a:rPr>
              <a:t> [</a:t>
            </a:r>
            <a:r>
              <a:rPr lang="en-US" sz="2400" b="1" dirty="0">
                <a:solidFill>
                  <a:schemeClr val="accent5">
                    <a:lumMod val="75000"/>
                  </a:schemeClr>
                </a:solidFill>
                <a:latin typeface="Georgia" panose="02040502050405020303" pitchFamily="18" charset="0"/>
              </a:rPr>
              <a:t>Yahusha</a:t>
            </a:r>
            <a:r>
              <a:rPr lang="en-US" sz="2400" dirty="0">
                <a:solidFill>
                  <a:schemeClr val="accent3">
                    <a:lumMod val="75000"/>
                  </a:schemeClr>
                </a:solidFill>
                <a:latin typeface="Georgia" panose="02040502050405020303" pitchFamily="18" charset="0"/>
              </a:rPr>
              <a:t>] knowing that His hour had come that He should move out of this world unto the Father, having loved His own who were in the world, He loved them to the end.</a:t>
            </a:r>
          </a:p>
          <a:p>
            <a:pPr marL="1463040" marR="0" indent="-1463040">
              <a:spcBef>
                <a:spcPts val="0"/>
              </a:spcBef>
              <a:buNone/>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Inspired Scripture claims Passover is on </a:t>
            </a:r>
            <a:r>
              <a:rPr lang="en-US" sz="24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Abib 14.  </a:t>
            </a:r>
            <a:r>
              <a:rPr lang="en-US" sz="2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Verse #1 takes place on </a:t>
            </a:r>
            <a:r>
              <a:rPr lang="en-US" sz="24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Abib </a:t>
            </a:r>
            <a:r>
              <a:rPr lang="en-US" sz="2400" b="1" dirty="0">
                <a:solidFill>
                  <a:srgbClr val="FF0066"/>
                </a:solidFill>
              </a:rPr>
              <a:t>13!</a:t>
            </a:r>
          </a:p>
          <a:p>
            <a:pPr marL="1463040" marR="0" indent="-1463040">
              <a:spcBef>
                <a:spcPts val="0"/>
              </a:spcBef>
              <a:buNone/>
            </a:pPr>
            <a:endParaRPr lang="en-US" sz="24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463040" indent="-1463040">
              <a:spcBef>
                <a:spcPts val="0"/>
              </a:spcBef>
              <a:buNone/>
            </a:pPr>
            <a:r>
              <a:rPr lang="en-US" sz="2400" dirty="0">
                <a:solidFill>
                  <a:srgbClr val="008080"/>
                </a:solidFill>
                <a:latin typeface="Georgia" panose="02040502050405020303" pitchFamily="18" charset="0"/>
              </a:rPr>
              <a:t>John 13:2</a:t>
            </a:r>
            <a:r>
              <a:rPr lang="en-US" sz="2400" dirty="0">
                <a:solidFill>
                  <a:prstClr val="black"/>
                </a:solidFill>
                <a:latin typeface="Georgia" panose="02040502050405020303" pitchFamily="18" charset="0"/>
              </a:rPr>
              <a:t>	</a:t>
            </a:r>
            <a:r>
              <a:rPr lang="en-US" sz="2400" i="1" u="sng" dirty="0">
                <a:solidFill>
                  <a:srgbClr val="9900CC"/>
                </a:solidFill>
                <a:latin typeface="Georgia" panose="02040502050405020303" pitchFamily="18" charset="0"/>
              </a:rPr>
              <a:t>And su</a:t>
            </a:r>
            <a:r>
              <a:rPr lang="en-US" sz="2400" i="1" dirty="0">
                <a:solidFill>
                  <a:srgbClr val="9900CC"/>
                </a:solidFill>
                <a:latin typeface="Georgia" panose="02040502050405020303" pitchFamily="18" charset="0"/>
              </a:rPr>
              <a:t>pp</a:t>
            </a:r>
            <a:r>
              <a:rPr lang="en-US" sz="2400" i="1" u="sng" dirty="0">
                <a:solidFill>
                  <a:srgbClr val="9900CC"/>
                </a:solidFill>
                <a:latin typeface="Georgia" panose="02040502050405020303" pitchFamily="18" charset="0"/>
              </a:rPr>
              <a:t>er takin</a:t>
            </a:r>
            <a:r>
              <a:rPr lang="en-US" sz="2400" i="1" dirty="0">
                <a:solidFill>
                  <a:srgbClr val="9900CC"/>
                </a:solidFill>
                <a:latin typeface="Georgia" panose="02040502050405020303" pitchFamily="18" charset="0"/>
              </a:rPr>
              <a:t>g p</a:t>
            </a:r>
            <a:r>
              <a:rPr lang="en-US" sz="2400" i="1" u="sng" dirty="0">
                <a:solidFill>
                  <a:srgbClr val="9900CC"/>
                </a:solidFill>
                <a:latin typeface="Georgia" panose="02040502050405020303" pitchFamily="18" charset="0"/>
              </a:rPr>
              <a:t>lace</a:t>
            </a:r>
            <a:r>
              <a:rPr lang="en-US" sz="2400" i="1" dirty="0">
                <a:solidFill>
                  <a:srgbClr val="9900CC"/>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the devil having already put it into the heart of </a:t>
            </a:r>
            <a:r>
              <a:rPr lang="en-US" sz="2400" dirty="0" err="1">
                <a:solidFill>
                  <a:schemeClr val="accent3">
                    <a:lumMod val="75000"/>
                  </a:schemeClr>
                </a:solidFill>
                <a:latin typeface="Georgia" panose="02040502050405020303" pitchFamily="18" charset="0"/>
              </a:rPr>
              <a:t>Yehu</a:t>
            </a:r>
            <a:r>
              <a:rPr lang="en-US" sz="2400" dirty="0" err="1">
                <a:solidFill>
                  <a:schemeClr val="accent3">
                    <a:lumMod val="75000"/>
                  </a:schemeClr>
                </a:solidFill>
                <a:latin typeface="TITUS Cyberbit Basic" panose="02020603050405020304" pitchFamily="18" charset="0"/>
              </a:rPr>
              <a:t>ḏ</a:t>
            </a:r>
            <a:r>
              <a:rPr lang="en-US" sz="2400" dirty="0" err="1">
                <a:solidFill>
                  <a:schemeClr val="accent3">
                    <a:lumMod val="75000"/>
                  </a:schemeClr>
                </a:solidFill>
                <a:latin typeface="Georgia" panose="02040502050405020303" pitchFamily="18" charset="0"/>
              </a:rPr>
              <a:t>ah</a:t>
            </a:r>
            <a:r>
              <a:rPr lang="en-US" sz="2400" dirty="0">
                <a:solidFill>
                  <a:schemeClr val="accent3">
                    <a:lumMod val="75000"/>
                  </a:schemeClr>
                </a:solidFill>
                <a:latin typeface="Georgia" panose="02040502050405020303" pitchFamily="18" charset="0"/>
              </a:rPr>
              <a:t> from </a:t>
            </a:r>
            <a:r>
              <a:rPr lang="en-US" sz="2400" dirty="0" err="1">
                <a:solidFill>
                  <a:schemeClr val="accent3">
                    <a:lumMod val="75000"/>
                  </a:schemeClr>
                </a:solidFill>
                <a:latin typeface="Georgia" panose="02040502050405020303" pitchFamily="18" charset="0"/>
              </a:rPr>
              <a:t>Qerioth</a:t>
            </a:r>
            <a:r>
              <a:rPr lang="en-US" sz="2400" dirty="0">
                <a:solidFill>
                  <a:schemeClr val="accent3">
                    <a:lumMod val="75000"/>
                  </a:schemeClr>
                </a:solidFill>
                <a:latin typeface="Georgia" panose="02040502050405020303" pitchFamily="18" charset="0"/>
              </a:rPr>
              <a:t>, </a:t>
            </a:r>
            <a:r>
              <a:rPr lang="en-US" sz="2400" i="1" dirty="0">
                <a:solidFill>
                  <a:schemeClr val="accent3">
                    <a:lumMod val="75000"/>
                  </a:schemeClr>
                </a:solidFill>
                <a:latin typeface="Georgia" panose="02040502050405020303" pitchFamily="18" charset="0"/>
              </a:rPr>
              <a:t>son</a:t>
            </a:r>
            <a:r>
              <a:rPr lang="en-US" sz="2400" dirty="0">
                <a:solidFill>
                  <a:schemeClr val="accent3">
                    <a:lumMod val="75000"/>
                  </a:schemeClr>
                </a:solidFill>
                <a:latin typeface="Georgia" panose="02040502050405020303" pitchFamily="18" charset="0"/>
              </a:rPr>
              <a:t> of </a:t>
            </a:r>
            <a:r>
              <a:rPr lang="en-US" sz="2400" dirty="0" err="1">
                <a:solidFill>
                  <a:schemeClr val="accent3">
                    <a:lumMod val="75000"/>
                  </a:schemeClr>
                </a:solidFill>
                <a:latin typeface="Georgia" panose="02040502050405020303" pitchFamily="18" charset="0"/>
              </a:rPr>
              <a:t>Shim</a:t>
            </a:r>
            <a:r>
              <a:rPr lang="en-US" sz="2400" dirty="0" err="1">
                <a:solidFill>
                  <a:schemeClr val="accent3">
                    <a:lumMod val="75000"/>
                  </a:schemeClr>
                </a:solidFill>
                <a:latin typeface="TITUS Cyberbit Basic" panose="02020603050405020304" pitchFamily="18" charset="0"/>
              </a:rPr>
              <a:t>ʽ</a:t>
            </a:r>
            <a:r>
              <a:rPr lang="en-US" sz="2400" dirty="0" err="1">
                <a:solidFill>
                  <a:schemeClr val="accent3">
                    <a:lumMod val="75000"/>
                  </a:schemeClr>
                </a:solidFill>
                <a:latin typeface="Georgia" panose="02040502050405020303" pitchFamily="18" charset="0"/>
              </a:rPr>
              <a:t>on</a:t>
            </a:r>
            <a:r>
              <a:rPr lang="en-US" sz="2400" dirty="0">
                <a:solidFill>
                  <a:schemeClr val="accent3">
                    <a:lumMod val="75000"/>
                  </a:schemeClr>
                </a:solidFill>
                <a:latin typeface="Georgia" panose="02040502050405020303" pitchFamily="18" charset="0"/>
              </a:rPr>
              <a:t>, to deliver Him up, </a:t>
            </a:r>
          </a:p>
        </p:txBody>
      </p:sp>
      <p:sp>
        <p:nvSpPr>
          <p:cNvPr id="2" name="Slide Number Placeholder 1"/>
          <p:cNvSpPr>
            <a:spLocks noGrp="1"/>
          </p:cNvSpPr>
          <p:nvPr>
            <p:ph type="sldNum" sz="quarter" idx="12"/>
          </p:nvPr>
        </p:nvSpPr>
        <p:spPr>
          <a:xfrm>
            <a:off x="1" y="6684135"/>
            <a:ext cx="231820" cy="173865"/>
          </a:xfrm>
        </p:spPr>
        <p:txBody>
          <a:bodyPr/>
          <a:lstStyle/>
          <a:p>
            <a:fld id="{D57F1E4F-1CFF-5643-939E-217C01CDF565}" type="slidenum">
              <a:rPr lang="en-US" sz="1400" smtClean="0">
                <a:solidFill>
                  <a:schemeClr val="tx1"/>
                </a:solidFill>
              </a:rPr>
              <a:pPr/>
              <a:t>4</a:t>
            </a:fld>
            <a:endParaRPr lang="en-US" sz="1400" dirty="0">
              <a:solidFill>
                <a:schemeClr val="tx1"/>
              </a:solidFill>
            </a:endParaRPr>
          </a:p>
        </p:txBody>
      </p:sp>
    </p:spTree>
    <p:extLst>
      <p:ext uri="{BB962C8B-B14F-4D97-AF65-F5344CB8AC3E}">
        <p14:creationId xmlns:p14="http://schemas.microsoft.com/office/powerpoint/2010/main" val="176347741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125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1000">
              <a:srgbClr val="FFFF00">
                <a:alpha val="70000"/>
              </a:srgbClr>
            </a:gs>
            <a:gs pos="53000">
              <a:srgbClr val="21E379">
                <a:alpha val="47000"/>
              </a:srgbClr>
            </a:gs>
            <a:gs pos="90000">
              <a:srgbClr val="FF00FF">
                <a:alpha val="38000"/>
              </a:srgbClr>
            </a:gs>
            <a:gs pos="7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877620"/>
            <a:ext cx="11696131" cy="5827980"/>
          </a:xfrm>
          <a:noFill/>
          <a:ln>
            <a:noFill/>
            <a:prstDash val="sysDash"/>
          </a:ln>
          <a:scene3d>
            <a:camera prst="orthographicFront"/>
            <a:lightRig rig="threePt" dir="t"/>
          </a:scene3d>
          <a:sp3d>
            <a:bevelT/>
          </a:sp3d>
        </p:spPr>
        <p:txBody>
          <a:bodyPr anchor="ctr">
            <a:normAutofit/>
          </a:bodyPr>
          <a:lstStyle/>
          <a:p>
            <a:pPr marL="0" indent="0">
              <a:buNone/>
            </a:pPr>
            <a:r>
              <a:rPr lang="en-US" sz="2400" dirty="0">
                <a:solidFill>
                  <a:schemeClr val="bg1"/>
                </a:solidFill>
                <a:latin typeface="Calibri" panose="020F0502020204030204" pitchFamily="34" charset="0"/>
              </a:rPr>
              <a:t> </a:t>
            </a:r>
          </a:p>
        </p:txBody>
      </p:sp>
      <p:sp>
        <p:nvSpPr>
          <p:cNvPr id="2" name="Slide Number Placeholder 1"/>
          <p:cNvSpPr>
            <a:spLocks noGrp="1"/>
          </p:cNvSpPr>
          <p:nvPr>
            <p:ph type="sldNum" sz="quarter" idx="12"/>
          </p:nvPr>
        </p:nvSpPr>
        <p:spPr>
          <a:xfrm>
            <a:off x="11866454" y="6585351"/>
            <a:ext cx="384194" cy="270560"/>
          </a:xfrm>
          <a:scene3d>
            <a:camera prst="orthographicFront"/>
            <a:lightRig rig="threePt" dir="t"/>
          </a:scene3d>
          <a:sp3d>
            <a:bevelT/>
          </a:sp3d>
        </p:spPr>
        <p:txBody>
          <a:bodyPr/>
          <a:lstStyle/>
          <a:p>
            <a:fld id="{D57F1E4F-1CFF-5643-939E-217C01CDF565}" type="slidenum">
              <a:rPr lang="en-US" sz="1200" smtClean="0">
                <a:solidFill>
                  <a:schemeClr val="tx1"/>
                </a:solidFill>
              </a:rPr>
              <a:pPr/>
              <a:t>40</a:t>
            </a:fld>
            <a:endParaRPr lang="en-US" sz="1200" dirty="0">
              <a:solidFill>
                <a:schemeClr val="tx1"/>
              </a:solidFill>
            </a:endParaRPr>
          </a:p>
        </p:txBody>
      </p:sp>
      <p:grpSp>
        <p:nvGrpSpPr>
          <p:cNvPr id="9" name="Group 8"/>
          <p:cNvGrpSpPr/>
          <p:nvPr/>
        </p:nvGrpSpPr>
        <p:grpSpPr>
          <a:xfrm>
            <a:off x="4086689" y="2231440"/>
            <a:ext cx="3167694" cy="3217574"/>
            <a:chOff x="6208132" y="2026748"/>
            <a:chExt cx="3167694" cy="3217574"/>
          </a:xfrm>
        </p:grpSpPr>
        <p:sp>
          <p:nvSpPr>
            <p:cNvPr id="6" name="Pie 5"/>
            <p:cNvSpPr/>
            <p:nvPr/>
          </p:nvSpPr>
          <p:spPr>
            <a:xfrm rot="8066588">
              <a:off x="6248765" y="2057693"/>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Oval 6"/>
          <p:cNvSpPr/>
          <p:nvPr/>
        </p:nvSpPr>
        <p:spPr>
          <a:xfrm>
            <a:off x="4438516" y="2587173"/>
            <a:ext cx="2412359" cy="671700"/>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Abib 14</a:t>
            </a:r>
          </a:p>
        </p:txBody>
      </p:sp>
      <p:sp>
        <p:nvSpPr>
          <p:cNvPr id="11" name="Pie 10"/>
          <p:cNvSpPr/>
          <p:nvPr/>
        </p:nvSpPr>
        <p:spPr>
          <a:xfrm rot="16200000">
            <a:off x="4274511" y="2192667"/>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sp>
        <p:nvSpPr>
          <p:cNvPr id="28" name="Rectangle 27"/>
          <p:cNvSpPr/>
          <p:nvPr/>
        </p:nvSpPr>
        <p:spPr>
          <a:xfrm>
            <a:off x="306472" y="997572"/>
            <a:ext cx="3542994" cy="2733041"/>
          </a:xfrm>
          <a:prstGeom prst="rect">
            <a:avLst/>
          </a:prstGeom>
          <a:gradFill flip="none" rotWithShape="1">
            <a:gsLst>
              <a:gs pos="0">
                <a:schemeClr val="tx1"/>
              </a:gs>
              <a:gs pos="14000">
                <a:srgbClr val="FFFF00">
                  <a:alpha val="54000"/>
                  <a:lumMod val="99000"/>
                </a:srgbClr>
              </a:gs>
              <a:gs pos="87000">
                <a:srgbClr val="B31166"/>
              </a:gs>
            </a:gsLst>
            <a:path path="shape">
              <a:fillToRect l="50000" t="50000" r="50000" b="50000"/>
            </a:path>
            <a:tileRect/>
          </a:gradFill>
          <a:ln w="762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eorgia" panose="02040502050405020303" pitchFamily="18" charset="0"/>
              </a:rPr>
              <a:t>Mark 15:25  </a:t>
            </a:r>
            <a:r>
              <a:rPr lang="en-US" sz="3600" dirty="0">
                <a:solidFill>
                  <a:schemeClr val="tx1"/>
                </a:solidFill>
                <a:latin typeface="Georgia" panose="02040502050405020303" pitchFamily="18" charset="0"/>
              </a:rPr>
              <a:t>And it was the </a:t>
            </a:r>
            <a:r>
              <a:rPr lang="en-US" sz="3600" b="1" dirty="0">
                <a:solidFill>
                  <a:schemeClr val="tx1"/>
                </a:solidFill>
                <a:effectLst>
                  <a:glow rad="127000">
                    <a:srgbClr val="21E379"/>
                  </a:glow>
                </a:effectLst>
                <a:latin typeface="Georgia" panose="02040502050405020303" pitchFamily="18" charset="0"/>
              </a:rPr>
              <a:t>third</a:t>
            </a:r>
            <a:r>
              <a:rPr lang="en-US" sz="3600" dirty="0">
                <a:solidFill>
                  <a:schemeClr val="tx1"/>
                </a:solidFill>
                <a:latin typeface="Georgia" panose="02040502050405020303" pitchFamily="18" charset="0"/>
              </a:rPr>
              <a:t> hour, and they impaled Him.</a:t>
            </a:r>
            <a:endParaRPr lang="en-US" sz="3600" b="1" dirty="0">
              <a:ln w="3175">
                <a:solidFill>
                  <a:srgbClr val="0000FF"/>
                </a:solidFill>
              </a:ln>
              <a:solidFill>
                <a:schemeClr val="tx1"/>
              </a:solidFill>
            </a:endParaRPr>
          </a:p>
        </p:txBody>
      </p:sp>
      <p:sp>
        <p:nvSpPr>
          <p:cNvPr id="12" name="Oval 11"/>
          <p:cNvSpPr/>
          <p:nvPr/>
        </p:nvSpPr>
        <p:spPr>
          <a:xfrm>
            <a:off x="4249429" y="3883281"/>
            <a:ext cx="2863358" cy="1033288"/>
          </a:xfrm>
          <a:prstGeom prst="ellipse">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Abib 13 </a:t>
            </a:r>
            <a:r>
              <a:rPr lang="en-US" sz="2000" dirty="0"/>
              <a:t>(Gethsemane)</a:t>
            </a:r>
          </a:p>
        </p:txBody>
      </p:sp>
      <p:sp>
        <p:nvSpPr>
          <p:cNvPr id="4" name="Rectangle 3"/>
          <p:cNvSpPr/>
          <p:nvPr/>
        </p:nvSpPr>
        <p:spPr>
          <a:xfrm>
            <a:off x="2771220" y="95585"/>
            <a:ext cx="6606460" cy="727375"/>
          </a:xfrm>
          <a:prstGeom prst="rect">
            <a:avLst/>
          </a:prstGeom>
          <a:gradFill flip="none" rotWithShape="1">
            <a:gsLst>
              <a:gs pos="28000">
                <a:srgbClr val="FFFF00">
                  <a:alpha val="51000"/>
                </a:srgbClr>
              </a:gs>
              <a:gs pos="50000">
                <a:srgbClr val="21E379">
                  <a:alpha val="47000"/>
                </a:srgbClr>
              </a:gs>
              <a:gs pos="74000">
                <a:schemeClr val="bg1">
                  <a:lumMod val="50000"/>
                </a:schemeClr>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a:solidFill>
                  <a:schemeClr val="tx1">
                    <a:lumMod val="75000"/>
                    <a:lumOff val="25000"/>
                  </a:schemeClr>
                </a:solidFill>
              </a:rPr>
              <a:t>Mark’s Timing Records...</a:t>
            </a:r>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a:off x="3744658" y="2275380"/>
            <a:ext cx="504771" cy="200072"/>
          </a:xfrm>
          <a:prstGeom prst="straightConnector1">
            <a:avLst/>
          </a:prstGeom>
          <a:ln w="76200">
            <a:solidFill>
              <a:schemeClr val="tx1"/>
            </a:solidFill>
            <a:tailEnd type="triangle"/>
          </a:ln>
          <a:effectLst>
            <a:glow rad="165100">
              <a:srgbClr val="21E379"/>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Pie 4"/>
          <p:cNvSpPr/>
          <p:nvPr/>
        </p:nvSpPr>
        <p:spPr>
          <a:xfrm rot="3120695">
            <a:off x="4068600" y="2184353"/>
            <a:ext cx="3454745" cy="3301857"/>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p:nvPr/>
        </p:nvCxnSpPr>
        <p:spPr>
          <a:xfrm flipH="1" flipV="1">
            <a:off x="4336473" y="2514845"/>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58787" y="3919719"/>
            <a:ext cx="3234438" cy="2753272"/>
          </a:xfrm>
          <a:prstGeom prst="roundRect">
            <a:avLst>
              <a:gd name="adj" fmla="val 14654"/>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3 hours - </a:t>
            </a:r>
            <a:r>
              <a:rPr lang="en-US" sz="3600" u="sng" dirty="0">
                <a:solidFill>
                  <a:schemeClr val="tx1"/>
                </a:solidFill>
              </a:rPr>
              <a:t>from</a:t>
            </a:r>
            <a:r>
              <a:rPr lang="en-US" sz="3600" dirty="0">
                <a:solidFill>
                  <a:schemeClr val="tx1"/>
                </a:solidFill>
              </a:rPr>
              <a:t> </a:t>
            </a:r>
            <a:r>
              <a:rPr lang="en-US" sz="3600" b="1" u="sng" dirty="0">
                <a:solidFill>
                  <a:srgbClr val="4305F1"/>
                </a:solidFill>
                <a:effectLst>
                  <a:glow rad="127000">
                    <a:srgbClr val="00FFFF"/>
                  </a:glow>
                </a:effectLst>
              </a:rPr>
              <a:t>Dawn</a:t>
            </a:r>
            <a:r>
              <a:rPr lang="en-US" sz="3600" b="1" dirty="0">
                <a:solidFill>
                  <a:srgbClr val="4305F1"/>
                </a:solidFill>
                <a:effectLst>
                  <a:glow rad="127000">
                    <a:srgbClr val="00FFFF"/>
                  </a:glow>
                </a:effectLst>
              </a:rPr>
              <a:t>!</a:t>
            </a:r>
            <a:r>
              <a:rPr lang="en-US" sz="3600" dirty="0">
                <a:solidFill>
                  <a:schemeClr val="tx1"/>
                </a:solidFill>
              </a:rPr>
              <a:t> Mark records time </a:t>
            </a:r>
            <a:r>
              <a:rPr lang="en-US" sz="3600" u="sng" dirty="0">
                <a:solidFill>
                  <a:schemeClr val="tx1"/>
                </a:solidFill>
              </a:rPr>
              <a:t>from</a:t>
            </a:r>
            <a:r>
              <a:rPr lang="en-US" sz="3600" dirty="0">
                <a:solidFill>
                  <a:schemeClr val="tx1"/>
                </a:solidFill>
              </a:rPr>
              <a:t> </a:t>
            </a:r>
            <a:r>
              <a:rPr lang="en-US" sz="3600" b="1" u="sng" dirty="0">
                <a:solidFill>
                  <a:srgbClr val="4305F1"/>
                </a:solidFill>
                <a:effectLst>
                  <a:glow rad="127000">
                    <a:srgbClr val="00FFFF"/>
                  </a:glow>
                </a:effectLst>
              </a:rPr>
              <a:t>Dawn</a:t>
            </a:r>
            <a:r>
              <a:rPr lang="en-US" sz="3600" b="1" dirty="0">
                <a:solidFill>
                  <a:srgbClr val="4305F1"/>
                </a:solidFill>
                <a:effectLst>
                  <a:glow rad="127000">
                    <a:srgbClr val="00FFFF"/>
                  </a:glow>
                </a:effectLst>
              </a:rPr>
              <a:t>!</a:t>
            </a:r>
            <a:r>
              <a:rPr lang="en-US" sz="3600" dirty="0">
                <a:solidFill>
                  <a:prstClr val="black"/>
                </a:solidFill>
              </a:rPr>
              <a:t> </a:t>
            </a:r>
            <a:endParaRPr lang="en-US" sz="3600" dirty="0">
              <a:solidFill>
                <a:schemeClr val="tx1"/>
              </a:solidFill>
            </a:endParaRPr>
          </a:p>
        </p:txBody>
      </p:sp>
      <p:cxnSp>
        <p:nvCxnSpPr>
          <p:cNvPr id="31" name="Straight Arrow Connector 30"/>
          <p:cNvCxnSpPr/>
          <p:nvPr/>
        </p:nvCxnSpPr>
        <p:spPr>
          <a:xfrm flipV="1">
            <a:off x="3269673" y="3883281"/>
            <a:ext cx="845127" cy="516641"/>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 idx="1"/>
          </p:cNvCxnSpPr>
          <p:nvPr/>
        </p:nvCxnSpPr>
        <p:spPr>
          <a:xfrm flipV="1">
            <a:off x="4114800" y="2737221"/>
            <a:ext cx="424955" cy="1082593"/>
          </a:xfrm>
          <a:prstGeom prst="straightConnector1">
            <a:avLst/>
          </a:prstGeom>
          <a:ln w="57150">
            <a:solidFill>
              <a:srgbClr val="FF9933"/>
            </a:solidFill>
            <a:tailEnd type="triangle"/>
          </a:ln>
          <a:effectLst>
            <a:glow rad="1270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stretch>
            <a:fillRect/>
          </a:stretch>
        </p:blipFill>
        <p:spPr>
          <a:xfrm>
            <a:off x="7705326" y="1722664"/>
            <a:ext cx="3511686" cy="4394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053142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750"/>
                                        <p:tgtEl>
                                          <p:spTgt spid="17"/>
                                        </p:tgtEl>
                                      </p:cBhvr>
                                    </p:animEffect>
                                  </p:childTnLst>
                                </p:cTn>
                              </p:par>
                              <p:par>
                                <p:cTn id="8" presetID="22" presetClass="entr" presetSubtype="4" fill="hold" nodeType="withEffect">
                                  <p:stCondLst>
                                    <p:cond delay="300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1500"/>
                                        <p:tgtEl>
                                          <p:spTgt spid="31"/>
                                        </p:tgtEl>
                                      </p:cBhvr>
                                    </p:animEffect>
                                  </p:childTnLst>
                                </p:cTn>
                              </p:par>
                              <p:par>
                                <p:cTn id="11" presetID="22" presetClass="entr" presetSubtype="4" fill="hold" nodeType="withEffect">
                                  <p:stCondLst>
                                    <p:cond delay="400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1500"/>
                                        <p:tgtEl>
                                          <p:spTgt spid="33"/>
                                        </p:tgtEl>
                                      </p:cBhvr>
                                    </p:animEffect>
                                  </p:childTnLst>
                                </p:cTn>
                              </p:par>
                              <p:par>
                                <p:cTn id="14" presetID="47" presetClass="entr" presetSubtype="0"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750" fill="hold"/>
                                        <p:tgtEl>
                                          <p:spTgt spid="28"/>
                                        </p:tgtEl>
                                        <p:attrNameLst>
                                          <p:attrName>ppt_w</p:attrName>
                                        </p:attrNameLst>
                                      </p:cBhvr>
                                      <p:tavLst>
                                        <p:tav tm="0">
                                          <p:val>
                                            <p:fltVal val="0"/>
                                          </p:val>
                                        </p:tav>
                                        <p:tav tm="100000">
                                          <p:val>
                                            <p:strVal val="#ppt_w"/>
                                          </p:val>
                                        </p:tav>
                                      </p:tavLst>
                                    </p:anim>
                                    <p:anim calcmode="lin" valueType="num">
                                      <p:cBhvr>
                                        <p:cTn id="24" dur="1750" fill="hold"/>
                                        <p:tgtEl>
                                          <p:spTgt spid="28"/>
                                        </p:tgtEl>
                                        <p:attrNameLst>
                                          <p:attrName>ppt_h</p:attrName>
                                        </p:attrNameLst>
                                      </p:cBhvr>
                                      <p:tavLst>
                                        <p:tav tm="0">
                                          <p:val>
                                            <p:fltVal val="0"/>
                                          </p:val>
                                        </p:tav>
                                        <p:tav tm="100000">
                                          <p:val>
                                            <p:strVal val="#ppt_h"/>
                                          </p:val>
                                        </p:tav>
                                      </p:tavLst>
                                    </p:anim>
                                    <p:anim calcmode="lin" valueType="num">
                                      <p:cBhvr>
                                        <p:cTn id="25" dur="1750" fill="hold"/>
                                        <p:tgtEl>
                                          <p:spTgt spid="28"/>
                                        </p:tgtEl>
                                        <p:attrNameLst>
                                          <p:attrName>style.rotation</p:attrName>
                                        </p:attrNameLst>
                                      </p:cBhvr>
                                      <p:tavLst>
                                        <p:tav tm="0">
                                          <p:val>
                                            <p:fltVal val="90"/>
                                          </p:val>
                                        </p:tav>
                                        <p:tav tm="100000">
                                          <p:val>
                                            <p:fltVal val="0"/>
                                          </p:val>
                                        </p:tav>
                                      </p:tavLst>
                                    </p:anim>
                                    <p:animEffect transition="in" filter="fade">
                                      <p:cBhvr>
                                        <p:cTn id="26" dur="1750"/>
                                        <p:tgtEl>
                                          <p:spTgt spid="28"/>
                                        </p:tgtEl>
                                      </p:cBhvr>
                                    </p:animEffect>
                                  </p:childTnLst>
                                </p:cTn>
                              </p:par>
                              <p:par>
                                <p:cTn id="27" presetID="42" presetClass="entr" presetSubtype="0" fill="hold" nodeType="withEffect">
                                  <p:stCondLst>
                                    <p:cond delay="375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250"/>
                                        <p:tgtEl>
                                          <p:spTgt spid="30"/>
                                        </p:tgtEl>
                                      </p:cBhvr>
                                    </p:animEffect>
                                    <p:anim calcmode="lin" valueType="num">
                                      <p:cBhvr>
                                        <p:cTn id="30" dur="1250" fill="hold"/>
                                        <p:tgtEl>
                                          <p:spTgt spid="30"/>
                                        </p:tgtEl>
                                        <p:attrNameLst>
                                          <p:attrName>ppt_x</p:attrName>
                                        </p:attrNameLst>
                                      </p:cBhvr>
                                      <p:tavLst>
                                        <p:tav tm="0">
                                          <p:val>
                                            <p:strVal val="#ppt_x"/>
                                          </p:val>
                                        </p:tav>
                                        <p:tav tm="100000">
                                          <p:val>
                                            <p:strVal val="#ppt_x"/>
                                          </p:val>
                                        </p:tav>
                                      </p:tavLst>
                                    </p:anim>
                                    <p:anim calcmode="lin" valueType="num">
                                      <p:cBhvr>
                                        <p:cTn id="31"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heckerboard(across)">
                                      <p:cBhvr>
                                        <p:cTn id="3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075" y="2409078"/>
            <a:ext cx="11696131" cy="5905263"/>
          </a:xfrm>
          <a:noFill/>
          <a:ln>
            <a:noFill/>
            <a:prstDash val="sysDash"/>
          </a:ln>
          <a:scene3d>
            <a:camera prst="orthographicFront"/>
            <a:lightRig rig="threePt" dir="t"/>
          </a:scene3d>
          <a:sp3d>
            <a:bevelT/>
          </a:sp3d>
        </p:spPr>
        <p:txBody>
          <a:bodyPr anchor="ctr">
            <a:normAutofit/>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 name="Slide Number Placeholder 1"/>
          <p:cNvSpPr>
            <a:spLocks noGrp="1"/>
          </p:cNvSpPr>
          <p:nvPr>
            <p:ph type="sldNum" sz="quarter" idx="12"/>
          </p:nvPr>
        </p:nvSpPr>
        <p:spPr>
          <a:xfrm>
            <a:off x="11866454" y="6585351"/>
            <a:ext cx="384194" cy="270560"/>
          </a:xfrm>
          <a:scene3d>
            <a:camera prst="orthographicFront"/>
            <a:lightRig rig="threePt" dir="t"/>
          </a:scene3d>
          <a:sp3d>
            <a:bevelT/>
          </a:sp3d>
        </p:spPr>
        <p:txBody>
          <a:bodyPr/>
          <a:lstStyle/>
          <a:p>
            <a:fld id="{D57F1E4F-1CFF-5643-939E-217C01CDF565}" type="slidenum">
              <a:rPr lang="en-US" sz="1200" smtClean="0">
                <a:solidFill>
                  <a:schemeClr val="tx1"/>
                </a:solidFill>
              </a:rPr>
              <a:pPr/>
              <a:t>41</a:t>
            </a:fld>
            <a:endParaRPr lang="en-US" sz="1200" dirty="0">
              <a:solidFill>
                <a:schemeClr val="tx1"/>
              </a:solidFill>
            </a:endParaRPr>
          </a:p>
        </p:txBody>
      </p:sp>
      <p:sp>
        <p:nvSpPr>
          <p:cNvPr id="28" name="Rectangle 27"/>
          <p:cNvSpPr/>
          <p:nvPr/>
        </p:nvSpPr>
        <p:spPr>
          <a:xfrm>
            <a:off x="174171" y="1050075"/>
            <a:ext cx="4654423" cy="5670556"/>
          </a:xfrm>
          <a:prstGeom prst="rect">
            <a:avLst/>
          </a:prstGeom>
          <a:gradFill flip="none" rotWithShape="1">
            <a:gsLst>
              <a:gs pos="0">
                <a:srgbClr val="0CF4C8"/>
              </a:gs>
              <a:gs pos="14000">
                <a:srgbClr val="FFFF00">
                  <a:alpha val="54000"/>
                  <a:lumMod val="99000"/>
                </a:srgbClr>
              </a:gs>
              <a:gs pos="87000">
                <a:srgbClr val="B31166"/>
              </a:gs>
            </a:gsLst>
            <a:path path="shape">
              <a:fillToRect l="50000" t="50000" r="50000" b="50000"/>
            </a:path>
            <a:tileRect/>
          </a:gradFill>
          <a:ln w="762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tx1"/>
                  </a:solidFill>
                </a:ln>
                <a:solidFill>
                  <a:srgbClr val="009999"/>
                </a:solidFill>
                <a:latin typeface="TITUS Cyberbit Basic" panose="02020603050405020304" pitchFamily="18" charset="0"/>
              </a:rPr>
              <a:t>Matt 27:45  </a:t>
            </a:r>
            <a:r>
              <a:rPr lang="en-US" sz="2800" dirty="0">
                <a:solidFill>
                  <a:prstClr val="black"/>
                </a:solidFill>
                <a:latin typeface="TITUS Cyberbit Basic" panose="02020603050405020304" pitchFamily="18" charset="0"/>
              </a:rPr>
              <a:t>And from the </a:t>
            </a:r>
            <a:r>
              <a:rPr lang="en-US" sz="2800" dirty="0">
                <a:solidFill>
                  <a:prstClr val="black"/>
                </a:solidFill>
                <a:effectLst>
                  <a:glow rad="127000">
                    <a:srgbClr val="21F3B2"/>
                  </a:glow>
                </a:effectLst>
                <a:latin typeface="TITUS Cyberbit Basic" panose="02020603050405020304" pitchFamily="18" charset="0"/>
              </a:rPr>
              <a:t>sixth</a:t>
            </a:r>
            <a:r>
              <a:rPr lang="en-US" sz="2800" dirty="0">
                <a:solidFill>
                  <a:prstClr val="black"/>
                </a:solidFill>
                <a:latin typeface="TITUS Cyberbit Basic" panose="02020603050405020304" pitchFamily="18" charset="0"/>
              </a:rPr>
              <a:t> hour there was darkness over all the land, </a:t>
            </a:r>
            <a:r>
              <a:rPr lang="en-US" sz="2800" dirty="0">
                <a:solidFill>
                  <a:prstClr val="black"/>
                </a:solidFill>
                <a:effectLst>
                  <a:glow rad="127000">
                    <a:srgbClr val="21F3B2"/>
                  </a:glow>
                </a:effectLst>
                <a:latin typeface="TITUS Cyberbit Basic" panose="02020603050405020304" pitchFamily="18" charset="0"/>
              </a:rPr>
              <a:t>until the </a:t>
            </a:r>
            <a:br>
              <a:rPr lang="en-US" sz="2800" dirty="0">
                <a:solidFill>
                  <a:prstClr val="black"/>
                </a:solidFill>
                <a:effectLst>
                  <a:glow rad="127000">
                    <a:srgbClr val="21F3B2"/>
                  </a:glow>
                </a:effectLst>
                <a:latin typeface="TITUS Cyberbit Basic" panose="02020603050405020304" pitchFamily="18" charset="0"/>
              </a:rPr>
            </a:br>
            <a:r>
              <a:rPr lang="en-US" sz="2800" dirty="0">
                <a:solidFill>
                  <a:prstClr val="black"/>
                </a:solidFill>
                <a:effectLst>
                  <a:glow rad="127000">
                    <a:srgbClr val="21F3B2"/>
                  </a:glow>
                </a:effectLst>
                <a:latin typeface="TITUS Cyberbit Basic" panose="02020603050405020304" pitchFamily="18" charset="0"/>
              </a:rPr>
              <a:t>ninth hour.</a:t>
            </a:r>
          </a:p>
          <a:p>
            <a:pPr algn="ctr"/>
            <a:r>
              <a:rPr lang="en-US" sz="2800" dirty="0">
                <a:ln>
                  <a:solidFill>
                    <a:schemeClr val="tx1"/>
                  </a:solidFill>
                </a:ln>
                <a:solidFill>
                  <a:srgbClr val="009999"/>
                </a:solidFill>
                <a:latin typeface="TITUS Cyberbit Basic" panose="02020603050405020304" pitchFamily="18" charset="0"/>
              </a:rPr>
              <a:t>Mark 15:33  </a:t>
            </a:r>
            <a:r>
              <a:rPr lang="en-US" sz="2800" dirty="0">
                <a:solidFill>
                  <a:prstClr val="black"/>
                </a:solidFill>
                <a:latin typeface="TITUS Cyberbit Basic" panose="02020603050405020304" pitchFamily="18" charset="0"/>
              </a:rPr>
              <a:t>And when the </a:t>
            </a:r>
            <a:r>
              <a:rPr lang="en-US" sz="2800" dirty="0">
                <a:solidFill>
                  <a:prstClr val="black"/>
                </a:solidFill>
                <a:effectLst>
                  <a:glow rad="127000">
                    <a:srgbClr val="21F3B2"/>
                  </a:glow>
                </a:effectLst>
                <a:latin typeface="TITUS Cyberbit Basic" panose="02020603050405020304" pitchFamily="18" charset="0"/>
              </a:rPr>
              <a:t>sixth</a:t>
            </a:r>
            <a:r>
              <a:rPr lang="en-US" sz="2800" dirty="0">
                <a:solidFill>
                  <a:prstClr val="black"/>
                </a:solidFill>
                <a:latin typeface="TITUS Cyberbit Basic" panose="02020603050405020304" pitchFamily="18" charset="0"/>
              </a:rPr>
              <a:t> hour came, darkness came over all the land </a:t>
            </a:r>
            <a:br>
              <a:rPr lang="en-US" sz="2800" dirty="0">
                <a:solidFill>
                  <a:prstClr val="black"/>
                </a:solidFill>
                <a:latin typeface="TITUS Cyberbit Basic" panose="02020603050405020304" pitchFamily="18" charset="0"/>
              </a:rPr>
            </a:br>
            <a:r>
              <a:rPr lang="en-US" sz="2800" dirty="0">
                <a:solidFill>
                  <a:prstClr val="black"/>
                </a:solidFill>
                <a:effectLst>
                  <a:glow rad="127000">
                    <a:srgbClr val="21F3B2"/>
                  </a:glow>
                </a:effectLst>
                <a:latin typeface="TITUS Cyberbit Basic" panose="02020603050405020304" pitchFamily="18" charset="0"/>
              </a:rPr>
              <a:t>until the ninth hour.</a:t>
            </a:r>
          </a:p>
          <a:p>
            <a:pPr algn="ctr"/>
            <a:r>
              <a:rPr lang="en-US" sz="2800" dirty="0">
                <a:ln>
                  <a:solidFill>
                    <a:schemeClr val="tx1"/>
                  </a:solidFill>
                </a:ln>
                <a:solidFill>
                  <a:srgbClr val="008080"/>
                </a:solidFill>
                <a:latin typeface="TITUS Cyberbit Basic" panose="02020603050405020304" pitchFamily="18" charset="0"/>
              </a:rPr>
              <a:t>Luke 23:44</a:t>
            </a:r>
            <a:r>
              <a:rPr lang="en-US" sz="2800" dirty="0">
                <a:ln>
                  <a:solidFill>
                    <a:schemeClr val="tx1"/>
                  </a:solidFill>
                </a:ln>
                <a:solidFill>
                  <a:prstClr val="black"/>
                </a:solidFill>
                <a:latin typeface="TITUS Cyberbit Basic" panose="02020603050405020304" pitchFamily="18" charset="0"/>
              </a:rPr>
              <a:t>  </a:t>
            </a:r>
            <a:r>
              <a:rPr lang="en-US" sz="2800" dirty="0">
                <a:solidFill>
                  <a:prstClr val="black"/>
                </a:solidFill>
                <a:latin typeface="TITUS Cyberbit Basic" panose="02020603050405020304" pitchFamily="18" charset="0"/>
              </a:rPr>
              <a:t>And it was </a:t>
            </a:r>
            <a:r>
              <a:rPr lang="en-US" sz="2800" dirty="0">
                <a:solidFill>
                  <a:schemeClr val="tx1"/>
                </a:solidFill>
                <a:latin typeface="TITUS Cyberbit Basic" panose="02020603050405020304" pitchFamily="18" charset="0"/>
              </a:rPr>
              <a:t>now </a:t>
            </a:r>
            <a:r>
              <a:rPr lang="en-US" sz="2800" dirty="0">
                <a:solidFill>
                  <a:prstClr val="black"/>
                </a:solidFill>
                <a:latin typeface="TITUS Cyberbit Basic" panose="02020603050405020304" pitchFamily="18" charset="0"/>
              </a:rPr>
              <a:t>about the </a:t>
            </a:r>
            <a:r>
              <a:rPr lang="en-US" sz="2800" dirty="0">
                <a:solidFill>
                  <a:prstClr val="black"/>
                </a:solidFill>
                <a:effectLst>
                  <a:glow rad="127000">
                    <a:srgbClr val="21F3B2"/>
                  </a:glow>
                </a:effectLst>
                <a:latin typeface="TITUS Cyberbit Basic" panose="02020603050405020304" pitchFamily="18" charset="0"/>
              </a:rPr>
              <a:t>sixth</a:t>
            </a:r>
            <a:r>
              <a:rPr lang="en-US" sz="2800" dirty="0">
                <a:solidFill>
                  <a:prstClr val="black"/>
                </a:solidFill>
                <a:latin typeface="TITUS Cyberbit Basic" panose="02020603050405020304" pitchFamily="18" charset="0"/>
              </a:rPr>
              <a:t> hour, and darkness came over all the land, </a:t>
            </a:r>
            <a:r>
              <a:rPr lang="en-US" sz="2800" dirty="0">
                <a:solidFill>
                  <a:prstClr val="black"/>
                </a:solidFill>
                <a:effectLst>
                  <a:glow rad="127000">
                    <a:srgbClr val="21F3B2"/>
                  </a:glow>
                </a:effectLst>
                <a:latin typeface="TITUS Cyberbit Basic" panose="02020603050405020304" pitchFamily="18" charset="0"/>
              </a:rPr>
              <a:t>until the ninth hour. </a:t>
            </a:r>
          </a:p>
        </p:txBody>
      </p:sp>
      <p:sp>
        <p:nvSpPr>
          <p:cNvPr id="15" name="Rectangle 14"/>
          <p:cNvSpPr/>
          <p:nvPr/>
        </p:nvSpPr>
        <p:spPr>
          <a:xfrm>
            <a:off x="10169145" y="1169174"/>
            <a:ext cx="1506750" cy="5268921"/>
          </a:xfrm>
          <a:prstGeom prst="rect">
            <a:avLst/>
          </a:prstGeom>
          <a:solidFill>
            <a:schemeClr val="tx1"/>
          </a:solid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800" b="1" dirty="0">
                <a:ln>
                  <a:solidFill>
                    <a:schemeClr val="tx1">
                      <a:lumMod val="95000"/>
                      <a:lumOff val="5000"/>
                    </a:schemeClr>
                  </a:solidFill>
                </a:ln>
                <a:solidFill>
                  <a:srgbClr val="0000FF"/>
                </a:solidFill>
                <a:effectLst>
                  <a:glow rad="88900">
                    <a:srgbClr val="21E379"/>
                  </a:glow>
                </a:effectLst>
              </a:rPr>
              <a:t> The darkest hours of this earth -</a:t>
            </a:r>
          </a:p>
          <a:p>
            <a:pPr algn="ctr">
              <a:lnSpc>
                <a:spcPct val="150000"/>
              </a:lnSpc>
            </a:pPr>
            <a:r>
              <a:rPr lang="en-US" sz="2800" b="1" dirty="0">
                <a:ln>
                  <a:solidFill>
                    <a:schemeClr val="tx1">
                      <a:lumMod val="95000"/>
                      <a:lumOff val="5000"/>
                    </a:schemeClr>
                  </a:solidFill>
                </a:ln>
                <a:solidFill>
                  <a:srgbClr val="FFFF00"/>
                </a:solidFill>
                <a:effectLst>
                  <a:glow rad="88900">
                    <a:srgbClr val="21E379"/>
                  </a:glow>
                </a:effectLst>
              </a:rPr>
              <a:t>in every way.</a:t>
            </a:r>
          </a:p>
        </p:txBody>
      </p:sp>
      <p:sp>
        <p:nvSpPr>
          <p:cNvPr id="4" name="Rectangle 3"/>
          <p:cNvSpPr/>
          <p:nvPr/>
        </p:nvSpPr>
        <p:spPr>
          <a:xfrm>
            <a:off x="1237634" y="152315"/>
            <a:ext cx="9684886" cy="690965"/>
          </a:xfrm>
          <a:prstGeom prst="rect">
            <a:avLst/>
          </a:prstGeom>
          <a:gradFill flip="none" rotWithShape="1">
            <a:gsLst>
              <a:gs pos="28000">
                <a:srgbClr val="FFFF00">
                  <a:alpha val="51000"/>
                </a:srgbClr>
              </a:gs>
              <a:gs pos="50000">
                <a:srgbClr val="21E379">
                  <a:alpha val="47000"/>
                </a:srgbClr>
              </a:gs>
              <a:gs pos="74000">
                <a:schemeClr val="bg1">
                  <a:lumMod val="50000"/>
                </a:schemeClr>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solidFill>
                  <a:schemeClr val="tx1">
                    <a:lumMod val="75000"/>
                    <a:lumOff val="25000"/>
                  </a:schemeClr>
                </a:solidFill>
              </a:rPr>
              <a:t>The Sixth to the Ninth Hour - </a:t>
            </a:r>
            <a:r>
              <a:rPr lang="en-US" sz="3600" b="1" dirty="0">
                <a:solidFill>
                  <a:schemeClr val="tx1">
                    <a:lumMod val="75000"/>
                    <a:lumOff val="25000"/>
                  </a:schemeClr>
                </a:solidFill>
                <a:effectLst>
                  <a:glow rad="165100">
                    <a:srgbClr val="FF9933"/>
                  </a:glow>
                </a:effectLst>
              </a:rPr>
              <a:t>from Dawn!      </a:t>
            </a: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a:cxnSpLocks/>
          </p:cNvCxnSpPr>
          <p:nvPr/>
        </p:nvCxnSpPr>
        <p:spPr>
          <a:xfrm>
            <a:off x="4932218" y="1544852"/>
            <a:ext cx="2846796" cy="114709"/>
          </a:xfrm>
          <a:prstGeom prst="straightConnector1">
            <a:avLst/>
          </a:prstGeom>
          <a:ln w="76200">
            <a:solidFill>
              <a:schemeClr val="tx1"/>
            </a:solidFill>
            <a:tailEnd type="triangle"/>
          </a:ln>
          <a:effectLst>
            <a:glow rad="228600">
              <a:srgbClr val="FF9933">
                <a:alpha val="95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959920" y="1799520"/>
            <a:ext cx="3770434" cy="3878981"/>
            <a:chOff x="5612664" y="1865261"/>
            <a:chExt cx="3770434" cy="3878981"/>
          </a:xfrm>
        </p:grpSpPr>
        <p:grpSp>
          <p:nvGrpSpPr>
            <p:cNvPr id="14" name="Group 13"/>
            <p:cNvGrpSpPr/>
            <p:nvPr/>
          </p:nvGrpSpPr>
          <p:grpSpPr>
            <a:xfrm>
              <a:off x="5899479" y="2212589"/>
              <a:ext cx="3167694" cy="3217574"/>
              <a:chOff x="4077356" y="2226494"/>
              <a:chExt cx="3167694" cy="3217574"/>
            </a:xfrm>
          </p:grpSpPr>
          <p:grpSp>
            <p:nvGrpSpPr>
              <p:cNvPr id="9" name="Group 8"/>
              <p:cNvGrpSpPr/>
              <p:nvPr/>
            </p:nvGrpSpPr>
            <p:grpSpPr>
              <a:xfrm>
                <a:off x="4077356" y="2226494"/>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11"/>
              <p:cNvSpPr/>
              <p:nvPr/>
            </p:nvSpPr>
            <p:spPr>
              <a:xfrm>
                <a:off x="4249429" y="3883281"/>
                <a:ext cx="2863358" cy="1033288"/>
              </a:xfrm>
              <a:prstGeom prst="ellipse">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Abib 13 </a:t>
                </a:r>
                <a:r>
                  <a:rPr lang="en-US" sz="2000" dirty="0"/>
                  <a:t>(Gethsemane)</a:t>
                </a:r>
              </a:p>
            </p:txBody>
          </p:sp>
        </p:grpSp>
        <p:grpSp>
          <p:nvGrpSpPr>
            <p:cNvPr id="16" name="Group 15"/>
            <p:cNvGrpSpPr/>
            <p:nvPr/>
          </p:nvGrpSpPr>
          <p:grpSpPr>
            <a:xfrm>
              <a:off x="5612664" y="1865261"/>
              <a:ext cx="3770434" cy="3878981"/>
              <a:chOff x="4198955" y="1877991"/>
              <a:chExt cx="3770434" cy="3878981"/>
            </a:xfrm>
          </p:grpSpPr>
          <p:sp>
            <p:nvSpPr>
              <p:cNvPr id="11" name="Pie 10"/>
              <p:cNvSpPr/>
              <p:nvPr/>
            </p:nvSpPr>
            <p:spPr>
              <a:xfrm rot="16200000">
                <a:off x="4641290" y="2191800"/>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sp>
            <p:nvSpPr>
              <p:cNvPr id="5" name="Pie 4"/>
              <p:cNvSpPr/>
              <p:nvPr/>
            </p:nvSpPr>
            <p:spPr>
              <a:xfrm rot="3120695">
                <a:off x="4144681" y="1932265"/>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p:nvPr/>
            </p:nvCxnSpPr>
            <p:spPr>
              <a:xfrm flipH="1" flipV="1">
                <a:off x="4760187" y="2538248"/>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630455" y="2513850"/>
                <a:ext cx="2097331" cy="671700"/>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Abib</a:t>
                </a:r>
              </a:p>
              <a:p>
                <a:pPr algn="ctr"/>
                <a:r>
                  <a:rPr lang="en-US" sz="2400" b="1" dirty="0">
                    <a:solidFill>
                      <a:schemeClr val="tx1"/>
                    </a:solidFill>
                  </a:rPr>
                  <a:t> 14</a:t>
                </a:r>
              </a:p>
            </p:txBody>
          </p:sp>
        </p:grpSp>
      </p:grpSp>
      <p:cxnSp>
        <p:nvCxnSpPr>
          <p:cNvPr id="21" name="Straight Connector 20"/>
          <p:cNvCxnSpPr>
            <a:cxnSpLocks/>
          </p:cNvCxnSpPr>
          <p:nvPr/>
        </p:nvCxnSpPr>
        <p:spPr>
          <a:xfrm flipH="1" flipV="1">
            <a:off x="7823591" y="1551268"/>
            <a:ext cx="41452" cy="2205050"/>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878691" y="2473425"/>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Curved Down Arrow 33"/>
          <p:cNvSpPr/>
          <p:nvPr/>
        </p:nvSpPr>
        <p:spPr>
          <a:xfrm rot="19068999">
            <a:off x="5482557" y="2043554"/>
            <a:ext cx="2485066" cy="967411"/>
          </a:xfrm>
          <a:prstGeom prst="curvedDownArrow">
            <a:avLst>
              <a:gd name="adj1" fmla="val 14800"/>
              <a:gd name="adj2" fmla="val 50000"/>
              <a:gd name="adj3" fmla="val 34964"/>
            </a:avLst>
          </a:prstGeom>
          <a:gradFill>
            <a:gsLst>
              <a:gs pos="91000">
                <a:srgbClr val="FFFF00">
                  <a:alpha val="37000"/>
                </a:srgbClr>
              </a:gs>
              <a:gs pos="35000">
                <a:schemeClr val="tx1"/>
              </a:gs>
              <a:gs pos="78000">
                <a:srgbClr val="FF0000">
                  <a:lumMod val="57000"/>
                  <a:lumOff val="43000"/>
                </a:srgbClr>
              </a:gs>
              <a:gs pos="4000">
                <a:schemeClr val="accent1">
                  <a:lumMod val="30000"/>
                  <a:lumOff val="70000"/>
                  <a:alpha val="52000"/>
                </a:schemeClr>
              </a:gs>
            </a:gsLst>
            <a:lin ang="10800000" scaled="0"/>
          </a:gradFill>
          <a:ln>
            <a:solidFill>
              <a:srgbClr val="9933FF"/>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5116460" y="5199797"/>
            <a:ext cx="1705047" cy="914400"/>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a:t>
            </a:r>
          </a:p>
        </p:txBody>
      </p:sp>
      <p:sp>
        <p:nvSpPr>
          <p:cNvPr id="32" name="Pie 31"/>
          <p:cNvSpPr/>
          <p:nvPr/>
        </p:nvSpPr>
        <p:spPr>
          <a:xfrm rot="7735769">
            <a:off x="6278557" y="2142817"/>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37" name="Straight Arrow Connector 36"/>
          <p:cNvCxnSpPr/>
          <p:nvPr/>
        </p:nvCxnSpPr>
        <p:spPr>
          <a:xfrm flipV="1">
            <a:off x="5843806" y="3739011"/>
            <a:ext cx="214262" cy="1622699"/>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Curved Down Arrow 33">
            <a:extLst>
              <a:ext uri="{FF2B5EF4-FFF2-40B4-BE49-F238E27FC236}">
                <a16:creationId xmlns:a16="http://schemas.microsoft.com/office/drawing/2014/main" id="{8382BCC8-7622-4CBA-A2BA-C6FC9CC4EDDE}"/>
              </a:ext>
            </a:extLst>
          </p:cNvPr>
          <p:cNvSpPr/>
          <p:nvPr/>
        </p:nvSpPr>
        <p:spPr>
          <a:xfrm rot="1487141">
            <a:off x="7943678" y="1340788"/>
            <a:ext cx="1693970" cy="919656"/>
          </a:xfrm>
          <a:prstGeom prst="curvedDownArrow">
            <a:avLst>
              <a:gd name="adj1" fmla="val 14800"/>
              <a:gd name="adj2" fmla="val 50000"/>
              <a:gd name="adj3" fmla="val 34964"/>
            </a:avLst>
          </a:prstGeom>
          <a:gradFill>
            <a:gsLst>
              <a:gs pos="91000">
                <a:srgbClr val="FFFF00">
                  <a:alpha val="37000"/>
                </a:srgbClr>
              </a:gs>
              <a:gs pos="35000">
                <a:schemeClr val="tx1"/>
              </a:gs>
              <a:gs pos="78000">
                <a:srgbClr val="FF0000">
                  <a:lumMod val="57000"/>
                  <a:lumOff val="43000"/>
                </a:srgbClr>
              </a:gs>
              <a:gs pos="4000">
                <a:schemeClr val="accent1">
                  <a:lumMod val="30000"/>
                  <a:lumOff val="70000"/>
                  <a:alpha val="52000"/>
                </a:schemeClr>
              </a:gs>
            </a:gsLst>
            <a:lin ang="10800000" scaled="0"/>
          </a:gradFill>
          <a:ln>
            <a:solidFill>
              <a:srgbClr val="9933FF"/>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815882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2" presetClass="entr" presetSubtype="3"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1500" fill="hold"/>
                                        <p:tgtEl>
                                          <p:spTgt spid="21"/>
                                        </p:tgtEl>
                                        <p:attrNameLst>
                                          <p:attrName>ppt_x</p:attrName>
                                        </p:attrNameLst>
                                      </p:cBhvr>
                                      <p:tavLst>
                                        <p:tav tm="0">
                                          <p:val>
                                            <p:strVal val="1+#ppt_w/2"/>
                                          </p:val>
                                        </p:tav>
                                        <p:tav tm="100000">
                                          <p:val>
                                            <p:strVal val="#ppt_x"/>
                                          </p:val>
                                        </p:tav>
                                      </p:tavLst>
                                    </p:anim>
                                    <p:anim calcmode="lin" valueType="num">
                                      <p:cBhvr additive="base">
                                        <p:cTn id="11" dur="1500" fill="hold"/>
                                        <p:tgtEl>
                                          <p:spTgt spid="21"/>
                                        </p:tgtEl>
                                        <p:attrNameLst>
                                          <p:attrName>ppt_y</p:attrName>
                                        </p:attrNameLst>
                                      </p:cBhvr>
                                      <p:tavLst>
                                        <p:tav tm="0">
                                          <p:val>
                                            <p:strVal val="0-#ppt_h/2"/>
                                          </p:val>
                                        </p:tav>
                                        <p:tav tm="100000">
                                          <p:val>
                                            <p:strVal val="#ppt_y"/>
                                          </p:val>
                                        </p:tav>
                                      </p:tavLst>
                                    </p:anim>
                                  </p:childTnLst>
                                </p:cTn>
                              </p:par>
                              <p:par>
                                <p:cTn id="12" presetID="22" presetClass="entr" presetSubtype="8" fill="hold" nodeType="withEffect">
                                  <p:stCondLst>
                                    <p:cond delay="3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2000"/>
                                        <p:tgtEl>
                                          <p:spTgt spid="30"/>
                                        </p:tgtEl>
                                      </p:cBhvr>
                                    </p:animEffect>
                                  </p:childTnLst>
                                </p:cTn>
                              </p:par>
                              <p:par>
                                <p:cTn id="15" presetID="22" presetClass="entr" presetSubtype="8" fill="hold" grpId="0" nodeType="withEffect">
                                  <p:stCondLst>
                                    <p:cond delay="300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2000"/>
                                        <p:tgtEl>
                                          <p:spTgt spid="34"/>
                                        </p:tgtEl>
                                      </p:cBhvr>
                                    </p:animEffect>
                                  </p:childTnLst>
                                </p:cTn>
                              </p:par>
                              <p:par>
                                <p:cTn id="18" presetID="22" presetClass="entr" presetSubtype="8" fill="hold" grpId="0" nodeType="withEffect">
                                  <p:stCondLst>
                                    <p:cond delay="375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2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2000"/>
                                        <p:tgtEl>
                                          <p:spTgt spid="29"/>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34" grpId="0" animBg="1"/>
      <p:bldP spid="32" grpId="0"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28000">
              <a:schemeClr val="tx1">
                <a:lumMod val="50000"/>
                <a:lumOff val="50000"/>
              </a:schemeClr>
            </a:gs>
            <a:gs pos="56000">
              <a:schemeClr val="accent3">
                <a:lumMod val="20000"/>
                <a:lumOff val="80000"/>
              </a:schemeClr>
            </a:gs>
            <a:gs pos="13000">
              <a:schemeClr val="accent1">
                <a:lumMod val="30000"/>
                <a:lumOff val="70000"/>
                <a:alpha val="52000"/>
              </a:scheme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51" y="734206"/>
            <a:ext cx="4533047" cy="6055000"/>
          </a:xfrm>
          <a:solidFill>
            <a:schemeClr val="accent4">
              <a:lumMod val="20000"/>
              <a:lumOff val="80000"/>
            </a:schemeClr>
          </a:solidFill>
          <a:ln>
            <a:solidFill>
              <a:schemeClr val="tx1"/>
            </a:solidFill>
            <a:prstDash val="sysDash"/>
          </a:ln>
          <a:scene3d>
            <a:camera prst="orthographicFront"/>
            <a:lightRig rig="threePt" dir="t"/>
          </a:scene3d>
          <a:sp3d>
            <a:bevelT/>
          </a:sp3d>
        </p:spPr>
        <p:txBody>
          <a:bodyPr anchor="ctr">
            <a:normAutofit/>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8" name="Rectangle 27"/>
          <p:cNvSpPr/>
          <p:nvPr/>
        </p:nvSpPr>
        <p:spPr>
          <a:xfrm>
            <a:off x="4704098" y="734206"/>
            <a:ext cx="7330887" cy="6055000"/>
          </a:xfrm>
          <a:prstGeom prst="rect">
            <a:avLst/>
          </a:prstGeom>
          <a:gradFill flip="none" rotWithShape="1">
            <a:gsLst>
              <a:gs pos="26000">
                <a:srgbClr val="0CF4C8"/>
              </a:gs>
              <a:gs pos="62000">
                <a:srgbClr val="FFFF00">
                  <a:alpha val="54000"/>
                  <a:lumMod val="83000"/>
                </a:srgbClr>
              </a:gs>
              <a:gs pos="95000">
                <a:srgbClr val="B31166">
                  <a:lumMod val="32000"/>
                  <a:lumOff val="68000"/>
                </a:srgbClr>
              </a:gs>
            </a:gsLst>
            <a:path path="shape">
              <a:fillToRect l="50000" t="50000" r="50000" b="50000"/>
            </a:path>
            <a:tileRect/>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8080"/>
                </a:solidFill>
                <a:latin typeface="TITUS Cyberbit Basic" panose="02020603050405020304" pitchFamily="18" charset="0"/>
              </a:rPr>
              <a:t>Matt 27:46, 50</a:t>
            </a:r>
            <a:r>
              <a:rPr lang="en-US" sz="2400" b="1" dirty="0">
                <a:solidFill>
                  <a:prstClr val="black"/>
                </a:solidFill>
                <a:latin typeface="TITUS Cyberbit Basic" panose="02020603050405020304" pitchFamily="18" charset="0"/>
              </a:rPr>
              <a:t>  </a:t>
            </a:r>
            <a:r>
              <a:rPr lang="en-US" sz="2800" dirty="0">
                <a:solidFill>
                  <a:prstClr val="black"/>
                </a:solidFill>
                <a:latin typeface="TITUS Cyberbit Basic" panose="02020603050405020304" pitchFamily="18" charset="0"/>
              </a:rPr>
              <a:t>And about the ninth hour </a:t>
            </a:r>
            <a:r>
              <a:rPr lang="he-IL" sz="2800" dirty="0">
                <a:solidFill>
                  <a:srgbClr val="0000FF"/>
                </a:solidFill>
                <a:latin typeface="SBL Hebrew"/>
              </a:rPr>
              <a:t>יהושע</a:t>
            </a:r>
            <a:r>
              <a:rPr lang="en-US" sz="2800" dirty="0">
                <a:solidFill>
                  <a:srgbClr val="0000FF"/>
                </a:solidFill>
                <a:latin typeface="TITUS Cyberbit Basic" panose="02020603050405020304" pitchFamily="18" charset="0"/>
              </a:rPr>
              <a:t> [Yahusha] </a:t>
            </a:r>
            <a:r>
              <a:rPr lang="en-US" sz="2800" dirty="0">
                <a:solidFill>
                  <a:prstClr val="black"/>
                </a:solidFill>
                <a:latin typeface="TITUS Cyberbit Basic" panose="02020603050405020304" pitchFamily="18" charset="0"/>
              </a:rPr>
              <a:t>cried out with a loud voice, saying, “</a:t>
            </a:r>
            <a:r>
              <a:rPr lang="en-US" sz="2800" dirty="0" err="1">
                <a:solidFill>
                  <a:prstClr val="black"/>
                </a:solidFill>
                <a:latin typeface="TITUS Cyberbit Basic" panose="02020603050405020304" pitchFamily="18" charset="0"/>
              </a:rPr>
              <a:t>Ěli</a:t>
            </a:r>
            <a:r>
              <a:rPr lang="en-US" sz="2800" dirty="0">
                <a:solidFill>
                  <a:prstClr val="black"/>
                </a:solidFill>
                <a:latin typeface="TITUS Cyberbit Basic" panose="02020603050405020304" pitchFamily="18" charset="0"/>
              </a:rPr>
              <a:t>, </a:t>
            </a:r>
            <a:r>
              <a:rPr lang="en-US" sz="2800" dirty="0" err="1">
                <a:solidFill>
                  <a:prstClr val="black"/>
                </a:solidFill>
                <a:latin typeface="TITUS Cyberbit Basic" panose="02020603050405020304" pitchFamily="18" charset="0"/>
              </a:rPr>
              <a:t>Ěli</a:t>
            </a:r>
            <a:r>
              <a:rPr lang="en-US" sz="2800" dirty="0">
                <a:solidFill>
                  <a:prstClr val="black"/>
                </a:solidFill>
                <a:latin typeface="TITUS Cyberbit Basic" panose="02020603050405020304" pitchFamily="18" charset="0"/>
              </a:rPr>
              <a:t>, </a:t>
            </a:r>
            <a:r>
              <a:rPr lang="en-US" sz="2800" dirty="0" err="1">
                <a:solidFill>
                  <a:prstClr val="black"/>
                </a:solidFill>
                <a:latin typeface="TITUS Cyberbit Basic" panose="02020603050405020304" pitchFamily="18" charset="0"/>
              </a:rPr>
              <a:t>lemah</a:t>
            </a:r>
            <a:r>
              <a:rPr lang="en-US" sz="2800" dirty="0">
                <a:solidFill>
                  <a:prstClr val="black"/>
                </a:solidFill>
                <a:latin typeface="TITUS Cyberbit Basic" panose="02020603050405020304" pitchFamily="18" charset="0"/>
              </a:rPr>
              <a:t> </a:t>
            </a:r>
            <a:r>
              <a:rPr lang="en-US" sz="2800" dirty="0" err="1">
                <a:solidFill>
                  <a:prstClr val="black"/>
                </a:solidFill>
                <a:latin typeface="TITUS Cyberbit Basic" panose="02020603050405020304" pitchFamily="18" charset="0"/>
              </a:rPr>
              <a:t>sheḇaqtani</a:t>
            </a:r>
            <a:r>
              <a:rPr lang="en-US" sz="2800" dirty="0">
                <a:solidFill>
                  <a:prstClr val="black"/>
                </a:solidFill>
                <a:latin typeface="TITUS Cyberbit Basic" panose="02020603050405020304" pitchFamily="18" charset="0"/>
              </a:rPr>
              <a:t>?” that is, “My </a:t>
            </a:r>
            <a:r>
              <a:rPr lang="en-US" sz="2800" dirty="0" err="1">
                <a:solidFill>
                  <a:prstClr val="black"/>
                </a:solidFill>
                <a:latin typeface="TITUS Cyberbit Basic" panose="02020603050405020304" pitchFamily="18" charset="0"/>
              </a:rPr>
              <a:t>Ěl</a:t>
            </a:r>
            <a:r>
              <a:rPr lang="en-US" sz="2800" dirty="0">
                <a:solidFill>
                  <a:prstClr val="black"/>
                </a:solidFill>
                <a:latin typeface="TITUS Cyberbit Basic" panose="02020603050405020304" pitchFamily="18" charset="0"/>
              </a:rPr>
              <a:t>, </a:t>
            </a:r>
            <a:br>
              <a:rPr lang="en-US" sz="2800" dirty="0">
                <a:solidFill>
                  <a:prstClr val="black"/>
                </a:solidFill>
                <a:latin typeface="TITUS Cyberbit Basic" panose="02020603050405020304" pitchFamily="18" charset="0"/>
              </a:rPr>
            </a:br>
            <a:r>
              <a:rPr lang="en-US" sz="2800" dirty="0">
                <a:solidFill>
                  <a:prstClr val="black"/>
                </a:solidFill>
                <a:latin typeface="TITUS Cyberbit Basic" panose="02020603050405020304" pitchFamily="18" charset="0"/>
              </a:rPr>
              <a:t>My </a:t>
            </a:r>
            <a:r>
              <a:rPr lang="en-US" sz="2800" dirty="0" err="1">
                <a:solidFill>
                  <a:prstClr val="black"/>
                </a:solidFill>
                <a:latin typeface="TITUS Cyberbit Basic" panose="02020603050405020304" pitchFamily="18" charset="0"/>
              </a:rPr>
              <a:t>Ěl</a:t>
            </a:r>
            <a:r>
              <a:rPr lang="en-US" sz="2800" dirty="0">
                <a:solidFill>
                  <a:prstClr val="black"/>
                </a:solidFill>
                <a:latin typeface="TITUS Cyberbit Basic" panose="02020603050405020304" pitchFamily="18" charset="0"/>
              </a:rPr>
              <a:t>, why have You forsaken Me?” </a:t>
            </a:r>
          </a:p>
          <a:p>
            <a:pPr algn="ctr"/>
            <a:r>
              <a:rPr lang="en-US" sz="2800" dirty="0">
                <a:solidFill>
                  <a:prstClr val="black"/>
                </a:solidFill>
                <a:latin typeface="TITUS Cyberbit Basic" panose="02020603050405020304" pitchFamily="18" charset="0"/>
              </a:rPr>
              <a:t>And </a:t>
            </a:r>
            <a:r>
              <a:rPr lang="he-IL" sz="2800" dirty="0">
                <a:solidFill>
                  <a:srgbClr val="0000FF"/>
                </a:solidFill>
                <a:latin typeface="SBL Hebrew"/>
              </a:rPr>
              <a:t>יהושע</a:t>
            </a:r>
            <a:r>
              <a:rPr lang="en-US" sz="2800" dirty="0">
                <a:solidFill>
                  <a:srgbClr val="0000FF"/>
                </a:solidFill>
                <a:latin typeface="TITUS Cyberbit Basic" panose="02020603050405020304" pitchFamily="18" charset="0"/>
              </a:rPr>
              <a:t> [Yahusha] </a:t>
            </a:r>
            <a:r>
              <a:rPr lang="en-US" sz="2800" dirty="0">
                <a:solidFill>
                  <a:prstClr val="black"/>
                </a:solidFill>
                <a:latin typeface="TITUS Cyberbit Basic" panose="02020603050405020304" pitchFamily="18" charset="0"/>
              </a:rPr>
              <a:t>cried out again with a </a:t>
            </a:r>
            <a:br>
              <a:rPr lang="en-US" sz="2800" dirty="0">
                <a:solidFill>
                  <a:prstClr val="black"/>
                </a:solidFill>
                <a:latin typeface="TITUS Cyberbit Basic" panose="02020603050405020304" pitchFamily="18" charset="0"/>
              </a:rPr>
            </a:br>
            <a:r>
              <a:rPr lang="en-US" sz="2800" dirty="0">
                <a:solidFill>
                  <a:prstClr val="black"/>
                </a:solidFill>
                <a:latin typeface="TITUS Cyberbit Basic" panose="02020603050405020304" pitchFamily="18" charset="0"/>
              </a:rPr>
              <a:t>loud voice, </a:t>
            </a:r>
            <a:r>
              <a:rPr lang="en-US" sz="2800" b="1" dirty="0">
                <a:solidFill>
                  <a:prstClr val="black"/>
                </a:solidFill>
                <a:effectLst>
                  <a:glow rad="152400">
                    <a:srgbClr val="FF9933"/>
                  </a:glow>
                </a:effectLst>
                <a:latin typeface="TITUS Cyberbit Basic" panose="02020603050405020304" pitchFamily="18" charset="0"/>
              </a:rPr>
              <a:t>and gave up His spirit.</a:t>
            </a:r>
            <a:endParaRPr lang="en-US" sz="2800" b="1" dirty="0">
              <a:solidFill>
                <a:prstClr val="black"/>
              </a:solidFill>
              <a:latin typeface="TITUS Cyberbit Basic" panose="02020603050405020304" pitchFamily="18" charset="0"/>
            </a:endParaRPr>
          </a:p>
          <a:p>
            <a:pPr algn="ctr"/>
            <a:r>
              <a:rPr lang="en-US" sz="2400" b="1" dirty="0">
                <a:solidFill>
                  <a:srgbClr val="008080"/>
                </a:solidFill>
                <a:latin typeface="TITUS Cyberbit Basic" panose="02020603050405020304" pitchFamily="18" charset="0"/>
              </a:rPr>
              <a:t>Luke 23:44, 46</a:t>
            </a:r>
            <a:r>
              <a:rPr lang="en-US" sz="2400" b="1" dirty="0">
                <a:solidFill>
                  <a:prstClr val="black"/>
                </a:solidFill>
                <a:latin typeface="TITUS Cyberbit Basic" panose="02020603050405020304" pitchFamily="18" charset="0"/>
              </a:rPr>
              <a:t>  </a:t>
            </a:r>
            <a:r>
              <a:rPr lang="en-US" sz="2800" dirty="0">
                <a:solidFill>
                  <a:prstClr val="black"/>
                </a:solidFill>
                <a:latin typeface="TITUS Cyberbit Basic" panose="02020603050405020304" pitchFamily="18" charset="0"/>
              </a:rPr>
              <a:t>And it was now about the </a:t>
            </a:r>
            <a:br>
              <a:rPr lang="en-US" sz="2800" dirty="0">
                <a:solidFill>
                  <a:prstClr val="black"/>
                </a:solidFill>
                <a:latin typeface="TITUS Cyberbit Basic" panose="02020603050405020304" pitchFamily="18" charset="0"/>
              </a:rPr>
            </a:br>
            <a:r>
              <a:rPr lang="en-US" sz="2800" dirty="0">
                <a:solidFill>
                  <a:prstClr val="black"/>
                </a:solidFill>
                <a:latin typeface="TITUS Cyberbit Basic" panose="02020603050405020304" pitchFamily="18" charset="0"/>
              </a:rPr>
              <a:t>sixth hour, and darkness came over all the land, until the ninth hour. </a:t>
            </a:r>
          </a:p>
          <a:p>
            <a:pPr algn="ctr"/>
            <a:r>
              <a:rPr lang="en-US" sz="2800" dirty="0">
                <a:solidFill>
                  <a:prstClr val="black"/>
                </a:solidFill>
                <a:latin typeface="TITUS Cyberbit Basic" panose="02020603050405020304" pitchFamily="18" charset="0"/>
              </a:rPr>
              <a:t>And crying out with a loud voice, </a:t>
            </a:r>
            <a:r>
              <a:rPr lang="he-IL" sz="2800" dirty="0">
                <a:solidFill>
                  <a:srgbClr val="0000FF"/>
                </a:solidFill>
                <a:latin typeface="SBL Hebrew"/>
              </a:rPr>
              <a:t>יהושע</a:t>
            </a:r>
            <a:r>
              <a:rPr lang="en-US" sz="2800" dirty="0">
                <a:solidFill>
                  <a:srgbClr val="0000FF"/>
                </a:solidFill>
                <a:latin typeface="Georgia" panose="02040502050405020303" pitchFamily="18" charset="0"/>
              </a:rPr>
              <a:t>[Yahusha]  </a:t>
            </a:r>
            <a:r>
              <a:rPr lang="en-US" sz="2800" dirty="0">
                <a:solidFill>
                  <a:prstClr val="black"/>
                </a:solidFill>
                <a:latin typeface="TITUS Cyberbit Basic" panose="02020603050405020304" pitchFamily="18" charset="0"/>
              </a:rPr>
              <a:t>said, “Father, into Your hands I commit My spirit.” And having said this, </a:t>
            </a:r>
            <a:br>
              <a:rPr lang="en-US" sz="2800" dirty="0">
                <a:solidFill>
                  <a:prstClr val="black"/>
                </a:solidFill>
                <a:latin typeface="TITUS Cyberbit Basic" panose="02020603050405020304" pitchFamily="18" charset="0"/>
              </a:rPr>
            </a:br>
            <a:r>
              <a:rPr lang="en-US" sz="2800" b="1" dirty="0">
                <a:solidFill>
                  <a:prstClr val="black"/>
                </a:solidFill>
                <a:effectLst>
                  <a:glow rad="127000">
                    <a:srgbClr val="FF9933"/>
                  </a:glow>
                </a:effectLst>
                <a:latin typeface="TITUS Cyberbit Basic" panose="02020603050405020304" pitchFamily="18" charset="0"/>
              </a:rPr>
              <a:t>He breathed His last.</a:t>
            </a:r>
            <a:r>
              <a:rPr lang="en-US" sz="2800" b="1" dirty="0">
                <a:solidFill>
                  <a:prstClr val="black"/>
                </a:solidFill>
                <a:latin typeface="TITUS Cyberbit Basic" panose="02020603050405020304" pitchFamily="18" charset="0"/>
              </a:rPr>
              <a:t> </a:t>
            </a:r>
          </a:p>
          <a:p>
            <a:endParaRPr lang="en-US" sz="2800" dirty="0">
              <a:solidFill>
                <a:prstClr val="black"/>
              </a:solidFill>
              <a:latin typeface="TITUS Cyberbit Basic" panose="02020603050405020304" pitchFamily="18" charset="0"/>
            </a:endParaRPr>
          </a:p>
        </p:txBody>
      </p:sp>
      <p:sp>
        <p:nvSpPr>
          <p:cNvPr id="4" name="Rectangle 3"/>
          <p:cNvSpPr/>
          <p:nvPr/>
        </p:nvSpPr>
        <p:spPr>
          <a:xfrm>
            <a:off x="617230" y="91355"/>
            <a:ext cx="10986654" cy="581891"/>
          </a:xfrm>
          <a:prstGeom prst="rect">
            <a:avLst/>
          </a:prstGeom>
          <a:gradFill flip="none" rotWithShape="1">
            <a:gsLst>
              <a:gs pos="46000">
                <a:srgbClr val="FFFF00">
                  <a:alpha val="51000"/>
                </a:srgbClr>
              </a:gs>
              <a:gs pos="78000">
                <a:srgbClr val="21E379">
                  <a:alpha val="47000"/>
                </a:srgbClr>
              </a:gs>
              <a:gs pos="95000">
                <a:schemeClr val="bg1">
                  <a:lumMod val="50000"/>
                </a:schemeClr>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 Volunteered Sacrifice of - </a:t>
            </a:r>
            <a:r>
              <a:rPr lang="en-US" sz="2800" b="1" dirty="0">
                <a:solidFill>
                  <a:srgbClr val="0000FF"/>
                </a:solidFill>
                <a:effectLst>
                  <a:glow rad="127000">
                    <a:srgbClr val="FFFF00"/>
                  </a:glow>
                </a:effectLst>
              </a:rPr>
              <a:t>Yahusha Ha </a:t>
            </a:r>
            <a:r>
              <a:rPr lang="en-US" sz="2800" b="1" dirty="0" err="1">
                <a:solidFill>
                  <a:srgbClr val="0000FF"/>
                </a:solidFill>
                <a:effectLst>
                  <a:glow rad="127000">
                    <a:srgbClr val="FFFF00"/>
                  </a:glow>
                </a:effectLst>
              </a:rPr>
              <a:t>Mashiach</a:t>
            </a:r>
            <a:r>
              <a:rPr lang="en-US" sz="2800" b="1" dirty="0">
                <a:solidFill>
                  <a:srgbClr val="0000FF"/>
                </a:solidFill>
                <a:effectLst>
                  <a:glow rad="127000">
                    <a:srgbClr val="FFFF00"/>
                  </a:glow>
                </a:effectLst>
              </a:rPr>
              <a:t>!</a:t>
            </a:r>
          </a:p>
        </p:txBody>
      </p:sp>
      <p:sp>
        <p:nvSpPr>
          <p:cNvPr id="18" name="Rectangle 17"/>
          <p:cNvSpPr/>
          <p:nvPr/>
        </p:nvSpPr>
        <p:spPr>
          <a:xfrm>
            <a:off x="31623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847746" y="2229354"/>
            <a:ext cx="3770434" cy="3878981"/>
            <a:chOff x="5612664" y="1865261"/>
            <a:chExt cx="3770434" cy="3878981"/>
          </a:xfrm>
        </p:grpSpPr>
        <p:grpSp>
          <p:nvGrpSpPr>
            <p:cNvPr id="14" name="Group 13"/>
            <p:cNvGrpSpPr/>
            <p:nvPr/>
          </p:nvGrpSpPr>
          <p:grpSpPr>
            <a:xfrm>
              <a:off x="5899479" y="2212589"/>
              <a:ext cx="3167694" cy="3217574"/>
              <a:chOff x="4077356" y="2226494"/>
              <a:chExt cx="3167694" cy="3217574"/>
            </a:xfrm>
          </p:grpSpPr>
          <p:grpSp>
            <p:nvGrpSpPr>
              <p:cNvPr id="9" name="Group 8"/>
              <p:cNvGrpSpPr/>
              <p:nvPr/>
            </p:nvGrpSpPr>
            <p:grpSpPr>
              <a:xfrm>
                <a:off x="4077356" y="2226494"/>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11"/>
              <p:cNvSpPr/>
              <p:nvPr/>
            </p:nvSpPr>
            <p:spPr>
              <a:xfrm>
                <a:off x="4372412" y="3974721"/>
                <a:ext cx="2617392" cy="1033288"/>
              </a:xfrm>
              <a:prstGeom prst="ellipse">
                <a:avLst/>
              </a:prstGeom>
              <a:solidFill>
                <a:schemeClr val="tx1"/>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Abib 13 </a:t>
                </a:r>
                <a:r>
                  <a:rPr lang="en-US" dirty="0"/>
                  <a:t>(Gethsemane</a:t>
                </a:r>
                <a:r>
                  <a:rPr lang="en-US" sz="2000" dirty="0"/>
                  <a:t>)</a:t>
                </a:r>
              </a:p>
            </p:txBody>
          </p:sp>
        </p:grpSp>
        <p:grpSp>
          <p:nvGrpSpPr>
            <p:cNvPr id="16" name="Group 15"/>
            <p:cNvGrpSpPr/>
            <p:nvPr/>
          </p:nvGrpSpPr>
          <p:grpSpPr>
            <a:xfrm>
              <a:off x="5612664" y="1865261"/>
              <a:ext cx="3770434" cy="3878981"/>
              <a:chOff x="4198955" y="1877991"/>
              <a:chExt cx="3770434" cy="3878981"/>
            </a:xfrm>
          </p:grpSpPr>
          <p:sp>
            <p:nvSpPr>
              <p:cNvPr id="11" name="Pie 10"/>
              <p:cNvSpPr/>
              <p:nvPr/>
            </p:nvSpPr>
            <p:spPr>
              <a:xfrm rot="16200000">
                <a:off x="4641290" y="2191800"/>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sp>
            <p:nvSpPr>
              <p:cNvPr id="5" name="Pie 4"/>
              <p:cNvSpPr/>
              <p:nvPr/>
            </p:nvSpPr>
            <p:spPr>
              <a:xfrm rot="3120695">
                <a:off x="4144681" y="1932265"/>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p:nvPr/>
            </p:nvCxnSpPr>
            <p:spPr>
              <a:xfrm flipH="1" flipV="1">
                <a:off x="4760187" y="2538248"/>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cxnSp>
        <p:nvCxnSpPr>
          <p:cNvPr id="21" name="Straight Connector 20"/>
          <p:cNvCxnSpPr/>
          <p:nvPr/>
        </p:nvCxnSpPr>
        <p:spPr>
          <a:xfrm flipH="1" flipV="1">
            <a:off x="272801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6157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15649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nvGrpSpPr>
          <p:cNvPr id="10" name="Group 9"/>
          <p:cNvGrpSpPr/>
          <p:nvPr/>
        </p:nvGrpSpPr>
        <p:grpSpPr>
          <a:xfrm>
            <a:off x="315276" y="4219402"/>
            <a:ext cx="4224141" cy="2319991"/>
            <a:chOff x="5067956" y="3615286"/>
            <a:chExt cx="3478229" cy="2319991"/>
          </a:xfrm>
        </p:grpSpPr>
        <p:sp>
          <p:nvSpPr>
            <p:cNvPr id="35" name="Rounded Rectangle 34"/>
            <p:cNvSpPr/>
            <p:nvPr/>
          </p:nvSpPr>
          <p:spPr>
            <a:xfrm>
              <a:off x="5067956"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595437"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341440" y="2198820"/>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2381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88994" y="1488303"/>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2381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2381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479113" y="2397058"/>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Hr  </a:t>
            </a:r>
          </a:p>
        </p:txBody>
      </p:sp>
      <p:sp>
        <p:nvSpPr>
          <p:cNvPr id="2" name="Slide Number Placeholder 1"/>
          <p:cNvSpPr>
            <a:spLocks noGrp="1"/>
          </p:cNvSpPr>
          <p:nvPr>
            <p:ph type="sldNum" sz="quarter" idx="12"/>
          </p:nvPr>
        </p:nvSpPr>
        <p:spPr>
          <a:xfrm>
            <a:off x="11630471" y="6479858"/>
            <a:ext cx="384194" cy="270560"/>
          </a:xfrm>
          <a:scene3d>
            <a:camera prst="orthographicFront"/>
            <a:lightRig rig="threePt" dir="t"/>
          </a:scene3d>
          <a:sp3d>
            <a:bevelT/>
          </a:sp3d>
        </p:spPr>
        <p:txBody>
          <a:bodyPr/>
          <a:lstStyle/>
          <a:p>
            <a:fld id="{D57F1E4F-1CFF-5643-939E-217C01CDF565}" type="slidenum">
              <a:rPr lang="en-US" sz="1200" smtClean="0">
                <a:solidFill>
                  <a:schemeClr val="tx1"/>
                </a:solidFill>
              </a:rPr>
              <a:pPr/>
              <a:t>42</a:t>
            </a:fld>
            <a:endParaRPr lang="en-US" sz="1200" dirty="0">
              <a:solidFill>
                <a:schemeClr val="tx1"/>
              </a:solidFill>
            </a:endParaRPr>
          </a:p>
        </p:txBody>
      </p:sp>
      <p:sp>
        <p:nvSpPr>
          <p:cNvPr id="45" name="Rectangle 44"/>
          <p:cNvSpPr/>
          <p:nvPr/>
        </p:nvSpPr>
        <p:spPr>
          <a:xfrm>
            <a:off x="5232381" y="6290729"/>
            <a:ext cx="6480648" cy="37825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glow rad="127000">
                    <a:srgbClr val="0CF4C8"/>
                  </a:glow>
                </a:effectLst>
              </a:rPr>
              <a:t>Please read – Mark 15:34, 37 / John 19:30.</a:t>
            </a:r>
          </a:p>
        </p:txBody>
      </p:sp>
    </p:spTree>
    <p:extLst>
      <p:ext uri="{BB962C8B-B14F-4D97-AF65-F5344CB8AC3E}">
        <p14:creationId xmlns:p14="http://schemas.microsoft.com/office/powerpoint/2010/main" val="18366204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750" fill="hold"/>
                                        <p:tgtEl>
                                          <p:spTgt spid="10"/>
                                        </p:tgtEl>
                                        <p:attrNameLst>
                                          <p:attrName>ppt_x</p:attrName>
                                        </p:attrNameLst>
                                      </p:cBhvr>
                                      <p:tavLst>
                                        <p:tav tm="0">
                                          <p:val>
                                            <p:strVal val="1+#ppt_w/2"/>
                                          </p:val>
                                        </p:tav>
                                        <p:tav tm="100000">
                                          <p:val>
                                            <p:strVal val="#ppt_x"/>
                                          </p:val>
                                        </p:tav>
                                      </p:tavLst>
                                    </p:anim>
                                    <p:anim calcmode="lin" valueType="num">
                                      <p:cBhvr additive="base">
                                        <p:cTn id="8" dur="1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250"/>
                                        <p:tgtEl>
                                          <p:spTgt spid="24"/>
                                        </p:tgtEl>
                                      </p:cBhvr>
                                    </p:animEffect>
                                  </p:childTnLst>
                                </p:cTn>
                              </p:par>
                              <p:par>
                                <p:cTn id="14" presetID="22" presetClass="entr" presetSubtype="4" fill="hold" nodeType="withEffect">
                                  <p:stCondLst>
                                    <p:cond delay="75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wipe(down)">
                                      <p:cBhvr>
                                        <p:cTn id="16" dur="125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150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1250"/>
                                        <p:tgtEl>
                                          <p:spTgt spid="38"/>
                                        </p:tgtEl>
                                      </p:cBhvr>
                                    </p:animEffect>
                                  </p:childTnLst>
                                </p:cTn>
                              </p:par>
                              <p:par>
                                <p:cTn id="22" presetID="22" presetClass="entr" presetSubtype="4" fill="hold" grpId="0" nodeType="withEffect">
                                  <p:stCondLst>
                                    <p:cond delay="175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1250"/>
                                        <p:tgtEl>
                                          <p:spTgt spid="33"/>
                                        </p:tgtEl>
                                      </p:cBhvr>
                                    </p:animEffect>
                                  </p:childTnLst>
                                </p:cTn>
                              </p:par>
                              <p:par>
                                <p:cTn id="25" presetID="2" presetClass="entr" presetSubtype="3"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750" fill="hold"/>
                                        <p:tgtEl>
                                          <p:spTgt spid="21"/>
                                        </p:tgtEl>
                                        <p:attrNameLst>
                                          <p:attrName>ppt_x</p:attrName>
                                        </p:attrNameLst>
                                      </p:cBhvr>
                                      <p:tavLst>
                                        <p:tav tm="0">
                                          <p:val>
                                            <p:strVal val="1+#ppt_w/2"/>
                                          </p:val>
                                        </p:tav>
                                        <p:tav tm="100000">
                                          <p:val>
                                            <p:strVal val="#ppt_x"/>
                                          </p:val>
                                        </p:tav>
                                      </p:tavLst>
                                    </p:anim>
                                    <p:anim calcmode="lin" valueType="num">
                                      <p:cBhvr additive="base">
                                        <p:cTn id="28" dur="17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35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125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1250"/>
                                        <p:tgtEl>
                                          <p:spTgt spid="41"/>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1500"/>
                                        <p:tgtEl>
                                          <p:spTgt spid="32"/>
                                        </p:tgtEl>
                                      </p:cBhvr>
                                    </p:animEffect>
                                  </p:childTnLst>
                                </p:cTn>
                              </p:par>
                              <p:par>
                                <p:cTn id="40" presetID="22" presetClass="entr" presetSubtype="8" fill="hold" nodeType="withEffect">
                                  <p:stCondLst>
                                    <p:cond delay="175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1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1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580">
                                          <p:stCondLst>
                                            <p:cond delay="0"/>
                                          </p:stCondLst>
                                        </p:cTn>
                                        <p:tgtEl>
                                          <p:spTgt spid="45"/>
                                        </p:tgtEl>
                                      </p:cBhvr>
                                    </p:animEffect>
                                    <p:anim calcmode="lin" valueType="num">
                                      <p:cBhvr>
                                        <p:cTn id="53"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58" dur="26">
                                          <p:stCondLst>
                                            <p:cond delay="650"/>
                                          </p:stCondLst>
                                        </p:cTn>
                                        <p:tgtEl>
                                          <p:spTgt spid="45"/>
                                        </p:tgtEl>
                                      </p:cBhvr>
                                      <p:to x="100000" y="60000"/>
                                    </p:animScale>
                                    <p:animScale>
                                      <p:cBhvr>
                                        <p:cTn id="59" dur="166" decel="50000">
                                          <p:stCondLst>
                                            <p:cond delay="676"/>
                                          </p:stCondLst>
                                        </p:cTn>
                                        <p:tgtEl>
                                          <p:spTgt spid="45"/>
                                        </p:tgtEl>
                                      </p:cBhvr>
                                      <p:to x="100000" y="100000"/>
                                    </p:animScale>
                                    <p:animScale>
                                      <p:cBhvr>
                                        <p:cTn id="60" dur="26">
                                          <p:stCondLst>
                                            <p:cond delay="1312"/>
                                          </p:stCondLst>
                                        </p:cTn>
                                        <p:tgtEl>
                                          <p:spTgt spid="45"/>
                                        </p:tgtEl>
                                      </p:cBhvr>
                                      <p:to x="100000" y="80000"/>
                                    </p:animScale>
                                    <p:animScale>
                                      <p:cBhvr>
                                        <p:cTn id="61" dur="166" decel="50000">
                                          <p:stCondLst>
                                            <p:cond delay="1338"/>
                                          </p:stCondLst>
                                        </p:cTn>
                                        <p:tgtEl>
                                          <p:spTgt spid="45"/>
                                        </p:tgtEl>
                                      </p:cBhvr>
                                      <p:to x="100000" y="100000"/>
                                    </p:animScale>
                                    <p:animScale>
                                      <p:cBhvr>
                                        <p:cTn id="62" dur="26">
                                          <p:stCondLst>
                                            <p:cond delay="1642"/>
                                          </p:stCondLst>
                                        </p:cTn>
                                        <p:tgtEl>
                                          <p:spTgt spid="45"/>
                                        </p:tgtEl>
                                      </p:cBhvr>
                                      <p:to x="100000" y="90000"/>
                                    </p:animScale>
                                    <p:animScale>
                                      <p:cBhvr>
                                        <p:cTn id="63" dur="166" decel="50000">
                                          <p:stCondLst>
                                            <p:cond delay="1668"/>
                                          </p:stCondLst>
                                        </p:cTn>
                                        <p:tgtEl>
                                          <p:spTgt spid="45"/>
                                        </p:tgtEl>
                                      </p:cBhvr>
                                      <p:to x="100000" y="100000"/>
                                    </p:animScale>
                                    <p:animScale>
                                      <p:cBhvr>
                                        <p:cTn id="64" dur="26">
                                          <p:stCondLst>
                                            <p:cond delay="1808"/>
                                          </p:stCondLst>
                                        </p:cTn>
                                        <p:tgtEl>
                                          <p:spTgt spid="45"/>
                                        </p:tgtEl>
                                      </p:cBhvr>
                                      <p:to x="100000" y="95000"/>
                                    </p:animScale>
                                    <p:animScale>
                                      <p:cBhvr>
                                        <p:cTn id="65"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3" grpId="0"/>
      <p:bldP spid="41"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FFFF00">
                <a:alpha val="70000"/>
              </a:srgbClr>
            </a:gs>
            <a:gs pos="78000">
              <a:schemeClr val="tx1"/>
            </a:gs>
            <a:gs pos="26000">
              <a:srgbClr val="FF0000"/>
            </a:gs>
            <a:gs pos="4000">
              <a:schemeClr val="accent1">
                <a:lumMod val="30000"/>
                <a:lumOff val="70000"/>
                <a:alpha val="52000"/>
              </a:schemeClr>
            </a:gs>
          </a:gsLst>
          <a:lin ang="108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154747"/>
            <a:ext cx="11709779" cy="6561632"/>
          </a:xfrm>
          <a:solidFill>
            <a:schemeClr val="accent3">
              <a:lumMod val="20000"/>
              <a:lumOff val="80000"/>
            </a:schemeClr>
          </a:solidFill>
          <a:ln>
            <a:solidFill>
              <a:schemeClr val="bg1"/>
            </a:solidFill>
          </a:ln>
          <a:scene3d>
            <a:camera prst="orthographicFront"/>
            <a:lightRig rig="threePt" dir="t"/>
          </a:scene3d>
          <a:sp3d>
            <a:bevelT w="114300" prst="artDeco"/>
          </a:sp3d>
        </p:spPr>
        <p:txBody>
          <a:bodyPr>
            <a:noAutofit/>
            <a:sp3d extrusionH="57150">
              <a:bevelT w="38100" h="38100"/>
            </a:sp3d>
          </a:bodyPr>
          <a:lstStyle/>
          <a:p>
            <a:pPr marL="0" lvl="0" indent="0">
              <a:spcBef>
                <a:spcPts val="0"/>
              </a:spcBef>
              <a:spcAft>
                <a:spcPts val="1200"/>
              </a:spcAft>
              <a:buClr>
                <a:srgbClr val="B31166"/>
              </a:buClr>
              <a:buNone/>
            </a:pPr>
            <a:r>
              <a:rPr lang="en-US" sz="2400" dirty="0">
                <a:solidFill>
                  <a:schemeClr val="tx1">
                    <a:lumMod val="95000"/>
                    <a:lumOff val="5000"/>
                  </a:schemeClr>
                </a:solidFill>
                <a:latin typeface="Calibri" panose="020F0502020204030204" pitchFamily="34" charset="0"/>
              </a:rPr>
              <a:t>What were </a:t>
            </a:r>
            <a:r>
              <a:rPr lang="en-US" sz="2400" b="1" dirty="0">
                <a:solidFill>
                  <a:schemeClr val="accent5">
                    <a:lumMod val="75000"/>
                  </a:schemeClr>
                </a:solidFill>
                <a:latin typeface="Calibri" panose="020F0502020204030204" pitchFamily="34" charset="0"/>
              </a:rPr>
              <a:t>Yahusha’s</a:t>
            </a:r>
            <a:r>
              <a:rPr lang="en-US" sz="2400" dirty="0">
                <a:solidFill>
                  <a:schemeClr val="tx1">
                    <a:lumMod val="95000"/>
                    <a:lumOff val="5000"/>
                  </a:schemeClr>
                </a:solidFill>
                <a:latin typeface="Calibri" panose="020F0502020204030204" pitchFamily="34" charset="0"/>
              </a:rPr>
              <a:t> words at the last moment as recorded by John?</a:t>
            </a:r>
            <a:endParaRPr lang="en-US" sz="500" dirty="0">
              <a:solidFill>
                <a:schemeClr val="tx1">
                  <a:lumMod val="95000"/>
                  <a:lumOff val="5000"/>
                </a:schemeClr>
              </a:solidFill>
              <a:latin typeface="Calibri" panose="020F0502020204030204" pitchFamily="34" charset="0"/>
            </a:endParaRPr>
          </a:p>
          <a:p>
            <a:pPr marL="914400" lvl="0" indent="-914400">
              <a:lnSpc>
                <a:spcPct val="90000"/>
              </a:lnSpc>
              <a:spcBef>
                <a:spcPts val="0"/>
              </a:spcBef>
              <a:spcAft>
                <a:spcPts val="1200"/>
              </a:spcAft>
              <a:buClr>
                <a:srgbClr val="B31166"/>
              </a:buClr>
              <a:buNone/>
            </a:pPr>
            <a:r>
              <a:rPr lang="en-US" sz="2400" b="1" dirty="0">
                <a:solidFill>
                  <a:srgbClr val="008080"/>
                </a:solidFill>
                <a:latin typeface="TITUS Cyberbit Basic" panose="02020603050405020304" pitchFamily="18" charset="0"/>
              </a:rPr>
              <a:t>John 19:30</a:t>
            </a:r>
            <a:r>
              <a:rPr lang="en-US" sz="2400" b="1" dirty="0">
                <a:solidFill>
                  <a:prstClr val="black"/>
                </a:solidFill>
                <a:latin typeface="TITUS Cyberbit Basic" panose="02020603050405020304" pitchFamily="18" charset="0"/>
              </a:rPr>
              <a:t>  </a:t>
            </a:r>
            <a:r>
              <a:rPr lang="en-US" sz="2400" dirty="0">
                <a:solidFill>
                  <a:srgbClr val="E45F3C">
                    <a:lumMod val="75000"/>
                  </a:srgbClr>
                </a:solidFill>
                <a:latin typeface="Georgia" panose="02040502050405020303" pitchFamily="18" charset="0"/>
              </a:rPr>
              <a:t>So when </a:t>
            </a:r>
            <a:r>
              <a:rPr lang="he-IL" sz="2800" dirty="0">
                <a:solidFill>
                  <a:srgbClr val="9B6BF2">
                    <a:lumMod val="75000"/>
                  </a:srgbClr>
                </a:solidFill>
                <a:latin typeface="Times New Roman" panose="02020603050405020304" pitchFamily="18" charset="0"/>
                <a:cs typeface="Times New Roman" panose="02020603050405020304" pitchFamily="18" charset="0"/>
              </a:rPr>
              <a:t>יהושע</a:t>
            </a:r>
            <a:r>
              <a:rPr lang="en-US" sz="2400" dirty="0">
                <a:solidFill>
                  <a:srgbClr val="9B6BF2">
                    <a:lumMod val="75000"/>
                  </a:srgbClr>
                </a:solidFill>
                <a:latin typeface="TITUS Cyberbit Basic" panose="02020603050405020304" pitchFamily="18" charset="0"/>
              </a:rPr>
              <a:t> </a:t>
            </a:r>
            <a:r>
              <a:rPr lang="en-US" sz="2400" dirty="0">
                <a:solidFill>
                  <a:srgbClr val="9B6BF2">
                    <a:lumMod val="75000"/>
                  </a:srgbClr>
                </a:solidFill>
                <a:latin typeface="Georgia" panose="02040502050405020303" pitchFamily="18" charset="0"/>
              </a:rPr>
              <a:t>[Yahusha] </a:t>
            </a:r>
            <a:r>
              <a:rPr lang="en-US" sz="2400" dirty="0">
                <a:solidFill>
                  <a:srgbClr val="E45F3C">
                    <a:lumMod val="75000"/>
                  </a:srgbClr>
                </a:solidFill>
                <a:latin typeface="Georgia" panose="02040502050405020303" pitchFamily="18" charset="0"/>
              </a:rPr>
              <a:t>took the sour wine He said, </a:t>
            </a:r>
            <a:br>
              <a:rPr lang="en-US" sz="2400" dirty="0">
                <a:solidFill>
                  <a:srgbClr val="E45F3C">
                    <a:lumMod val="75000"/>
                  </a:srgbClr>
                </a:solidFill>
                <a:latin typeface="Georgia" panose="02040502050405020303" pitchFamily="18" charset="0"/>
              </a:rPr>
            </a:br>
            <a:r>
              <a:rPr lang="en-US" sz="2400" b="1" dirty="0">
                <a:solidFill>
                  <a:srgbClr val="9B6BF2">
                    <a:lumMod val="75000"/>
                  </a:srgbClr>
                </a:solidFill>
                <a:latin typeface="Georgia" panose="02040502050405020303" pitchFamily="18" charset="0"/>
              </a:rPr>
              <a:t>“</a:t>
            </a:r>
            <a:r>
              <a:rPr lang="en-US" sz="2400" b="1" u="sng" dirty="0">
                <a:solidFill>
                  <a:srgbClr val="9B6BF2">
                    <a:lumMod val="75000"/>
                  </a:srgbClr>
                </a:solidFill>
                <a:latin typeface="Georgia" panose="02040502050405020303" pitchFamily="18" charset="0"/>
              </a:rPr>
              <a:t>It has been accom</a:t>
            </a:r>
            <a:r>
              <a:rPr lang="en-US" sz="2400" b="1" dirty="0">
                <a:solidFill>
                  <a:srgbClr val="9B6BF2">
                    <a:lumMod val="75000"/>
                  </a:srgbClr>
                </a:solidFill>
                <a:latin typeface="Georgia" panose="02040502050405020303" pitchFamily="18" charset="0"/>
              </a:rPr>
              <a:t>p</a:t>
            </a:r>
            <a:r>
              <a:rPr lang="en-US" sz="2400" b="1" u="sng" dirty="0">
                <a:solidFill>
                  <a:srgbClr val="9B6BF2">
                    <a:lumMod val="75000"/>
                  </a:srgbClr>
                </a:solidFill>
                <a:latin typeface="Georgia" panose="02040502050405020303" pitchFamily="18" charset="0"/>
              </a:rPr>
              <a:t>lished</a:t>
            </a:r>
            <a:r>
              <a:rPr lang="en-US" sz="2400" b="1" dirty="0">
                <a:solidFill>
                  <a:srgbClr val="9B6BF2">
                    <a:lumMod val="75000"/>
                  </a:srgbClr>
                </a:solidFill>
                <a:latin typeface="Georgia" panose="02040502050405020303" pitchFamily="18" charset="0"/>
              </a:rPr>
              <a:t>!” </a:t>
            </a:r>
            <a:r>
              <a:rPr lang="en-US" sz="2400" dirty="0">
                <a:solidFill>
                  <a:srgbClr val="E45F3C">
                    <a:lumMod val="75000"/>
                  </a:srgbClr>
                </a:solidFill>
                <a:latin typeface="Georgia" panose="02040502050405020303" pitchFamily="18" charset="0"/>
              </a:rPr>
              <a:t>And bowing His head, He gave up His spirit. </a:t>
            </a:r>
            <a:endParaRPr lang="en-US" sz="800" dirty="0">
              <a:solidFill>
                <a:srgbClr val="008080"/>
              </a:solidFill>
              <a:latin typeface="TITUS Cyberbit Basic" panose="02020603050405020304" pitchFamily="18" charset="0"/>
            </a:endParaRPr>
          </a:p>
          <a:p>
            <a:pPr marL="914400" lvl="0" indent="-914400">
              <a:spcBef>
                <a:spcPts val="0"/>
              </a:spcBef>
              <a:spcAft>
                <a:spcPts val="1200"/>
              </a:spcAft>
              <a:buClr>
                <a:srgbClr val="B31166"/>
              </a:buClr>
              <a:buNone/>
            </a:pPr>
            <a:r>
              <a:rPr lang="en-US" sz="2400" dirty="0">
                <a:solidFill>
                  <a:schemeClr val="tx1">
                    <a:lumMod val="95000"/>
                    <a:lumOff val="5000"/>
                  </a:schemeClr>
                </a:solidFill>
                <a:latin typeface="Calibri" panose="020F0502020204030204" pitchFamily="34" charset="0"/>
              </a:rPr>
              <a:t>What was accomplished?</a:t>
            </a:r>
          </a:p>
          <a:p>
            <a:pPr marL="914400" lvl="0" indent="-914400">
              <a:spcBef>
                <a:spcPts val="0"/>
              </a:spcBef>
              <a:spcAft>
                <a:spcPts val="1200"/>
              </a:spcAft>
              <a:buClr>
                <a:srgbClr val="B31166"/>
              </a:buClr>
              <a:buNone/>
            </a:pPr>
            <a:r>
              <a:rPr lang="en-US" sz="2400" b="1" u="sng" dirty="0" err="1">
                <a:solidFill>
                  <a:schemeClr val="accent5">
                    <a:lumMod val="75000"/>
                  </a:schemeClr>
                </a:solidFill>
                <a:latin typeface="Calibri" panose="020F0502020204030204" pitchFamily="34" charset="0"/>
              </a:rPr>
              <a:t>Yahusha</a:t>
            </a:r>
            <a:r>
              <a:rPr lang="en-US" sz="2400" b="1" u="sng" dirty="0">
                <a:solidFill>
                  <a:schemeClr val="tx1">
                    <a:lumMod val="95000"/>
                    <a:lumOff val="5000"/>
                  </a:schemeClr>
                </a:solidFill>
                <a:latin typeface="Calibri" panose="020F0502020204030204" pitchFamily="34" charset="0"/>
              </a:rPr>
              <a:t> accom</a:t>
            </a:r>
            <a:r>
              <a:rPr lang="en-US" sz="2400" b="1" dirty="0">
                <a:solidFill>
                  <a:schemeClr val="tx1">
                    <a:lumMod val="95000"/>
                    <a:lumOff val="5000"/>
                  </a:schemeClr>
                </a:solidFill>
                <a:latin typeface="Calibri" panose="020F0502020204030204" pitchFamily="34" charset="0"/>
              </a:rPr>
              <a:t>p</a:t>
            </a:r>
            <a:r>
              <a:rPr lang="en-US" sz="2400" b="1" u="sng" dirty="0">
                <a:solidFill>
                  <a:schemeClr val="tx1">
                    <a:lumMod val="95000"/>
                    <a:lumOff val="5000"/>
                  </a:schemeClr>
                </a:solidFill>
                <a:latin typeface="Calibri" panose="020F0502020204030204" pitchFamily="34" charset="0"/>
              </a:rPr>
              <a:t>lished</a:t>
            </a:r>
            <a:r>
              <a:rPr lang="en-US" sz="2400" b="1" dirty="0">
                <a:solidFill>
                  <a:schemeClr val="tx1">
                    <a:lumMod val="95000"/>
                    <a:lumOff val="5000"/>
                  </a:schemeClr>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a:t>
            </a:r>
            <a:r>
              <a:rPr lang="en-US" sz="2400" u="sng" dirty="0">
                <a:solidFill>
                  <a:schemeClr val="tx1">
                    <a:lumMod val="95000"/>
                    <a:lumOff val="5000"/>
                  </a:schemeClr>
                </a:solidFill>
                <a:latin typeface="Calibri" panose="020F0502020204030204" pitchFamily="34" charset="0"/>
              </a:rPr>
              <a:t>ver</a:t>
            </a:r>
            <a:r>
              <a:rPr lang="en-US" sz="2400" dirty="0">
                <a:solidFill>
                  <a:schemeClr val="tx1">
                    <a:lumMod val="95000"/>
                    <a:lumOff val="5000"/>
                  </a:schemeClr>
                </a:solidFill>
                <a:latin typeface="Calibri" panose="020F0502020204030204" pitchFamily="34" charset="0"/>
              </a:rPr>
              <a:t>y </a:t>
            </a:r>
            <a:r>
              <a:rPr lang="en-US" sz="2400" u="sng" dirty="0">
                <a:solidFill>
                  <a:schemeClr val="tx1">
                    <a:lumMod val="95000"/>
                    <a:lumOff val="5000"/>
                  </a:schemeClr>
                </a:solidFill>
                <a:latin typeface="Calibri" panose="020F0502020204030204" pitchFamily="34" charset="0"/>
              </a:rPr>
              <a:t>basicall</a:t>
            </a:r>
            <a:r>
              <a:rPr lang="en-US" sz="2400" dirty="0">
                <a:solidFill>
                  <a:schemeClr val="tx1">
                    <a:lumMod val="95000"/>
                    <a:lumOff val="5000"/>
                  </a:schemeClr>
                </a:solidFill>
                <a:latin typeface="Calibri" panose="020F0502020204030204" pitchFamily="34" charset="0"/>
              </a:rPr>
              <a:t>y)</a:t>
            </a:r>
          </a:p>
          <a:p>
            <a:pPr marL="1257300" lvl="2" indent="-457200">
              <a:lnSpc>
                <a:spcPct val="90000"/>
              </a:lnSpc>
              <a:spcBef>
                <a:spcPts val="0"/>
              </a:spcBef>
              <a:spcAft>
                <a:spcPts val="600"/>
              </a:spcAft>
              <a:buClr>
                <a:schemeClr val="accent5">
                  <a:lumMod val="75000"/>
                </a:schemeClr>
              </a:buClr>
              <a:buSzPct val="100000"/>
              <a:buFont typeface="+mj-lt"/>
              <a:buAutoNum type="arabicPeriod"/>
            </a:pPr>
            <a:r>
              <a:rPr lang="en-US" sz="2400" dirty="0">
                <a:solidFill>
                  <a:schemeClr val="tx1">
                    <a:lumMod val="95000"/>
                    <a:lumOff val="5000"/>
                  </a:schemeClr>
                </a:solidFill>
                <a:latin typeface="Calibri" panose="020F0502020204030204" pitchFamily="34" charset="0"/>
              </a:rPr>
              <a:t>A complete life on earth </a:t>
            </a:r>
            <a:r>
              <a:rPr lang="en-US" sz="2400" u="sng" dirty="0">
                <a:solidFill>
                  <a:schemeClr val="tx1">
                    <a:lumMod val="95000"/>
                    <a:lumOff val="5000"/>
                  </a:schemeClr>
                </a:solidFill>
                <a:latin typeface="Calibri" panose="020F0502020204030204" pitchFamily="34" charset="0"/>
              </a:rPr>
              <a:t>without sin</a:t>
            </a:r>
            <a:r>
              <a:rPr lang="en-US" sz="2400" dirty="0">
                <a:solidFill>
                  <a:schemeClr val="tx1">
                    <a:lumMod val="95000"/>
                    <a:lumOff val="5000"/>
                  </a:schemeClr>
                </a:solidFill>
                <a:latin typeface="Calibri" panose="020F0502020204030204" pitchFamily="34" charset="0"/>
              </a:rPr>
              <a:t>.</a:t>
            </a:r>
          </a:p>
          <a:p>
            <a:pPr marL="1257300" lvl="2" indent="-457200">
              <a:lnSpc>
                <a:spcPct val="90000"/>
              </a:lnSpc>
              <a:spcBef>
                <a:spcPts val="0"/>
              </a:spcBef>
              <a:spcAft>
                <a:spcPts val="600"/>
              </a:spcAft>
              <a:buClr>
                <a:schemeClr val="accent5">
                  <a:lumMod val="75000"/>
                </a:schemeClr>
              </a:buClr>
              <a:buSzPct val="100000"/>
              <a:buFont typeface="+mj-lt"/>
              <a:buAutoNum type="arabicPeriod"/>
            </a:pPr>
            <a:r>
              <a:rPr lang="en-US" sz="2400" dirty="0">
                <a:solidFill>
                  <a:schemeClr val="tx1">
                    <a:lumMod val="95000"/>
                    <a:lumOff val="5000"/>
                  </a:schemeClr>
                </a:solidFill>
                <a:latin typeface="Calibri" panose="020F0502020204030204" pitchFamily="34" charset="0"/>
              </a:rPr>
              <a:t>A complete “unraveling” by - </a:t>
            </a:r>
            <a:r>
              <a:rPr lang="en-US" sz="2400" b="1" dirty="0">
                <a:solidFill>
                  <a:schemeClr val="accent5">
                    <a:lumMod val="75000"/>
                  </a:schemeClr>
                </a:solidFill>
                <a:latin typeface="Calibri" panose="020F0502020204030204" pitchFamily="34" charset="0"/>
              </a:rPr>
              <a:t>Living Example,</a:t>
            </a:r>
            <a:r>
              <a:rPr lang="en-US" sz="2400" dirty="0">
                <a:solidFill>
                  <a:schemeClr val="tx1">
                    <a:lumMod val="95000"/>
                    <a:lumOff val="5000"/>
                  </a:schemeClr>
                </a:solidFill>
                <a:latin typeface="Calibri" panose="020F0502020204030204" pitchFamily="34" charset="0"/>
              </a:rPr>
              <a:t> of the </a:t>
            </a:r>
            <a:r>
              <a:rPr lang="en-US" sz="2400" b="1" dirty="0">
                <a:solidFill>
                  <a:srgbClr val="0070C0"/>
                </a:solidFill>
                <a:latin typeface="Calibri" panose="020F0502020204030204" pitchFamily="34" charset="0"/>
              </a:rPr>
              <a:t>Torah.</a:t>
            </a:r>
            <a:endParaRPr lang="en-US" sz="2400" dirty="0">
              <a:solidFill>
                <a:schemeClr val="tx1">
                  <a:lumMod val="95000"/>
                  <a:lumOff val="5000"/>
                </a:schemeClr>
              </a:solidFill>
              <a:latin typeface="Calibri" panose="020F0502020204030204" pitchFamily="34" charset="0"/>
            </a:endParaRPr>
          </a:p>
          <a:p>
            <a:pPr marL="1257300" lvl="2" indent="-457200">
              <a:lnSpc>
                <a:spcPct val="90000"/>
              </a:lnSpc>
              <a:spcBef>
                <a:spcPts val="0"/>
              </a:spcBef>
              <a:spcAft>
                <a:spcPts val="600"/>
              </a:spcAft>
              <a:buClr>
                <a:schemeClr val="accent5">
                  <a:lumMod val="75000"/>
                </a:schemeClr>
              </a:buClr>
              <a:buSzPct val="100000"/>
              <a:buFont typeface="+mj-lt"/>
              <a:buAutoNum type="arabicPeriod"/>
            </a:pPr>
            <a:r>
              <a:rPr lang="en-US" sz="2400" dirty="0">
                <a:solidFill>
                  <a:schemeClr val="tx1">
                    <a:lumMod val="95000"/>
                    <a:lumOff val="5000"/>
                  </a:schemeClr>
                </a:solidFill>
                <a:latin typeface="Calibri" panose="020F0502020204030204" pitchFamily="34" charset="0"/>
              </a:rPr>
              <a:t>The observation of the Mo-</a:t>
            </a:r>
            <a:r>
              <a:rPr lang="en-US" sz="2400" dirty="0" err="1">
                <a:solidFill>
                  <a:schemeClr val="tx1">
                    <a:lumMod val="95000"/>
                    <a:lumOff val="5000"/>
                  </a:schemeClr>
                </a:solidFill>
                <a:latin typeface="Calibri" panose="020F0502020204030204" pitchFamily="34" charset="0"/>
              </a:rPr>
              <a:t>ed</a:t>
            </a:r>
            <a:r>
              <a:rPr lang="en-US" sz="2400" dirty="0">
                <a:solidFill>
                  <a:schemeClr val="tx1">
                    <a:lumMod val="95000"/>
                    <a:lumOff val="5000"/>
                  </a:schemeClr>
                </a:solidFill>
                <a:latin typeface="Calibri" panose="020F0502020204030204" pitchFamily="34" charset="0"/>
              </a:rPr>
              <a:t> Worship Feasts and Festivals 						</a:t>
            </a:r>
            <a:r>
              <a:rPr lang="en-US" sz="2400" b="1" u="sng" dirty="0">
                <a:solidFill>
                  <a:srgbClr val="FF0066"/>
                </a:solidFill>
                <a:latin typeface="Calibri" panose="020F0502020204030204" pitchFamily="34" charset="0"/>
              </a:rPr>
              <a:t>before and after the crucifixion</a:t>
            </a:r>
            <a:r>
              <a:rPr lang="en-US" sz="2400" b="1" dirty="0">
                <a:solidFill>
                  <a:srgbClr val="FF0066"/>
                </a:solidFill>
                <a:latin typeface="Calibri" panose="020F0502020204030204" pitchFamily="34" charset="0"/>
              </a:rPr>
              <a:t>.  </a:t>
            </a:r>
            <a:r>
              <a:rPr lang="en-US" sz="2400" b="1" dirty="0">
                <a:solidFill>
                  <a:schemeClr val="tx1"/>
                </a:solidFill>
                <a:latin typeface="Calibri" panose="020F0502020204030204" pitchFamily="34" charset="0"/>
              </a:rPr>
              <a:t>That means – </a:t>
            </a:r>
            <a:r>
              <a:rPr lang="en-US" sz="2400" b="1" dirty="0">
                <a:solidFill>
                  <a:schemeClr val="tx1"/>
                </a:solidFill>
                <a:effectLst>
                  <a:glow rad="177800">
                    <a:srgbClr val="FFFF00"/>
                  </a:glow>
                </a:effectLst>
                <a:latin typeface="Calibri" panose="020F0502020204030204" pitchFamily="34" charset="0"/>
              </a:rPr>
              <a:t>NO LUNAR TIMING!</a:t>
            </a:r>
            <a:endParaRPr lang="en-US" sz="2400" b="1" u="sng" dirty="0">
              <a:solidFill>
                <a:schemeClr val="tx1"/>
              </a:solidFill>
              <a:effectLst>
                <a:glow rad="177800">
                  <a:srgbClr val="FFFF00"/>
                </a:glow>
              </a:effectLst>
              <a:latin typeface="Calibri" panose="020F0502020204030204" pitchFamily="34" charset="0"/>
            </a:endParaRPr>
          </a:p>
          <a:p>
            <a:pPr marL="1257300" lvl="2" indent="-457200">
              <a:lnSpc>
                <a:spcPct val="90000"/>
              </a:lnSpc>
              <a:spcBef>
                <a:spcPts val="0"/>
              </a:spcBef>
              <a:spcAft>
                <a:spcPts val="600"/>
              </a:spcAft>
              <a:buClr>
                <a:schemeClr val="accent5">
                  <a:lumMod val="75000"/>
                </a:schemeClr>
              </a:buClr>
              <a:buSzPct val="100000"/>
              <a:buFont typeface="+mj-lt"/>
              <a:buAutoNum type="arabicPeriod"/>
            </a:pPr>
            <a:r>
              <a:rPr lang="en-US" sz="2400" dirty="0">
                <a:solidFill>
                  <a:schemeClr val="tx1">
                    <a:lumMod val="95000"/>
                    <a:lumOff val="5000"/>
                  </a:schemeClr>
                </a:solidFill>
                <a:latin typeface="Calibri" panose="020F0502020204030204" pitchFamily="34" charset="0"/>
              </a:rPr>
              <a:t>The </a:t>
            </a:r>
            <a:r>
              <a:rPr lang="en-US" sz="2400" b="1" u="sng" dirty="0">
                <a:solidFill>
                  <a:srgbClr val="009999"/>
                </a:solidFill>
                <a:latin typeface="Calibri" panose="020F0502020204030204" pitchFamily="34" charset="0"/>
              </a:rPr>
              <a:t>TRANSFER</a:t>
            </a:r>
            <a:r>
              <a:rPr lang="en-US" sz="2400" dirty="0">
                <a:solidFill>
                  <a:schemeClr val="tx1">
                    <a:lumMod val="95000"/>
                    <a:lumOff val="5000"/>
                  </a:schemeClr>
                </a:solidFill>
                <a:latin typeface="Calibri" panose="020F0502020204030204" pitchFamily="34" charset="0"/>
              </a:rPr>
              <a:t> of the </a:t>
            </a:r>
            <a:r>
              <a:rPr lang="en-US" sz="2400" dirty="0" err="1">
                <a:solidFill>
                  <a:schemeClr val="tx1">
                    <a:lumMod val="95000"/>
                    <a:lumOff val="5000"/>
                  </a:schemeClr>
                </a:solidFill>
                <a:latin typeface="Calibri" panose="020F0502020204030204" pitchFamily="34" charset="0"/>
              </a:rPr>
              <a:t>Ahronic</a:t>
            </a:r>
            <a:r>
              <a:rPr lang="en-US" sz="2400" dirty="0">
                <a:solidFill>
                  <a:schemeClr val="tx1">
                    <a:lumMod val="95000"/>
                    <a:lumOff val="5000"/>
                  </a:schemeClr>
                </a:solidFill>
                <a:latin typeface="Calibri" panose="020F0502020204030204" pitchFamily="34" charset="0"/>
              </a:rPr>
              <a:t> Priesthood through the last authentic Levitical High Priest – </a:t>
            </a:r>
            <a:r>
              <a:rPr lang="en-US" sz="2400" b="1" dirty="0">
                <a:solidFill>
                  <a:srgbClr val="00B050"/>
                </a:solidFill>
                <a:latin typeface="Calibri" panose="020F0502020204030204" pitchFamily="34" charset="0"/>
              </a:rPr>
              <a:t>John the Baptist, </a:t>
            </a:r>
            <a:r>
              <a:rPr lang="en-US" sz="2400" dirty="0">
                <a:solidFill>
                  <a:schemeClr val="tx1">
                    <a:lumMod val="95000"/>
                    <a:lumOff val="5000"/>
                  </a:schemeClr>
                </a:solidFill>
                <a:latin typeface="Calibri" panose="020F0502020204030204" pitchFamily="34" charset="0"/>
              </a:rPr>
              <a:t>to </a:t>
            </a:r>
            <a:r>
              <a:rPr lang="en-US" sz="2400" b="1" u="sng" dirty="0">
                <a:solidFill>
                  <a:schemeClr val="accent5">
                    <a:lumMod val="75000"/>
                  </a:schemeClr>
                </a:solidFill>
                <a:latin typeface="Calibri" panose="020F0502020204030204" pitchFamily="34" charset="0"/>
              </a:rPr>
              <a:t>Himself</a:t>
            </a:r>
            <a:r>
              <a:rPr lang="en-US" sz="2400" dirty="0">
                <a:solidFill>
                  <a:schemeClr val="tx1">
                    <a:lumMod val="95000"/>
                    <a:lumOff val="5000"/>
                  </a:schemeClr>
                </a:solidFill>
                <a:latin typeface="Calibri" panose="020F0502020204030204" pitchFamily="34" charset="0"/>
              </a:rPr>
              <a:t> the </a:t>
            </a:r>
            <a:r>
              <a:rPr lang="en-US" sz="2400" b="1" u="sng" dirty="0" err="1">
                <a:solidFill>
                  <a:schemeClr val="accent5">
                    <a:lumMod val="75000"/>
                  </a:schemeClr>
                </a:solidFill>
                <a:latin typeface="Calibri" panose="020F0502020204030204" pitchFamily="34" charset="0"/>
              </a:rPr>
              <a:t>Melchi-Tzedek</a:t>
            </a:r>
            <a:r>
              <a:rPr lang="en-US" sz="2400" b="1" u="sng" dirty="0">
                <a:solidFill>
                  <a:schemeClr val="accent5">
                    <a:lumMod val="75000"/>
                  </a:schemeClr>
                </a:solidFill>
                <a:latin typeface="Calibri" panose="020F0502020204030204" pitchFamily="34" charset="0"/>
              </a:rPr>
              <a:t> Hi</a:t>
            </a:r>
            <a:r>
              <a:rPr lang="en-US" sz="2400" b="1" dirty="0">
                <a:solidFill>
                  <a:schemeClr val="accent5">
                    <a:lumMod val="75000"/>
                  </a:schemeClr>
                </a:solidFill>
                <a:latin typeface="Calibri" panose="020F0502020204030204" pitchFamily="34" charset="0"/>
              </a:rPr>
              <a:t>g</a:t>
            </a:r>
            <a:r>
              <a:rPr lang="en-US" sz="2400" b="1" u="sng" dirty="0">
                <a:solidFill>
                  <a:schemeClr val="accent5">
                    <a:lumMod val="75000"/>
                  </a:schemeClr>
                </a:solidFill>
                <a:latin typeface="Calibri" panose="020F0502020204030204" pitchFamily="34" charset="0"/>
              </a:rPr>
              <a:t>h Priest for ever</a:t>
            </a:r>
            <a:r>
              <a:rPr lang="en-US" sz="2400" b="1" dirty="0">
                <a:solidFill>
                  <a:schemeClr val="accent5">
                    <a:lumMod val="75000"/>
                  </a:schemeClr>
                </a:solidFill>
                <a:latin typeface="Calibri" panose="020F0502020204030204" pitchFamily="34" charset="0"/>
              </a:rPr>
              <a:t>. </a:t>
            </a:r>
            <a:endParaRPr lang="en-US" sz="2400" dirty="0">
              <a:solidFill>
                <a:schemeClr val="tx1">
                  <a:lumMod val="95000"/>
                  <a:lumOff val="5000"/>
                </a:schemeClr>
              </a:solidFill>
              <a:latin typeface="Calibri" panose="020F0502020204030204" pitchFamily="34" charset="0"/>
            </a:endParaRPr>
          </a:p>
          <a:p>
            <a:pPr marL="1257300" lvl="2" indent="-457200">
              <a:lnSpc>
                <a:spcPct val="90000"/>
              </a:lnSpc>
              <a:spcBef>
                <a:spcPts val="0"/>
              </a:spcBef>
              <a:spcAft>
                <a:spcPts val="600"/>
              </a:spcAft>
              <a:buClr>
                <a:schemeClr val="accent5">
                  <a:lumMod val="75000"/>
                </a:schemeClr>
              </a:buClr>
              <a:buSzPct val="100000"/>
              <a:buFont typeface="+mj-lt"/>
              <a:buAutoNum type="arabicPeriod"/>
            </a:pPr>
            <a:r>
              <a:rPr lang="en-US" sz="2400" dirty="0">
                <a:solidFill>
                  <a:schemeClr val="tx1">
                    <a:lumMod val="95000"/>
                    <a:lumOff val="5000"/>
                  </a:schemeClr>
                </a:solidFill>
                <a:latin typeface="Calibri" panose="020F0502020204030204" pitchFamily="34" charset="0"/>
              </a:rPr>
              <a:t>Re-establishing the </a:t>
            </a:r>
            <a:r>
              <a:rPr lang="en-US" sz="2400" b="1" dirty="0">
                <a:solidFill>
                  <a:schemeClr val="accent5">
                    <a:lumMod val="75000"/>
                  </a:schemeClr>
                </a:solidFill>
                <a:latin typeface="Calibri" panose="020F0502020204030204" pitchFamily="34" charset="0"/>
              </a:rPr>
              <a:t>Everlasting Covenant </a:t>
            </a:r>
            <a:r>
              <a:rPr lang="en-US" sz="2400" dirty="0">
                <a:solidFill>
                  <a:schemeClr val="tx1">
                    <a:lumMod val="95000"/>
                    <a:lumOff val="5000"/>
                  </a:schemeClr>
                </a:solidFill>
                <a:latin typeface="Calibri" panose="020F0502020204030204" pitchFamily="34" charset="0"/>
              </a:rPr>
              <a:t>in the </a:t>
            </a:r>
            <a:r>
              <a:rPr lang="en-US" sz="2400" b="1" dirty="0" err="1">
                <a:solidFill>
                  <a:schemeClr val="accent5">
                    <a:lumMod val="75000"/>
                  </a:schemeClr>
                </a:solidFill>
                <a:latin typeface="Calibri" panose="020F0502020204030204" pitchFamily="34" charset="0"/>
              </a:rPr>
              <a:t>Melchi-Tzedek</a:t>
            </a:r>
            <a:r>
              <a:rPr lang="en-US" sz="2400" b="1" dirty="0">
                <a:solidFill>
                  <a:schemeClr val="accent5">
                    <a:lumMod val="75000"/>
                  </a:schemeClr>
                </a:solidFill>
                <a:latin typeface="Calibri" panose="020F0502020204030204" pitchFamily="34" charset="0"/>
              </a:rPr>
              <a:t> Order </a:t>
            </a:r>
            <a:r>
              <a:rPr lang="en-US" sz="2400" dirty="0">
                <a:solidFill>
                  <a:schemeClr val="tx1">
                    <a:lumMod val="95000"/>
                    <a:lumOff val="5000"/>
                  </a:schemeClr>
                </a:solidFill>
                <a:latin typeface="Calibri" panose="020F0502020204030204" pitchFamily="34" charset="0"/>
              </a:rPr>
              <a:t>as given to Abraham and re-affirmed at Sinai – </a:t>
            </a:r>
            <a:r>
              <a:rPr lang="en-US" sz="2400" b="1" dirty="0">
                <a:solidFill>
                  <a:srgbClr val="00B050"/>
                </a:solidFill>
                <a:latin typeface="Calibri" panose="020F0502020204030204" pitchFamily="34" charset="0"/>
              </a:rPr>
              <a:t>(Exodus 19:3-24:11).  </a:t>
            </a:r>
            <a:br>
              <a:rPr lang="en-US" sz="2400" b="1" dirty="0">
                <a:solidFill>
                  <a:srgbClr val="00B050"/>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(The same Covenant that was broken by the golden calf event.)</a:t>
            </a:r>
          </a:p>
          <a:p>
            <a:pPr marL="1257300" lvl="2" indent="-457200">
              <a:lnSpc>
                <a:spcPct val="90000"/>
              </a:lnSpc>
              <a:spcBef>
                <a:spcPts val="0"/>
              </a:spcBef>
              <a:spcAft>
                <a:spcPts val="600"/>
              </a:spcAft>
              <a:buClr>
                <a:schemeClr val="accent5">
                  <a:lumMod val="75000"/>
                </a:schemeClr>
              </a:buClr>
              <a:buSzPct val="100000"/>
              <a:buFont typeface="+mj-lt"/>
              <a:buAutoNum type="arabicPeriod"/>
            </a:pPr>
            <a:r>
              <a:rPr lang="en-US" sz="2400" dirty="0">
                <a:solidFill>
                  <a:schemeClr val="tx1">
                    <a:lumMod val="95000"/>
                    <a:lumOff val="5000"/>
                  </a:schemeClr>
                </a:solidFill>
                <a:latin typeface="Calibri" panose="020F0502020204030204" pitchFamily="34" charset="0"/>
              </a:rPr>
              <a:t>Sealing this </a:t>
            </a:r>
            <a:r>
              <a:rPr lang="en-US" sz="2400" b="1" dirty="0">
                <a:solidFill>
                  <a:srgbClr val="9B6BF2">
                    <a:lumMod val="75000"/>
                  </a:srgbClr>
                </a:solidFill>
                <a:latin typeface="Calibri" panose="020F0502020204030204" pitchFamily="34" charset="0"/>
              </a:rPr>
              <a:t>Everlasting Covenant </a:t>
            </a:r>
            <a:r>
              <a:rPr lang="en-US" sz="2400" dirty="0">
                <a:solidFill>
                  <a:prstClr val="black">
                    <a:lumMod val="95000"/>
                    <a:lumOff val="5000"/>
                  </a:prstClr>
                </a:solidFill>
                <a:latin typeface="Calibri" panose="020F0502020204030204" pitchFamily="34" charset="0"/>
              </a:rPr>
              <a:t>in the </a:t>
            </a:r>
            <a:r>
              <a:rPr lang="en-US" sz="2400" b="1" dirty="0" err="1">
                <a:solidFill>
                  <a:srgbClr val="9B6BF2">
                    <a:lumMod val="75000"/>
                  </a:srgbClr>
                </a:solidFill>
                <a:latin typeface="Calibri" panose="020F0502020204030204" pitchFamily="34" charset="0"/>
              </a:rPr>
              <a:t>Melchi-Tzedek</a:t>
            </a:r>
            <a:r>
              <a:rPr lang="en-US" sz="2400" b="1" dirty="0">
                <a:solidFill>
                  <a:srgbClr val="9B6BF2">
                    <a:lumMod val="75000"/>
                  </a:srgbClr>
                </a:solidFill>
                <a:latin typeface="Calibri" panose="020F0502020204030204" pitchFamily="34" charset="0"/>
              </a:rPr>
              <a:t> Order </a:t>
            </a:r>
            <a:r>
              <a:rPr lang="en-US" sz="2400" dirty="0">
                <a:solidFill>
                  <a:schemeClr val="tx1">
                    <a:lumMod val="95000"/>
                    <a:lumOff val="5000"/>
                  </a:schemeClr>
                </a:solidFill>
                <a:latin typeface="Calibri" panose="020F0502020204030204" pitchFamily="34" charset="0"/>
              </a:rPr>
              <a:t>with</a:t>
            </a:r>
            <a:r>
              <a:rPr lang="en-US" sz="2400" b="1" dirty="0">
                <a:solidFill>
                  <a:srgbClr val="9B6BF2">
                    <a:lumMod val="75000"/>
                  </a:srgbClr>
                </a:solidFill>
                <a:latin typeface="Calibri" panose="020F0502020204030204" pitchFamily="34" charset="0"/>
              </a:rPr>
              <a:t> His Blood and 	death at Golgotha.  The Everlasting Covenant - </a:t>
            </a:r>
            <a:r>
              <a:rPr lang="en-US" sz="2400" b="1" u="sng" dirty="0">
                <a:solidFill>
                  <a:srgbClr val="FF0066"/>
                </a:solidFill>
                <a:latin typeface="Calibri" panose="020F0502020204030204" pitchFamily="34" charset="0"/>
              </a:rPr>
              <a:t>Sealed Permanentl</a:t>
            </a:r>
            <a:r>
              <a:rPr lang="en-US" sz="2400" b="1" dirty="0">
                <a:solidFill>
                  <a:srgbClr val="FF0066"/>
                </a:solidFill>
                <a:latin typeface="Calibri" panose="020F0502020204030204" pitchFamily="34" charset="0"/>
              </a:rPr>
              <a:t>y </a:t>
            </a:r>
            <a:r>
              <a:rPr lang="en-US" sz="2400" b="1" u="sng" dirty="0">
                <a:solidFill>
                  <a:srgbClr val="FF0066"/>
                </a:solidFill>
                <a:latin typeface="Calibri" panose="020F0502020204030204" pitchFamily="34" charset="0"/>
              </a:rPr>
              <a:t>FOREVER</a:t>
            </a:r>
            <a:r>
              <a:rPr lang="en-US" sz="2400" b="1" dirty="0">
                <a:solidFill>
                  <a:srgbClr val="FF0066"/>
                </a:solidFill>
                <a:latin typeface="Calibri" panose="020F0502020204030204" pitchFamily="34" charset="0"/>
              </a:rPr>
              <a:t>.</a:t>
            </a:r>
            <a:r>
              <a:rPr lang="en-US" sz="2400" b="1" u="sng" dirty="0">
                <a:solidFill>
                  <a:srgbClr val="FF0066"/>
                </a:solidFill>
                <a:latin typeface="Calibri" panose="020F0502020204030204" pitchFamily="34" charset="0"/>
              </a:rPr>
              <a:t> </a:t>
            </a:r>
            <a:endParaRPr lang="en-US" sz="2400" u="sng" dirty="0">
              <a:solidFill>
                <a:srgbClr val="FF0066"/>
              </a:solidFill>
              <a:latin typeface="Calibri" panose="020F0502020204030204" pitchFamily="34" charset="0"/>
            </a:endParaRPr>
          </a:p>
        </p:txBody>
      </p:sp>
      <p:sp>
        <p:nvSpPr>
          <p:cNvPr id="2" name="Slide Number Placeholder 1"/>
          <p:cNvSpPr>
            <a:spLocks noGrp="1"/>
          </p:cNvSpPr>
          <p:nvPr>
            <p:ph type="sldNum" sz="quarter" idx="12"/>
          </p:nvPr>
        </p:nvSpPr>
        <p:spPr>
          <a:xfrm>
            <a:off x="-36754" y="6629399"/>
            <a:ext cx="358616" cy="231463"/>
          </a:xfrm>
        </p:spPr>
        <p:txBody>
          <a:bodyPr/>
          <a:lstStyle/>
          <a:p>
            <a:fld id="{D57F1E4F-1CFF-5643-939E-217C01CDF565}" type="slidenum">
              <a:rPr lang="en-US" sz="1200" smtClean="0">
                <a:solidFill>
                  <a:schemeClr val="tx1"/>
                </a:solidFill>
              </a:rPr>
              <a:pPr/>
              <a:t>43</a:t>
            </a:fld>
            <a:endParaRPr lang="en-US" sz="1200" dirty="0">
              <a:solidFill>
                <a:schemeClr val="tx1"/>
              </a:solidFill>
            </a:endParaRPr>
          </a:p>
        </p:txBody>
      </p:sp>
      <p:sp>
        <p:nvSpPr>
          <p:cNvPr id="4" name="Rectangle 3"/>
          <p:cNvSpPr/>
          <p:nvPr/>
        </p:nvSpPr>
        <p:spPr>
          <a:xfrm>
            <a:off x="8862646" y="3319975"/>
            <a:ext cx="3092793" cy="47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lumMod val="95000"/>
                    <a:lumOff val="5000"/>
                  </a:prstClr>
                </a:solidFill>
                <a:effectLst>
                  <a:glow rad="177800">
                    <a:srgbClr val="0CF4C8"/>
                  </a:glow>
                </a:effectLst>
                <a:latin typeface="Calibri" panose="020F0502020204030204" pitchFamily="34" charset="0"/>
              </a:rPr>
              <a:t>on </a:t>
            </a:r>
            <a:r>
              <a:rPr lang="en-US" sz="2400" b="1" dirty="0">
                <a:solidFill>
                  <a:srgbClr val="0000FF"/>
                </a:solidFill>
                <a:effectLst>
                  <a:glow rad="177800">
                    <a:srgbClr val="0CF4C8"/>
                  </a:glow>
                </a:effectLst>
                <a:latin typeface="Calibri" panose="020F0502020204030204" pitchFamily="34" charset="0"/>
              </a:rPr>
              <a:t>Yahuah’s</a:t>
            </a:r>
            <a:r>
              <a:rPr lang="en-US" sz="2400" b="1" dirty="0">
                <a:solidFill>
                  <a:prstClr val="black">
                    <a:lumMod val="95000"/>
                    <a:lumOff val="5000"/>
                  </a:prstClr>
                </a:solidFill>
                <a:effectLst>
                  <a:glow rad="177800">
                    <a:srgbClr val="0CF4C8"/>
                  </a:glow>
                </a:effectLst>
                <a:latin typeface="Calibri" panose="020F0502020204030204" pitchFamily="34" charset="0"/>
              </a:rPr>
              <a:t> schedule,</a:t>
            </a:r>
            <a:endParaRPr lang="en-US" b="1" dirty="0">
              <a:effectLst>
                <a:glow rad="177800">
                  <a:srgbClr val="0CF4C8"/>
                </a:glow>
              </a:effectLst>
            </a:endParaRPr>
          </a:p>
        </p:txBody>
      </p:sp>
    </p:spTree>
    <p:extLst>
      <p:ext uri="{BB962C8B-B14F-4D97-AF65-F5344CB8AC3E}">
        <p14:creationId xmlns:p14="http://schemas.microsoft.com/office/powerpoint/2010/main" val="283376065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2" presetClass="entr" presetSubtype="4" fill="hold" grpId="0" nodeType="withEffect">
                                  <p:stCondLst>
                                    <p:cond delay="30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1000"/>
                                        <p:tgtEl>
                                          <p:spTgt spid="3">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20000"/>
                <a:lumOff val="80000"/>
              </a:schemeClr>
            </a:gs>
            <a:gs pos="30000">
              <a:srgbClr val="66008F"/>
            </a:gs>
            <a:gs pos="64999">
              <a:srgbClr val="BA0066"/>
            </a:gs>
            <a:gs pos="89999">
              <a:srgbClr val="FF0000"/>
            </a:gs>
            <a:gs pos="100000">
              <a:srgbClr val="FF8200"/>
            </a:gs>
          </a:gsLst>
          <a:lin ang="135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12" y="272955"/>
            <a:ext cx="11709779" cy="6441743"/>
          </a:xfrm>
          <a:gradFill>
            <a:gsLst>
              <a:gs pos="91000">
                <a:schemeClr val="accent5">
                  <a:lumMod val="20000"/>
                  <a:lumOff val="80000"/>
                </a:schemeClr>
              </a:gs>
              <a:gs pos="28000">
                <a:schemeClr val="accent5">
                  <a:lumMod val="20000"/>
                  <a:lumOff val="80000"/>
                </a:schemeClr>
              </a:gs>
              <a:gs pos="56000">
                <a:schemeClr val="accent3">
                  <a:lumMod val="20000"/>
                  <a:lumOff val="80000"/>
                </a:schemeClr>
              </a:gs>
              <a:gs pos="13000">
                <a:schemeClr val="accent1">
                  <a:lumMod val="30000"/>
                  <a:lumOff val="70000"/>
                  <a:alpha val="52000"/>
                </a:schemeClr>
              </a:gs>
            </a:gsLst>
            <a:lin ang="13500000" scaled="1"/>
          </a:gradFill>
          <a:ln w="38100">
            <a:solidFill>
              <a:srgbClr val="9933FF"/>
            </a:solidFill>
          </a:ln>
          <a:scene3d>
            <a:camera prst="orthographicFront"/>
            <a:lightRig rig="threePt" dir="t"/>
          </a:scene3d>
          <a:sp3d>
            <a:bevelT prst="slope"/>
          </a:sp3d>
        </p:spPr>
        <p:txBody>
          <a:bodyPr anchor="ctr">
            <a:normAutofit fontScale="92500"/>
            <a:sp3d extrusionH="57150">
              <a:bevelT w="38100" h="38100"/>
            </a:sp3d>
          </a:bodyPr>
          <a:lstStyle/>
          <a:p>
            <a:pPr marL="0" indent="0">
              <a:buNone/>
            </a:pPr>
            <a:r>
              <a:rPr lang="en-US" sz="2800" dirty="0">
                <a:latin typeface="Calibri" panose="020F0502020204030204" pitchFamily="34" charset="0"/>
              </a:rPr>
              <a:t>We now come to an </a:t>
            </a:r>
            <a:r>
              <a:rPr lang="en-US" sz="2800" u="sng" dirty="0">
                <a:latin typeface="Calibri" panose="020F0502020204030204" pitchFamily="34" charset="0"/>
              </a:rPr>
              <a:t>extremel</a:t>
            </a:r>
            <a:r>
              <a:rPr lang="en-US" sz="2800" dirty="0">
                <a:latin typeface="Calibri" panose="020F0502020204030204" pitchFamily="34" charset="0"/>
              </a:rPr>
              <a:t>y </a:t>
            </a:r>
            <a:r>
              <a:rPr lang="en-US" sz="2800" u="sng" dirty="0">
                <a:latin typeface="Calibri" panose="020F0502020204030204" pitchFamily="34" charset="0"/>
              </a:rPr>
              <a:t>crucial</a:t>
            </a:r>
            <a:r>
              <a:rPr lang="en-US" sz="2800" dirty="0">
                <a:latin typeface="Calibri" panose="020F0502020204030204" pitchFamily="34" charset="0"/>
              </a:rPr>
              <a:t> part of this study.  It is this portion that will suggest a full paradigm shift in our belief system.  This highly important portion has everything to do with the retrieval and burial of the emaciated body of </a:t>
            </a:r>
            <a:r>
              <a:rPr lang="en-US" sz="2800" b="1" dirty="0" err="1">
                <a:solidFill>
                  <a:srgbClr val="0000FF"/>
                </a:solidFill>
                <a:latin typeface="Calibri" panose="020F0502020204030204" pitchFamily="34" charset="0"/>
              </a:rPr>
              <a:t>Yahusha</a:t>
            </a:r>
            <a:r>
              <a:rPr lang="en-US" sz="2800" b="1" dirty="0">
                <a:solidFill>
                  <a:srgbClr val="0000FF"/>
                </a:solidFill>
                <a:latin typeface="Calibri" panose="020F0502020204030204" pitchFamily="34" charset="0"/>
              </a:rPr>
              <a:t>.</a:t>
            </a:r>
          </a:p>
          <a:p>
            <a:pPr marL="0" indent="0">
              <a:buNone/>
            </a:pPr>
            <a:r>
              <a:rPr lang="en-US" sz="2800" dirty="0">
                <a:solidFill>
                  <a:schemeClr val="accent1">
                    <a:lumMod val="60000"/>
                    <a:lumOff val="40000"/>
                  </a:schemeClr>
                </a:solidFill>
              </a:rPr>
              <a:t>To say that timing is paramount to this event in terms of this investigation into the start of </a:t>
            </a:r>
            <a:r>
              <a:rPr lang="en-US" sz="2800" b="1" dirty="0">
                <a:solidFill>
                  <a:schemeClr val="accent5">
                    <a:lumMod val="75000"/>
                  </a:schemeClr>
                </a:solidFill>
              </a:rPr>
              <a:t>Yahuah’s</a:t>
            </a:r>
            <a:r>
              <a:rPr lang="en-US" sz="2800" dirty="0">
                <a:solidFill>
                  <a:schemeClr val="accent1">
                    <a:lumMod val="60000"/>
                    <a:lumOff val="40000"/>
                  </a:schemeClr>
                </a:solidFill>
              </a:rPr>
              <a:t> cycles, is a </a:t>
            </a:r>
            <a:r>
              <a:rPr lang="en-US" sz="2800" u="sng" dirty="0">
                <a:solidFill>
                  <a:schemeClr val="accent1">
                    <a:lumMod val="60000"/>
                    <a:lumOff val="40000"/>
                  </a:schemeClr>
                </a:solidFill>
              </a:rPr>
              <a:t>severe understatement</a:t>
            </a:r>
            <a:r>
              <a:rPr lang="en-US" sz="2800" dirty="0">
                <a:solidFill>
                  <a:schemeClr val="accent1">
                    <a:lumMod val="60000"/>
                    <a:lumOff val="40000"/>
                  </a:schemeClr>
                </a:solidFill>
              </a:rPr>
              <a:t>.</a:t>
            </a:r>
          </a:p>
          <a:p>
            <a:pPr marL="0" indent="0">
              <a:lnSpc>
                <a:spcPct val="200000"/>
              </a:lnSpc>
              <a:buNone/>
            </a:pPr>
            <a:r>
              <a:rPr lang="en-US" sz="2800" dirty="0">
                <a:solidFill>
                  <a:schemeClr val="accent1">
                    <a:lumMod val="60000"/>
                    <a:lumOff val="40000"/>
                  </a:schemeClr>
                </a:solidFill>
              </a:rPr>
              <a:t>The event recorded next needs our </a:t>
            </a:r>
            <a:r>
              <a:rPr lang="en-US" sz="2800" u="sng" dirty="0">
                <a:solidFill>
                  <a:schemeClr val="accent1">
                    <a:lumMod val="60000"/>
                    <a:lumOff val="40000"/>
                  </a:schemeClr>
                </a:solidFill>
              </a:rPr>
              <a:t>full attention</a:t>
            </a:r>
            <a:r>
              <a:rPr lang="en-US" sz="2800" dirty="0">
                <a:solidFill>
                  <a:schemeClr val="accent1">
                    <a:lumMod val="60000"/>
                    <a:lumOff val="40000"/>
                  </a:schemeClr>
                </a:solidFill>
              </a:rPr>
              <a:t>.</a:t>
            </a:r>
          </a:p>
          <a:p>
            <a:pPr marL="0" indent="0">
              <a:buNone/>
            </a:pPr>
            <a:r>
              <a:rPr lang="en-US" sz="2800" dirty="0">
                <a:solidFill>
                  <a:schemeClr val="accent1">
                    <a:lumMod val="60000"/>
                    <a:lumOff val="40000"/>
                  </a:schemeClr>
                </a:solidFill>
              </a:rPr>
              <a:t>We will be </a:t>
            </a:r>
            <a:r>
              <a:rPr lang="en-US" sz="2800" u="sng" dirty="0">
                <a:solidFill>
                  <a:schemeClr val="accent1">
                    <a:lumMod val="60000"/>
                    <a:lumOff val="40000"/>
                  </a:schemeClr>
                </a:solidFill>
              </a:rPr>
              <a:t>focusin</a:t>
            </a:r>
            <a:r>
              <a:rPr lang="en-US" sz="2800" dirty="0">
                <a:solidFill>
                  <a:schemeClr val="accent1">
                    <a:lumMod val="60000"/>
                    <a:lumOff val="40000"/>
                  </a:schemeClr>
                </a:solidFill>
              </a:rPr>
              <a:t>g </a:t>
            </a:r>
            <a:r>
              <a:rPr lang="en-US" sz="2800" u="sng" dirty="0">
                <a:solidFill>
                  <a:schemeClr val="accent1">
                    <a:lumMod val="60000"/>
                    <a:lumOff val="40000"/>
                  </a:schemeClr>
                </a:solidFill>
              </a:rPr>
              <a:t>directl</a:t>
            </a:r>
            <a:r>
              <a:rPr lang="en-US" sz="2800" dirty="0">
                <a:solidFill>
                  <a:schemeClr val="accent1">
                    <a:lumMod val="60000"/>
                    <a:lumOff val="40000"/>
                  </a:schemeClr>
                </a:solidFill>
              </a:rPr>
              <a:t>y </a:t>
            </a:r>
            <a:r>
              <a:rPr lang="en-US" sz="2800" u="sng" dirty="0">
                <a:solidFill>
                  <a:schemeClr val="accent1">
                    <a:lumMod val="60000"/>
                    <a:lumOff val="40000"/>
                  </a:schemeClr>
                </a:solidFill>
              </a:rPr>
              <a:t>on the timin</a:t>
            </a:r>
            <a:r>
              <a:rPr lang="en-US" sz="2800" dirty="0">
                <a:solidFill>
                  <a:schemeClr val="accent1">
                    <a:lumMod val="60000"/>
                    <a:lumOff val="40000"/>
                  </a:schemeClr>
                </a:solidFill>
              </a:rPr>
              <a:t>g of - </a:t>
            </a:r>
            <a:r>
              <a:rPr lang="en-US" sz="2800" b="1" u="sng" dirty="0">
                <a:solidFill>
                  <a:srgbClr val="00B050"/>
                </a:solidFill>
              </a:rPr>
              <a:t>when</a:t>
            </a:r>
            <a:r>
              <a:rPr lang="en-US" sz="2800" dirty="0">
                <a:solidFill>
                  <a:schemeClr val="accent1">
                    <a:lumMod val="60000"/>
                    <a:lumOff val="40000"/>
                  </a:schemeClr>
                </a:solidFill>
              </a:rPr>
              <a:t> - </a:t>
            </a:r>
            <a:r>
              <a:rPr lang="en-US" sz="2800" dirty="0" err="1">
                <a:solidFill>
                  <a:schemeClr val="accent1">
                    <a:lumMod val="60000"/>
                    <a:lumOff val="40000"/>
                  </a:schemeClr>
                </a:solidFill>
              </a:rPr>
              <a:t>Yoseph</a:t>
            </a:r>
            <a:r>
              <a:rPr lang="en-US" sz="2800" dirty="0">
                <a:solidFill>
                  <a:schemeClr val="accent1">
                    <a:lumMod val="60000"/>
                    <a:lumOff val="40000"/>
                  </a:schemeClr>
                </a:solidFill>
              </a:rPr>
              <a:t> of </a:t>
            </a:r>
            <a:r>
              <a:rPr lang="en-US" sz="2800" dirty="0" err="1">
                <a:solidFill>
                  <a:schemeClr val="accent1">
                    <a:lumMod val="60000"/>
                    <a:lumOff val="40000"/>
                  </a:schemeClr>
                </a:solidFill>
              </a:rPr>
              <a:t>Ramathayim</a:t>
            </a:r>
            <a:r>
              <a:rPr lang="en-US" sz="2800" dirty="0">
                <a:solidFill>
                  <a:schemeClr val="accent1">
                    <a:lumMod val="60000"/>
                    <a:lumOff val="40000"/>
                  </a:schemeClr>
                </a:solidFill>
              </a:rPr>
              <a:t> </a:t>
            </a:r>
            <a:r>
              <a:rPr lang="en-US" sz="2800" dirty="0">
                <a:solidFill>
                  <a:schemeClr val="tx1">
                    <a:lumMod val="65000"/>
                    <a:lumOff val="35000"/>
                  </a:schemeClr>
                </a:solidFill>
              </a:rPr>
              <a:t>(Arimathea) </a:t>
            </a:r>
            <a:r>
              <a:rPr lang="en-US" sz="2800" b="1" u="sng" dirty="0">
                <a:solidFill>
                  <a:srgbClr val="4305F1"/>
                </a:solidFill>
              </a:rPr>
              <a:t>asked for and retrieved</a:t>
            </a:r>
            <a:r>
              <a:rPr lang="en-US" sz="2800" b="1" dirty="0">
                <a:solidFill>
                  <a:srgbClr val="4305F1"/>
                </a:solidFill>
              </a:rPr>
              <a:t> </a:t>
            </a:r>
            <a:r>
              <a:rPr lang="en-US" sz="2800" dirty="0">
                <a:solidFill>
                  <a:schemeClr val="accent1">
                    <a:lumMod val="60000"/>
                    <a:lumOff val="40000"/>
                  </a:schemeClr>
                </a:solidFill>
              </a:rPr>
              <a:t>the body of </a:t>
            </a:r>
            <a:br>
              <a:rPr lang="en-US" sz="2800" dirty="0">
                <a:solidFill>
                  <a:schemeClr val="accent1">
                    <a:lumMod val="60000"/>
                    <a:lumOff val="40000"/>
                  </a:schemeClr>
                </a:solidFill>
              </a:rPr>
            </a:br>
            <a:r>
              <a:rPr lang="en-US" sz="2800" dirty="0">
                <a:solidFill>
                  <a:schemeClr val="accent1">
                    <a:lumMod val="60000"/>
                    <a:lumOff val="40000"/>
                  </a:schemeClr>
                </a:solidFill>
              </a:rPr>
              <a:t>									       </a:t>
            </a:r>
            <a:r>
              <a:rPr lang="en-US" sz="2800" b="1" dirty="0">
                <a:solidFill>
                  <a:srgbClr val="4305F1"/>
                </a:solidFill>
                <a:effectLst>
                  <a:glow rad="127000">
                    <a:srgbClr val="00FFFF"/>
                  </a:glow>
                  <a:outerShdw blurRad="50800" dist="50800" dir="5400000" sx="101000" sy="101000" algn="ctr" rotWithShape="0">
                    <a:srgbClr val="FFFF00"/>
                  </a:outerShdw>
                </a:effectLst>
                <a:latin typeface="Algerian" panose="04020705040A02060702" pitchFamily="82" charset="0"/>
              </a:rPr>
              <a:t>The Mashiach. </a:t>
            </a:r>
          </a:p>
          <a:p>
            <a:pPr marL="0" indent="0">
              <a:buNone/>
            </a:pPr>
            <a:r>
              <a:rPr lang="en-US" sz="2800" dirty="0">
                <a:solidFill>
                  <a:schemeClr val="accent1">
                    <a:lumMod val="60000"/>
                    <a:lumOff val="40000"/>
                  </a:schemeClr>
                </a:solidFill>
              </a:rPr>
              <a:t>This next event is directly referencing the – </a:t>
            </a:r>
            <a:r>
              <a:rPr lang="en-US" sz="2800" b="1" dirty="0">
                <a:solidFill>
                  <a:srgbClr val="009999"/>
                </a:solidFill>
              </a:rPr>
              <a:t>evening</a:t>
            </a:r>
            <a:r>
              <a:rPr lang="en-US" sz="2800" dirty="0">
                <a:solidFill>
                  <a:schemeClr val="accent1">
                    <a:lumMod val="60000"/>
                    <a:lumOff val="40000"/>
                  </a:schemeClr>
                </a:solidFill>
              </a:rPr>
              <a:t> – 												</a:t>
            </a:r>
            <a:r>
              <a:rPr lang="en-US" sz="2800" b="1" dirty="0" err="1">
                <a:solidFill>
                  <a:srgbClr val="00B050"/>
                </a:solidFill>
              </a:rPr>
              <a:t>ereb</a:t>
            </a:r>
            <a:r>
              <a:rPr lang="en-US" sz="2800" b="1" dirty="0">
                <a:solidFill>
                  <a:srgbClr val="00B050"/>
                </a:solidFill>
              </a:rPr>
              <a:t>  - </a:t>
            </a:r>
            <a:r>
              <a:rPr lang="en-US" sz="2800" dirty="0">
                <a:solidFill>
                  <a:schemeClr val="tx1"/>
                </a:solidFill>
              </a:rPr>
              <a:t>(mixture of light and darkness).  </a:t>
            </a:r>
          </a:p>
          <a:p>
            <a:pPr marL="0" indent="0">
              <a:buNone/>
            </a:pPr>
            <a:r>
              <a:rPr lang="en-US" sz="2800" dirty="0">
                <a:solidFill>
                  <a:schemeClr val="accent1">
                    <a:lumMod val="60000"/>
                    <a:lumOff val="40000"/>
                  </a:schemeClr>
                </a:solidFill>
              </a:rPr>
              <a:t>To help our memories, we are going to look at a few Hebrew definitions for this word </a:t>
            </a:r>
            <a:r>
              <a:rPr lang="en-US" sz="2800" b="1" dirty="0">
                <a:solidFill>
                  <a:srgbClr val="00B050"/>
                </a:solidFill>
              </a:rPr>
              <a:t>– </a:t>
            </a:r>
            <a:r>
              <a:rPr lang="en-US" sz="2800" b="1" dirty="0" err="1">
                <a:solidFill>
                  <a:srgbClr val="00B050"/>
                </a:solidFill>
              </a:rPr>
              <a:t>ereb</a:t>
            </a:r>
            <a:r>
              <a:rPr lang="en-US" sz="2800" b="1" dirty="0">
                <a:solidFill>
                  <a:srgbClr val="00B050"/>
                </a:solidFill>
              </a:rPr>
              <a:t> – </a:t>
            </a:r>
            <a:r>
              <a:rPr lang="en-US" sz="2800" b="1" dirty="0">
                <a:solidFill>
                  <a:srgbClr val="009999"/>
                </a:solidFill>
              </a:rPr>
              <a:t>evening. </a:t>
            </a:r>
          </a:p>
        </p:txBody>
      </p:sp>
      <p:sp>
        <p:nvSpPr>
          <p:cNvPr id="2" name="Slide Number Placeholder 1"/>
          <p:cNvSpPr>
            <a:spLocks noGrp="1"/>
          </p:cNvSpPr>
          <p:nvPr>
            <p:ph type="sldNum" sz="quarter" idx="12"/>
          </p:nvPr>
        </p:nvSpPr>
        <p:spPr>
          <a:xfrm>
            <a:off x="-69275" y="6556584"/>
            <a:ext cx="397439" cy="301416"/>
          </a:xfrm>
        </p:spPr>
        <p:txBody>
          <a:bodyPr/>
          <a:lstStyle/>
          <a:p>
            <a:fld id="{D57F1E4F-1CFF-5643-939E-217C01CDF565}" type="slidenum">
              <a:rPr lang="en-US" sz="1200" smtClean="0">
                <a:solidFill>
                  <a:schemeClr val="tx1"/>
                </a:solidFill>
              </a:rPr>
              <a:pPr/>
              <a:t>44</a:t>
            </a:fld>
            <a:endParaRPr lang="en-US" sz="1200" dirty="0">
              <a:solidFill>
                <a:schemeClr val="tx1"/>
              </a:solidFill>
            </a:endParaRPr>
          </a:p>
        </p:txBody>
      </p:sp>
      <p:sp>
        <p:nvSpPr>
          <p:cNvPr id="5" name="Bent Arrow 4"/>
          <p:cNvSpPr/>
          <p:nvPr/>
        </p:nvSpPr>
        <p:spPr>
          <a:xfrm rot="17882577" flipH="1">
            <a:off x="9476651" y="1623175"/>
            <a:ext cx="1349595" cy="3891130"/>
          </a:xfrm>
          <a:prstGeom prst="bentArrow">
            <a:avLst>
              <a:gd name="adj1" fmla="val 25000"/>
              <a:gd name="adj2" fmla="val 33961"/>
              <a:gd name="adj3" fmla="val 46896"/>
              <a:gd name="adj4" fmla="val 35224"/>
            </a:avLst>
          </a:prstGeom>
          <a:solidFill>
            <a:srgbClr val="FFFF00"/>
          </a:solidFill>
          <a:ln w="57150">
            <a:solidFill>
              <a:srgbClr val="9933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00650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3" end="3"/>
                                            </p:txEl>
                                          </p:spTgt>
                                        </p:tgtEl>
                                      </p:cBhvr>
                                    </p:animEffect>
                                  </p:childTnLst>
                                </p:cTn>
                              </p:par>
                              <p:par>
                                <p:cTn id="11" presetID="31" presetClass="entr" presetSubtype="0"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FFFF00">
                <a:alpha val="70000"/>
              </a:srgbClr>
            </a:gs>
            <a:gs pos="78000">
              <a:schemeClr val="tx1"/>
            </a:gs>
            <a:gs pos="26000">
              <a:srgbClr val="FF0000"/>
            </a:gs>
            <a:gs pos="4000">
              <a:schemeClr val="accent1">
                <a:lumMod val="30000"/>
                <a:lumOff val="70000"/>
                <a:alpha val="52000"/>
              </a:schemeClr>
            </a:gs>
          </a:gsLst>
          <a:lin ang="108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177421"/>
            <a:ext cx="11682484" cy="6509982"/>
          </a:xfrm>
          <a:solidFill>
            <a:srgbClr val="D6FAE6"/>
          </a:solidFill>
          <a:scene3d>
            <a:camera prst="orthographicFront"/>
            <a:lightRig rig="threePt" dir="t"/>
          </a:scene3d>
          <a:sp3d>
            <a:bevelT w="165100" prst="coolSlant"/>
          </a:sp3d>
        </p:spPr>
        <p:txBody>
          <a:bodyPr>
            <a:normAutofit/>
            <a:sp3d extrusionH="57150">
              <a:bevelT w="38100" h="38100"/>
            </a:sp3d>
          </a:bodyPr>
          <a:lstStyle/>
          <a:p>
            <a:pPr marL="0" indent="0" algn="ctr">
              <a:buNone/>
            </a:pPr>
            <a:r>
              <a:rPr lang="en-US" sz="9600" b="1" dirty="0">
                <a:solidFill>
                  <a:srgbClr val="00B050"/>
                </a:solidFill>
              </a:rPr>
              <a:t>EVENING</a:t>
            </a:r>
          </a:p>
          <a:p>
            <a:pPr marL="0" lvl="0" indent="0">
              <a:spcBef>
                <a:spcPts val="0"/>
              </a:spcBef>
              <a:spcAft>
                <a:spcPts val="1000"/>
              </a:spcAft>
              <a:buClr>
                <a:prstClr val="white"/>
              </a:buClr>
              <a:buSzPct val="100000"/>
              <a:buNone/>
            </a:pPr>
            <a:endParaRPr lang="en-US" sz="900" dirty="0">
              <a:solidFill>
                <a:prstClr val="black">
                  <a:lumMod val="95000"/>
                  <a:lumOff val="5000"/>
                </a:prstClr>
              </a:solidFill>
              <a:latin typeface="Calibri" panose="020F0502020204030204"/>
            </a:endParaRPr>
          </a:p>
          <a:p>
            <a:pPr marL="0" lvl="0" indent="0">
              <a:spcBef>
                <a:spcPts val="0"/>
              </a:spcBef>
              <a:spcAft>
                <a:spcPts val="1000"/>
              </a:spcAft>
              <a:buClr>
                <a:prstClr val="white"/>
              </a:buClr>
              <a:buSzPct val="100000"/>
              <a:buNone/>
            </a:pPr>
            <a:r>
              <a:rPr lang="en-US" sz="2400" dirty="0">
                <a:solidFill>
                  <a:prstClr val="black">
                    <a:lumMod val="95000"/>
                    <a:lumOff val="5000"/>
                  </a:prstClr>
                </a:solidFill>
                <a:latin typeface="Calibri" panose="020F0502020204030204"/>
              </a:rPr>
              <a:t>Because</a:t>
            </a:r>
            <a:r>
              <a:rPr lang="en-US" sz="2400" b="1" dirty="0">
                <a:solidFill>
                  <a:srgbClr val="00B050"/>
                </a:solidFill>
                <a:latin typeface="Calibri" panose="020F0502020204030204"/>
              </a:rPr>
              <a:t> </a:t>
            </a:r>
            <a:r>
              <a:rPr lang="en-US" sz="2400" b="1" i="1" dirty="0">
                <a:solidFill>
                  <a:srgbClr val="008080"/>
                </a:solidFill>
                <a:latin typeface="Georgia" panose="02040502050405020303" pitchFamily="18" charset="0"/>
              </a:rPr>
              <a:t>Strong’s</a:t>
            </a:r>
            <a:r>
              <a:rPr lang="en-US" sz="2400" b="1" dirty="0">
                <a:solidFill>
                  <a:srgbClr val="00B050"/>
                </a:solidFill>
                <a:latin typeface="Calibri" panose="020F0502020204030204"/>
              </a:rPr>
              <a:t> </a:t>
            </a:r>
            <a:r>
              <a:rPr lang="en-US" sz="2400" dirty="0">
                <a:solidFill>
                  <a:prstClr val="black">
                    <a:lumMod val="95000"/>
                    <a:lumOff val="5000"/>
                  </a:prstClr>
                </a:solidFill>
                <a:latin typeface="Calibri" panose="020F0502020204030204"/>
              </a:rPr>
              <a:t>is so common, let’s start looking at </a:t>
            </a:r>
            <a:r>
              <a:rPr lang="en-US" sz="2400" dirty="0">
                <a:solidFill>
                  <a:srgbClr val="FF0000"/>
                </a:solidFill>
                <a:latin typeface="Calibri" panose="020F0502020204030204"/>
              </a:rPr>
              <a:t>H6153 </a:t>
            </a:r>
            <a:r>
              <a:rPr lang="en-US" sz="2400" dirty="0">
                <a:solidFill>
                  <a:prstClr val="black">
                    <a:lumMod val="95000"/>
                    <a:lumOff val="5000"/>
                  </a:prstClr>
                </a:solidFill>
                <a:latin typeface="Calibri" panose="020F0502020204030204"/>
              </a:rPr>
              <a:t>where they declare the root word to be, and that is H6150 (same spelling). </a:t>
            </a:r>
          </a:p>
          <a:p>
            <a:pPr marL="0" lvl="0" indent="0">
              <a:spcBef>
                <a:spcPts val="0"/>
              </a:spcBef>
              <a:spcAft>
                <a:spcPts val="1000"/>
              </a:spcAft>
              <a:buClr>
                <a:prstClr val="white"/>
              </a:buClr>
              <a:buSzPct val="100000"/>
              <a:buNone/>
            </a:pPr>
            <a:r>
              <a:rPr lang="en-US" sz="2400" dirty="0">
                <a:solidFill>
                  <a:prstClr val="black">
                    <a:lumMod val="95000"/>
                    <a:lumOff val="5000"/>
                  </a:prstClr>
                </a:solidFill>
                <a:latin typeface="Calibri" panose="020F0502020204030204"/>
              </a:rPr>
              <a:t>H6150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8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a:solidFill>
                  <a:prstClr val="black">
                    <a:lumMod val="95000"/>
                    <a:lumOff val="5000"/>
                  </a:prstClr>
                </a:solidFill>
                <a:latin typeface="Calibri" panose="020F0502020204030204"/>
              </a:rPr>
              <a:t>	</a:t>
            </a:r>
            <a:r>
              <a:rPr lang="en-US" sz="2400" b="1" dirty="0" err="1">
                <a:solidFill>
                  <a:srgbClr val="00B050"/>
                </a:solidFill>
                <a:latin typeface="Calibri" panose="020F0502020204030204"/>
              </a:rPr>
              <a:t>ereb</a:t>
            </a:r>
            <a:r>
              <a:rPr lang="en-US" sz="2400" dirty="0">
                <a:solidFill>
                  <a:prstClr val="black">
                    <a:lumMod val="95000"/>
                    <a:lumOff val="5000"/>
                  </a:prstClr>
                </a:solidFill>
                <a:latin typeface="Calibri" panose="020F0502020204030204"/>
              </a:rPr>
              <a:t> – with 6148 through the idea of covering, with a texture; </a:t>
            </a:r>
            <a:r>
              <a:rPr lang="en-US" sz="2400" b="1" dirty="0">
                <a:solidFill>
                  <a:prstClr val="black">
                    <a:lumMod val="95000"/>
                    <a:lumOff val="5000"/>
                  </a:prstClr>
                </a:solidFill>
                <a:effectLst>
                  <a:glow rad="127000">
                    <a:srgbClr val="FF9933"/>
                  </a:glow>
                </a:effectLst>
                <a:latin typeface="Calibri" panose="020F0502020204030204"/>
              </a:rPr>
              <a:t>to grow dusky</a:t>
            </a:r>
            <a:r>
              <a:rPr lang="en-US" sz="2400" dirty="0">
                <a:solidFill>
                  <a:prstClr val="black">
                    <a:lumMod val="95000"/>
                    <a:lumOff val="5000"/>
                  </a:prstClr>
                </a:solidFill>
                <a:latin typeface="Calibri" panose="020F0502020204030204"/>
              </a:rPr>
              <a:t> 	at sundown:  </a:t>
            </a:r>
            <a:r>
              <a:rPr lang="en-US" sz="2400" b="1" dirty="0">
                <a:solidFill>
                  <a:prstClr val="black">
                    <a:lumMod val="95000"/>
                    <a:lumOff val="5000"/>
                  </a:prstClr>
                </a:solidFill>
                <a:effectLst>
                  <a:glow rad="127000">
                    <a:srgbClr val="21E379"/>
                  </a:glow>
                </a:effectLst>
                <a:latin typeface="Calibri" panose="020F0502020204030204"/>
              </a:rPr>
              <a:t>be darkened </a:t>
            </a:r>
            <a:r>
              <a:rPr lang="en-US" sz="2400" dirty="0">
                <a:solidFill>
                  <a:prstClr val="black">
                    <a:lumMod val="95000"/>
                    <a:lumOff val="5000"/>
                  </a:prstClr>
                </a:solidFill>
                <a:latin typeface="Calibri" panose="020F0502020204030204"/>
              </a:rPr>
              <a:t>(toward) evening.</a:t>
            </a:r>
          </a:p>
          <a:p>
            <a:pPr marL="0" lvl="0" indent="0">
              <a:spcBef>
                <a:spcPts val="0"/>
              </a:spcBef>
              <a:spcAft>
                <a:spcPts val="1000"/>
              </a:spcAft>
              <a:buClr>
                <a:prstClr val="white"/>
              </a:buClr>
              <a:buSzPct val="100000"/>
              <a:buNone/>
            </a:pPr>
            <a:r>
              <a:rPr lang="en-US" sz="2400" dirty="0">
                <a:solidFill>
                  <a:prstClr val="black">
                    <a:lumMod val="95000"/>
                    <a:lumOff val="5000"/>
                  </a:prstClr>
                </a:solidFill>
                <a:latin typeface="Calibri" panose="020F0502020204030204"/>
              </a:rPr>
              <a:t>H6151</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ע</a:t>
            </a:r>
            <a:r>
              <a:rPr lang="en-US" sz="28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a:solidFill>
                  <a:prstClr val="black">
                    <a:lumMod val="95000"/>
                    <a:lumOff val="5000"/>
                  </a:prstClr>
                </a:solidFill>
                <a:latin typeface="Calibri" panose="020F0502020204030204"/>
              </a:rPr>
              <a:t>	</a:t>
            </a:r>
            <a:r>
              <a:rPr lang="en-US" sz="2400" b="1" dirty="0" err="1">
                <a:solidFill>
                  <a:srgbClr val="00B050"/>
                </a:solidFill>
                <a:latin typeface="Calibri" panose="020F0502020204030204"/>
              </a:rPr>
              <a:t>ereb</a:t>
            </a:r>
            <a:r>
              <a:rPr lang="en-US" sz="2400" dirty="0">
                <a:solidFill>
                  <a:prstClr val="black">
                    <a:lumMod val="95000"/>
                    <a:lumOff val="5000"/>
                  </a:prstClr>
                </a:solidFill>
                <a:latin typeface="Calibri" panose="020F0502020204030204"/>
              </a:rPr>
              <a:t> – </a:t>
            </a:r>
            <a:r>
              <a:rPr lang="en-US" sz="2400" b="1" dirty="0">
                <a:solidFill>
                  <a:prstClr val="black">
                    <a:lumMod val="95000"/>
                    <a:lumOff val="5000"/>
                  </a:prstClr>
                </a:solidFill>
                <a:effectLst>
                  <a:glow rad="127000">
                    <a:srgbClr val="0CF4C8"/>
                  </a:glow>
                </a:effectLst>
                <a:latin typeface="Calibri" panose="020F0502020204030204"/>
              </a:rPr>
              <a:t>to commingle; </a:t>
            </a:r>
            <a:r>
              <a:rPr lang="en-US" sz="2400" dirty="0">
                <a:solidFill>
                  <a:prstClr val="black">
                    <a:lumMod val="95000"/>
                    <a:lumOff val="5000"/>
                  </a:prstClr>
                </a:solidFill>
                <a:latin typeface="Calibri" panose="020F0502020204030204"/>
              </a:rPr>
              <a:t>- </a:t>
            </a:r>
            <a:r>
              <a:rPr lang="en-US" sz="2400" b="1" dirty="0">
                <a:solidFill>
                  <a:prstClr val="black">
                    <a:lumMod val="95000"/>
                    <a:lumOff val="5000"/>
                  </a:prstClr>
                </a:solidFill>
                <a:effectLst>
                  <a:glow rad="127000">
                    <a:srgbClr val="0CF4C8"/>
                  </a:glow>
                </a:effectLst>
                <a:latin typeface="Calibri" panose="020F0502020204030204"/>
              </a:rPr>
              <a:t>mingle</a:t>
            </a:r>
            <a:r>
              <a:rPr lang="en-US" sz="2400" dirty="0">
                <a:solidFill>
                  <a:prstClr val="black">
                    <a:lumMod val="95000"/>
                    <a:lumOff val="5000"/>
                  </a:prstClr>
                </a:solidFill>
                <a:latin typeface="Calibri" panose="020F0502020204030204"/>
              </a:rPr>
              <a:t> (self) </a:t>
            </a:r>
            <a:r>
              <a:rPr lang="en-US" sz="2400" b="1" dirty="0">
                <a:solidFill>
                  <a:prstClr val="black">
                    <a:lumMod val="95000"/>
                    <a:lumOff val="5000"/>
                  </a:prstClr>
                </a:solidFill>
                <a:effectLst>
                  <a:glow rad="127000">
                    <a:srgbClr val="0CF4C8"/>
                  </a:glow>
                </a:effectLst>
                <a:latin typeface="Calibri" panose="020F0502020204030204"/>
              </a:rPr>
              <a:t>mix, </a:t>
            </a:r>
          </a:p>
          <a:p>
            <a:pPr marL="0" lvl="0" indent="0">
              <a:spcBef>
                <a:spcPts val="0"/>
              </a:spcBef>
              <a:spcAft>
                <a:spcPts val="1000"/>
              </a:spcAft>
              <a:buClr>
                <a:prstClr val="white"/>
              </a:buClr>
              <a:buSzPct val="100000"/>
              <a:buNone/>
            </a:pPr>
            <a:r>
              <a:rPr lang="en-US" sz="2400" dirty="0">
                <a:solidFill>
                  <a:srgbClr val="FF0000"/>
                </a:solidFill>
                <a:latin typeface="Calibri" panose="020F0502020204030204"/>
              </a:rPr>
              <a:t>H6153</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ע</a:t>
            </a:r>
            <a:r>
              <a:rPr lang="en-US" sz="28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a:solidFill>
                  <a:prstClr val="black">
                    <a:lumMod val="95000"/>
                    <a:lumOff val="5000"/>
                  </a:prstClr>
                </a:solidFill>
                <a:latin typeface="Calibri" panose="020F0502020204030204"/>
              </a:rPr>
              <a:t>	</a:t>
            </a:r>
            <a:r>
              <a:rPr lang="en-US" sz="2400" b="1" dirty="0" err="1">
                <a:solidFill>
                  <a:srgbClr val="00B050"/>
                </a:solidFill>
                <a:latin typeface="Calibri" panose="020F0502020204030204"/>
              </a:rPr>
              <a:t>ereb</a:t>
            </a:r>
            <a:r>
              <a:rPr lang="en-US" sz="2400" b="1" dirty="0">
                <a:solidFill>
                  <a:srgbClr val="00B050"/>
                </a:solidFill>
                <a:latin typeface="Calibri" panose="020F0502020204030204"/>
              </a:rPr>
              <a:t> </a:t>
            </a:r>
            <a:r>
              <a:rPr lang="en-US" sz="2400" dirty="0">
                <a:solidFill>
                  <a:prstClr val="black">
                    <a:lumMod val="95000"/>
                    <a:lumOff val="5000"/>
                  </a:prstClr>
                </a:solidFill>
                <a:latin typeface="Calibri" panose="020F0502020204030204"/>
              </a:rPr>
              <a:t>– from 6150 dusk: -+day, even(</a:t>
            </a:r>
            <a:r>
              <a:rPr lang="en-US" sz="2400" dirty="0" err="1">
                <a:solidFill>
                  <a:prstClr val="black">
                    <a:lumMod val="95000"/>
                    <a:lumOff val="5000"/>
                  </a:prstClr>
                </a:solidFill>
                <a:latin typeface="Calibri" panose="020F0502020204030204"/>
              </a:rPr>
              <a:t>ing</a:t>
            </a:r>
            <a:r>
              <a:rPr lang="en-US" sz="2400" dirty="0">
                <a:solidFill>
                  <a:prstClr val="black">
                    <a:lumMod val="95000"/>
                    <a:lumOff val="5000"/>
                  </a:prstClr>
                </a:solidFill>
                <a:latin typeface="Calibri" panose="020F0502020204030204"/>
              </a:rPr>
              <a:t>), tide), night</a:t>
            </a:r>
          </a:p>
          <a:p>
            <a:pPr marL="0" lvl="0" indent="0">
              <a:spcBef>
                <a:spcPts val="0"/>
              </a:spcBef>
              <a:spcAft>
                <a:spcPts val="1000"/>
              </a:spcAft>
              <a:buClr>
                <a:prstClr val="white"/>
              </a:buClr>
              <a:buSzPct val="100000"/>
              <a:buNone/>
            </a:pPr>
            <a:r>
              <a:rPr lang="en-US" sz="2400" dirty="0">
                <a:solidFill>
                  <a:prstClr val="black">
                    <a:lumMod val="95000"/>
                    <a:lumOff val="5000"/>
                  </a:prstClr>
                </a:solidFill>
                <a:latin typeface="Calibri" panose="020F0502020204030204"/>
              </a:rPr>
              <a:t>H6151</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ע</a:t>
            </a:r>
            <a:r>
              <a:rPr lang="en-US" sz="28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a:solidFill>
                  <a:prstClr val="black">
                    <a:lumMod val="95000"/>
                    <a:lumOff val="5000"/>
                  </a:prstClr>
                </a:solidFill>
                <a:latin typeface="Calibri" panose="020F0502020204030204"/>
              </a:rPr>
              <a:t>	</a:t>
            </a:r>
            <a:r>
              <a:rPr lang="en-US" sz="2400" b="1" dirty="0" err="1">
                <a:solidFill>
                  <a:srgbClr val="00B050"/>
                </a:solidFill>
                <a:latin typeface="Calibri" panose="020F0502020204030204"/>
              </a:rPr>
              <a:t>ereb</a:t>
            </a:r>
            <a:r>
              <a:rPr lang="en-US" sz="2400" b="1" dirty="0">
                <a:solidFill>
                  <a:srgbClr val="00B050"/>
                </a:solidFill>
                <a:latin typeface="Calibri" panose="020F0502020204030204"/>
              </a:rPr>
              <a:t> </a:t>
            </a:r>
            <a:r>
              <a:rPr lang="en-US" sz="2400" b="1" dirty="0">
                <a:solidFill>
                  <a:prstClr val="black">
                    <a:lumMod val="95000"/>
                    <a:lumOff val="5000"/>
                  </a:prstClr>
                </a:solidFill>
                <a:latin typeface="Calibri" panose="020F0502020204030204"/>
              </a:rPr>
              <a:t>– </a:t>
            </a:r>
            <a:r>
              <a:rPr lang="en-US" sz="2400" dirty="0">
                <a:solidFill>
                  <a:prstClr val="black">
                    <a:lumMod val="95000"/>
                    <a:lumOff val="5000"/>
                  </a:prstClr>
                </a:solidFill>
                <a:latin typeface="Calibri" panose="020F0502020204030204"/>
              </a:rPr>
              <a:t>from 6148 the web (or transverse threads of cloth); also </a:t>
            </a:r>
            <a:r>
              <a:rPr lang="en-US" sz="2400" b="1" dirty="0">
                <a:solidFill>
                  <a:prstClr val="black">
                    <a:lumMod val="95000"/>
                    <a:lumOff val="5000"/>
                  </a:prstClr>
                </a:solidFill>
                <a:effectLst>
                  <a:glow rad="127000">
                    <a:srgbClr val="21E379"/>
                  </a:glow>
                </a:effectLst>
                <a:latin typeface="Calibri" panose="020F0502020204030204"/>
              </a:rPr>
              <a:t>a mixture </a:t>
            </a:r>
            <a:r>
              <a:rPr lang="en-US" sz="2400" dirty="0">
                <a:solidFill>
                  <a:prstClr val="black">
                    <a:lumMod val="95000"/>
                    <a:lumOff val="5000"/>
                  </a:prstClr>
                </a:solidFill>
                <a:latin typeface="Calibri" panose="020F0502020204030204"/>
              </a:rPr>
              <a:t>(or 	mongrel race) Arabia, </a:t>
            </a:r>
            <a:r>
              <a:rPr lang="en-US" sz="2400" dirty="0">
                <a:solidFill>
                  <a:prstClr val="black">
                    <a:lumMod val="95000"/>
                    <a:lumOff val="5000"/>
                  </a:prstClr>
                </a:solidFill>
                <a:effectLst>
                  <a:glow rad="127000">
                    <a:srgbClr val="0CF4C8"/>
                  </a:glow>
                </a:effectLst>
                <a:latin typeface="Calibri" panose="020F0502020204030204"/>
              </a:rPr>
              <a:t>mingled people</a:t>
            </a:r>
            <a:r>
              <a:rPr lang="en-US" sz="2400" dirty="0">
                <a:solidFill>
                  <a:prstClr val="black">
                    <a:lumMod val="95000"/>
                    <a:lumOff val="5000"/>
                  </a:prstClr>
                </a:solidFill>
                <a:latin typeface="Calibri" panose="020F0502020204030204"/>
              </a:rPr>
              <a:t>, mixed (multitude), woof </a:t>
            </a:r>
          </a:p>
          <a:p>
            <a:pPr marL="0" lvl="0" indent="0">
              <a:spcBef>
                <a:spcPts val="0"/>
              </a:spcBef>
              <a:spcAft>
                <a:spcPts val="1000"/>
              </a:spcAft>
              <a:buClr>
                <a:prstClr val="white"/>
              </a:buClr>
              <a:buSzPct val="100000"/>
              <a:buNone/>
            </a:pPr>
            <a:r>
              <a:rPr lang="en-US" sz="2400" dirty="0">
                <a:solidFill>
                  <a:prstClr val="black">
                    <a:lumMod val="95000"/>
                    <a:lumOff val="5000"/>
                  </a:prstClr>
                </a:solidFill>
                <a:latin typeface="Calibri" panose="020F0502020204030204"/>
              </a:rPr>
              <a:t>Note the base theme of this word – </a:t>
            </a:r>
            <a:r>
              <a:rPr lang="en-US" sz="4000" b="1" u="sng" dirty="0">
                <a:solidFill>
                  <a:srgbClr val="3CA2E2">
                    <a:lumMod val="75000"/>
                  </a:srgbClr>
                </a:solidFill>
                <a:latin typeface="Calibri" panose="020F0502020204030204"/>
              </a:rPr>
              <a:t>MIXTURE</a:t>
            </a:r>
            <a:r>
              <a:rPr lang="en-US" sz="4000" b="1" dirty="0">
                <a:solidFill>
                  <a:srgbClr val="3CA2E2">
                    <a:lumMod val="75000"/>
                  </a:srgbClr>
                </a:solidFill>
                <a:latin typeface="Calibri" panose="020F0502020204030204"/>
              </a:rPr>
              <a:t>.</a:t>
            </a:r>
          </a:p>
          <a:p>
            <a:endParaRPr lang="en-US" sz="9600" dirty="0"/>
          </a:p>
        </p:txBody>
      </p:sp>
      <p:sp>
        <p:nvSpPr>
          <p:cNvPr id="2" name="Slide Number Placeholder 1"/>
          <p:cNvSpPr>
            <a:spLocks noGrp="1"/>
          </p:cNvSpPr>
          <p:nvPr>
            <p:ph type="sldNum" sz="quarter" idx="12"/>
          </p:nvPr>
        </p:nvSpPr>
        <p:spPr>
          <a:xfrm>
            <a:off x="0" y="6639711"/>
            <a:ext cx="370339" cy="218289"/>
          </a:xfrm>
        </p:spPr>
        <p:txBody>
          <a:bodyPr/>
          <a:lstStyle/>
          <a:p>
            <a:fld id="{D57F1E4F-1CFF-5643-939E-217C01CDF565}" type="slidenum">
              <a:rPr lang="en-US" sz="1200" smtClean="0">
                <a:solidFill>
                  <a:schemeClr val="tx1"/>
                </a:solidFill>
              </a:rPr>
              <a:pPr/>
              <a:t>45</a:t>
            </a:fld>
            <a:endParaRPr lang="en-US" sz="1200" dirty="0">
              <a:solidFill>
                <a:schemeClr val="tx1"/>
              </a:solidFill>
            </a:endParaRPr>
          </a:p>
        </p:txBody>
      </p:sp>
    </p:spTree>
    <p:extLst>
      <p:ext uri="{BB962C8B-B14F-4D97-AF65-F5344CB8AC3E}">
        <p14:creationId xmlns:p14="http://schemas.microsoft.com/office/powerpoint/2010/main" val="1341572401"/>
      </p:ext>
    </p:extLst>
  </p:cSld>
  <p:clrMapOvr>
    <a:masterClrMapping/>
  </p:clrMapOvr>
  <p:transition spd="slow">
    <p:circl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5000">
              <a:srgbClr val="D2FAFE"/>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4" y="245660"/>
            <a:ext cx="11627892" cy="6400800"/>
          </a:xfrm>
          <a:solidFill>
            <a:srgbClr val="D6FAE6"/>
          </a:solidFill>
          <a:ln w="38100">
            <a:solidFill>
              <a:srgbClr val="21F3B2"/>
            </a:solidFill>
          </a:ln>
          <a:scene3d>
            <a:camera prst="orthographicFront"/>
            <a:lightRig rig="threePt" dir="t"/>
          </a:scene3d>
          <a:sp3d>
            <a:bevelT w="114300" prst="artDeco"/>
          </a:sp3d>
        </p:spPr>
        <p:txBody>
          <a:bodyPr>
            <a:normAutofit lnSpcReduction="10000"/>
            <a:sp3d extrusionH="57150">
              <a:bevelT w="38100" h="38100"/>
            </a:sp3d>
          </a:bodyPr>
          <a:lstStyle/>
          <a:p>
            <a:pPr marL="0" lvl="0" indent="0">
              <a:lnSpc>
                <a:spcPct val="115000"/>
              </a:lnSpc>
              <a:spcBef>
                <a:spcPts val="0"/>
              </a:spcBef>
              <a:spcAft>
                <a:spcPts val="600"/>
              </a:spcAft>
              <a:buClr>
                <a:prstClr val="white"/>
              </a:buClr>
              <a:buSzPct val="100000"/>
              <a:buNone/>
            </a:pPr>
            <a:r>
              <a:rPr lang="en-US" sz="2400" b="1" i="1" dirty="0">
                <a:solidFill>
                  <a:srgbClr val="31849B"/>
                </a:solidFill>
                <a:latin typeface="Georgia" panose="02040502050405020303" pitchFamily="18" charset="0"/>
                <a:ea typeface="Calibri" panose="020F0502020204030204" pitchFamily="34" charset="0"/>
                <a:cs typeface="Calibri" panose="020F0502020204030204" pitchFamily="34" charset="0"/>
              </a:rPr>
              <a:t>Etymological Dictionary of the Hebrew Language:  </a:t>
            </a:r>
            <a:r>
              <a:rPr lang="en-US" sz="2400" b="1" dirty="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sz="2400" b="1" dirty="0" err="1">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&gt; -</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ע</a:t>
            </a:r>
            <a:r>
              <a:rPr lang="en-US" sz="2400" b="1" baseline="30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ר</a:t>
            </a:r>
            <a:r>
              <a:rPr lang="en-US" sz="2400" baseline="-25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ב</a:t>
            </a:r>
            <a:r>
              <a:rPr lang="en-US" sz="2400" dirty="0">
                <a:solidFill>
                  <a:srgbClr val="7030A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some</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definitions apply to Light), </a:t>
            </a:r>
            <a:r>
              <a:rPr lang="en-US" sz="2400" dirty="0">
                <a:solidFill>
                  <a:srgbClr val="CC00CC"/>
                </a:solidFill>
                <a:latin typeface="Calibri" panose="020F0502020204030204" pitchFamily="34" charset="0"/>
                <a:ea typeface="Calibri" panose="020F0502020204030204" pitchFamily="34" charset="0"/>
                <a:cs typeface="Calibri" panose="020F0502020204030204" pitchFamily="34" charset="0"/>
              </a:rPr>
              <a:t>to set </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a:t>
            </a:r>
            <a:r>
              <a:rPr lang="en-US" sz="2400"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said es</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p</a:t>
            </a:r>
            <a:r>
              <a:rPr lang="en-US" sz="2400"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eciall</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y </a:t>
            </a:r>
            <a:r>
              <a:rPr lang="en-US" sz="2400"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of the sun</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CC00CC"/>
                </a:solidFill>
                <a:latin typeface="Calibri" panose="020F0502020204030204" pitchFamily="34" charset="0"/>
                <a:ea typeface="Calibri" panose="020F0502020204030204" pitchFamily="34" charset="0"/>
                <a:cs typeface="Calibri" panose="020F0502020204030204" pitchFamily="34" charset="0"/>
              </a:rPr>
              <a:t>to enter, to go in, to go 	down, it became evening, it grew dark, sunset, evening, mixed, to mix, was mixed, was 	mingled, mixture,</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r>
              <a:rPr lang="en-US" sz="2400" b="1"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woof</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a:t>
            </a:r>
            <a:b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p>
          <a:p>
            <a:pPr marL="0" lvl="0" indent="0">
              <a:lnSpc>
                <a:spcPct val="115000"/>
              </a:lnSpc>
              <a:spcBef>
                <a:spcPts val="0"/>
              </a:spcBef>
              <a:spcAft>
                <a:spcPts val="600"/>
              </a:spcAft>
              <a:buClr>
                <a:prstClr val="white"/>
              </a:buClr>
              <a:buSzPct val="100000"/>
              <a:buNone/>
            </a:pPr>
            <a:r>
              <a:rPr lang="en-US" sz="2400" b="1" dirty="0">
                <a:solidFill>
                  <a:srgbClr val="C00000"/>
                </a:solidFill>
                <a:latin typeface="Comic Sans MS" panose="030F0702030302020204" pitchFamily="66" charset="0"/>
                <a:ea typeface="Calibri" panose="020F0502020204030204" pitchFamily="34" charset="0"/>
                <a:cs typeface="Calibri" panose="020F0502020204030204" pitchFamily="34" charset="0"/>
              </a:rPr>
              <a:t>Question</a:t>
            </a:r>
            <a:r>
              <a:rPr lang="en-US" sz="2400" dirty="0">
                <a:solidFill>
                  <a:srgbClr val="C00000"/>
                </a:solidFill>
                <a:latin typeface="Comic Sans MS" panose="030F0702030302020204" pitchFamily="66" charset="0"/>
                <a:ea typeface="Calibri" panose="020F0502020204030204" pitchFamily="34" charset="0"/>
                <a:cs typeface="Calibri" panose="020F0502020204030204" pitchFamily="34" charset="0"/>
              </a:rPr>
              <a:t>:</a:t>
            </a:r>
            <a:r>
              <a:rPr lang="en-US" sz="2400" b="1" dirty="0">
                <a:solidFill>
                  <a:srgbClr val="C00000"/>
                </a:solidFill>
                <a:latin typeface="Arial Black" panose="020B0A04020102020204" pitchFamily="34" charset="0"/>
                <a:ea typeface="Calibri" panose="020F0502020204030204" pitchFamily="34" charset="0"/>
                <a:cs typeface="Calibri" panose="020F0502020204030204" pitchFamily="34" charset="0"/>
              </a:rPr>
              <a:t>	</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What is </a:t>
            </a:r>
            <a:r>
              <a:rPr lang="en-US" sz="2400" dirty="0">
                <a:solidFill>
                  <a:srgbClr val="CC00CC"/>
                </a:solidFill>
                <a:latin typeface="Albertus Medium"/>
                <a:ea typeface="Calibri" panose="020F0502020204030204" pitchFamily="34" charset="0"/>
                <a:cs typeface="Calibri" panose="020F0502020204030204" pitchFamily="34" charset="0"/>
              </a:rPr>
              <a:t>“woof”?</a:t>
            </a:r>
            <a:r>
              <a:rPr lang="en-US" sz="2400" b="1" dirty="0">
                <a:solidFill>
                  <a:srgbClr val="CC00CC"/>
                </a:solidFill>
                <a:latin typeface="Arial Black" panose="020B0A0402010202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Let’s check the </a:t>
            </a:r>
            <a:r>
              <a:rPr lang="en-US" sz="2400" i="1" dirty="0">
                <a:solidFill>
                  <a:srgbClr val="008080"/>
                </a:solidFill>
                <a:latin typeface="Calibri" panose="020F0502020204030204" pitchFamily="34" charset="0"/>
                <a:ea typeface="Calibri" panose="020F0502020204030204" pitchFamily="34" charset="0"/>
                <a:cs typeface="Calibri" panose="020F0502020204030204" pitchFamily="34" charset="0"/>
              </a:rPr>
              <a:t>Webster’s Dictionary.</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spcBef>
                <a:spcPts val="0"/>
              </a:spcBef>
              <a:spcAft>
                <a:spcPts val="600"/>
              </a:spcAft>
              <a:buClr>
                <a:prstClr val="white"/>
              </a:buClr>
              <a:buSzPct val="100000"/>
              <a:buNone/>
            </a:pPr>
            <a:r>
              <a:rPr lang="en-US" sz="2400" b="1" dirty="0">
                <a:solidFill>
                  <a:srgbClr val="00B050"/>
                </a:solidFill>
                <a:latin typeface="Comic Sans MS" panose="030F0702030302020204" pitchFamily="66" charset="0"/>
                <a:ea typeface="Calibri" panose="020F0502020204030204" pitchFamily="34" charset="0"/>
                <a:cs typeface="Calibri" panose="020F0502020204030204" pitchFamily="34" charset="0"/>
              </a:rPr>
              <a:t>Answer</a:t>
            </a:r>
            <a:r>
              <a:rPr lang="en-US" sz="2400" dirty="0">
                <a:solidFill>
                  <a:srgbClr val="00B050"/>
                </a:solidFill>
                <a:latin typeface="Comic Sans MS" panose="030F0702030302020204" pitchFamily="66" charset="0"/>
                <a:ea typeface="Calibri" panose="020F0502020204030204" pitchFamily="34" charset="0"/>
                <a:cs typeface="Calibri" panose="020F0502020204030204" pitchFamily="34" charset="0"/>
              </a:rPr>
              <a:t>:</a:t>
            </a:r>
            <a:r>
              <a:rPr lang="en-U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CC00CC"/>
                </a:solidFill>
                <a:latin typeface="Albertus Medium"/>
                <a:ea typeface="Calibri" panose="020F0502020204030204" pitchFamily="34" charset="0"/>
                <a:cs typeface="Calibri" panose="020F0502020204030204" pitchFamily="34" charset="0"/>
              </a:rPr>
              <a:t>Woof:</a:t>
            </a:r>
            <a:r>
              <a:rPr lang="en-U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  to </a:t>
            </a:r>
            <a:r>
              <a:rPr lang="en-US" sz="2400" b="1" u="sng" dirty="0">
                <a:solidFill>
                  <a:srgbClr val="00B050"/>
                </a:solidFill>
                <a:latin typeface="Calibri" panose="020F0502020204030204" pitchFamily="34" charset="0"/>
                <a:ea typeface="Calibri" panose="020F0502020204030204" pitchFamily="34" charset="0"/>
                <a:cs typeface="Calibri" panose="020F0502020204030204" pitchFamily="34" charset="0"/>
              </a:rPr>
              <a:t>weave</a:t>
            </a:r>
            <a:r>
              <a:rPr lang="en-U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rPr>
              <a:t>the threads that cross the warp, the weft.</a:t>
            </a:r>
            <a:br>
              <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rPr>
            </a:br>
            <a:endParaRPr lang="en-US" sz="4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spcBef>
                <a:spcPts val="0"/>
              </a:spcBef>
              <a:buClr>
                <a:prstClr val="white"/>
              </a:buClr>
              <a:buSzPct val="100000"/>
              <a:buNone/>
            </a:pPr>
            <a:r>
              <a:rPr lang="en-US" sz="2400" b="1" i="1" dirty="0">
                <a:solidFill>
                  <a:srgbClr val="008080"/>
                </a:solidFill>
                <a:latin typeface="Georgia" panose="02040502050405020303" pitchFamily="18" charset="0"/>
                <a:ea typeface="Calibri" panose="020F0502020204030204" pitchFamily="34" charset="0"/>
                <a:cs typeface="Calibri" panose="020F0502020204030204" pitchFamily="34" charset="0"/>
              </a:rPr>
              <a:t>A Hebrew English Lexicon by John Parkhurst </a:t>
            </a:r>
            <a:r>
              <a:rPr lang="en-US" sz="2400" dirty="0">
                <a:solidFill>
                  <a:srgbClr val="0D0D0D"/>
                </a:solidFill>
                <a:latin typeface="Calibri" panose="020F0502020204030204" pitchFamily="34" charset="0"/>
                <a:ea typeface="Calibri" panose="020F0502020204030204" pitchFamily="34" charset="0"/>
                <a:cs typeface="Calibri" panose="020F0502020204030204" pitchFamily="34" charset="0"/>
              </a:rPr>
              <a:t>(1762):</a:t>
            </a:r>
            <a:r>
              <a:rPr lang="en-US" sz="2400" b="1"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prstClr val="black">
                    <a:lumMod val="95000"/>
                    <a:lumOff val="5000"/>
                  </a:prstClr>
                </a:solidFill>
                <a:latin typeface="Script MT Bold" panose="03040602040607080904" pitchFamily="66" charset="0"/>
                <a:ea typeface="Calibri" panose="020F0502020204030204" pitchFamily="34" charset="0"/>
                <a:cs typeface="Calibri" panose="020F0502020204030204" pitchFamily="34" charset="0"/>
              </a:rPr>
              <a:t>Evening</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 -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4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4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	</a:t>
            </a:r>
            <a:b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b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To</a:t>
            </a: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mix, mingle, be mingled, a mixture, mixed</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multitude, rabble, of flies or insects			</a:t>
            </a:r>
            <a:r>
              <a:rPr lang="en-US" sz="2400" dirty="0">
                <a:solidFill>
                  <a:srgbClr val="E5B458">
                    <a:lumMod val="75000"/>
                  </a:srgbClr>
                </a:solidFill>
                <a:latin typeface="Calibri" panose="020F0502020204030204" pitchFamily="34" charset="0"/>
                <a:ea typeface="Calibri" panose="020F0502020204030204" pitchFamily="34" charset="0"/>
                <a:cs typeface="Calibri" panose="020F0502020204030204" pitchFamily="34" charset="0"/>
              </a:rPr>
              <a:t>[J Parkhurst then gives texts where flies apply] </a:t>
            </a:r>
            <a:r>
              <a:rPr lang="en-US" sz="2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mixers, mixed ones, </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light and spirit 	</a:t>
            </a:r>
            <a:r>
              <a:rPr lang="en-US" sz="2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mixed together, </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the heavens or celestial fluid consists of </a:t>
            </a:r>
            <a:r>
              <a:rPr lang="en-US" sz="2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this mixture,</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to be darkened, 	duskily obscured, </a:t>
            </a:r>
            <a:r>
              <a:rPr lang="en-US" sz="2400" b="1" dirty="0">
                <a:solidFill>
                  <a:prstClr val="black">
                    <a:lumMod val="95000"/>
                    <a:lumOff val="5000"/>
                  </a:prstClr>
                </a:solidFill>
                <a:effectLst>
                  <a:glow rad="127000">
                    <a:srgbClr val="21F3B2"/>
                  </a:glow>
                </a:effectLst>
                <a:latin typeface="Calibri" panose="020F0502020204030204" pitchFamily="34" charset="0"/>
                <a:ea typeface="Calibri" panose="020F0502020204030204" pitchFamily="34" charset="0"/>
                <a:cs typeface="Calibri" panose="020F0502020204030204" pitchFamily="34" charset="0"/>
              </a:rPr>
              <a:t>[</a:t>
            </a:r>
            <a:r>
              <a:rPr lang="en-US" sz="2400" b="1" dirty="0" err="1">
                <a:solidFill>
                  <a:prstClr val="black">
                    <a:lumMod val="95000"/>
                    <a:lumOff val="5000"/>
                  </a:prstClr>
                </a:solidFill>
                <a:effectLst>
                  <a:glow rad="127000">
                    <a:srgbClr val="21F3B2"/>
                  </a:glow>
                </a:effectLst>
                <a:latin typeface="Calibri" panose="020F0502020204030204" pitchFamily="34" charset="0"/>
                <a:ea typeface="Calibri" panose="020F0502020204030204" pitchFamily="34" charset="0"/>
                <a:cs typeface="Calibri" panose="020F0502020204030204" pitchFamily="34" charset="0"/>
              </a:rPr>
              <a:t>beyn</a:t>
            </a:r>
            <a:r>
              <a:rPr lang="en-US" sz="2400" b="1" dirty="0">
                <a:solidFill>
                  <a:prstClr val="black">
                    <a:lumMod val="95000"/>
                    <a:lumOff val="5000"/>
                  </a:prstClr>
                </a:solidFill>
                <a:effectLst>
                  <a:glow rad="127000">
                    <a:srgbClr val="21F3B2"/>
                  </a:glow>
                </a:effectLst>
                <a:latin typeface="Calibri" panose="020F0502020204030204" pitchFamily="34" charset="0"/>
                <a:ea typeface="Calibri" panose="020F0502020204030204" pitchFamily="34" charset="0"/>
                <a:cs typeface="Calibri" panose="020F0502020204030204" pitchFamily="34" charset="0"/>
              </a:rPr>
              <a:t> ha </a:t>
            </a:r>
            <a:r>
              <a:rPr lang="en-US" sz="2400" b="1" dirty="0" err="1">
                <a:solidFill>
                  <a:prstClr val="black">
                    <a:lumMod val="95000"/>
                    <a:lumOff val="5000"/>
                  </a:prstClr>
                </a:solidFill>
                <a:effectLst>
                  <a:glow rad="127000">
                    <a:srgbClr val="21F3B2"/>
                  </a:glow>
                </a:effectLst>
                <a:latin typeface="Calibri" panose="020F0502020204030204" pitchFamily="34" charset="0"/>
                <a:ea typeface="Calibri" panose="020F0502020204030204" pitchFamily="34" charset="0"/>
                <a:cs typeface="Calibri" panose="020F0502020204030204" pitchFamily="34" charset="0"/>
              </a:rPr>
              <a:t>arbayim</a:t>
            </a:r>
            <a:r>
              <a:rPr lang="en-US" sz="2400" b="1" dirty="0">
                <a:solidFill>
                  <a:prstClr val="black">
                    <a:lumMod val="95000"/>
                    <a:lumOff val="5000"/>
                  </a:prstClr>
                </a:solidFill>
                <a:effectLst>
                  <a:glow rad="127000">
                    <a:srgbClr val="21F3B2"/>
                  </a:glow>
                </a:effectLst>
                <a:latin typeface="Calibri" panose="020F0502020204030204" pitchFamily="34" charset="0"/>
                <a:ea typeface="Calibri" panose="020F0502020204030204" pitchFamily="34" charset="0"/>
                <a:cs typeface="Calibri" panose="020F0502020204030204" pitchFamily="34" charset="0"/>
              </a:rPr>
              <a:t>] between the evenings </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or more literally </a:t>
            </a:r>
            <a:r>
              <a:rPr lang="en-US" sz="2400" b="1" dirty="0">
                <a:ln>
                  <a:solidFill>
                    <a:srgbClr val="4305F1"/>
                  </a:solidFill>
                </a:ln>
                <a:solidFill>
                  <a:srgbClr val="CC00FF"/>
                </a:solidFill>
                <a:effectLst>
                  <a:outerShdw blurRad="50800" dist="50800" dir="5400000" sx="101000" sy="101000" algn="ctr" rotWithShape="0">
                    <a:srgbClr val="FFFF00"/>
                  </a:outerShdw>
                </a:effectLst>
                <a:latin typeface="Calibri" panose="020F0502020204030204" pitchFamily="34" charset="0"/>
                <a:ea typeface="Calibri" panose="020F0502020204030204" pitchFamily="34" charset="0"/>
                <a:cs typeface="Calibri" panose="020F0502020204030204" pitchFamily="34" charset="0"/>
              </a:rPr>
              <a:t>between 	the mixtures,</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sunset when the cool dark air </a:t>
            </a:r>
            <a:r>
              <a:rPr lang="en-US" sz="24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mixes</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or night air </a:t>
            </a:r>
            <a:r>
              <a:rPr lang="en-US" sz="24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mixes</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with it, </a:t>
            </a:r>
          </a:p>
          <a:p>
            <a:pPr marL="0" lvl="0" indent="0">
              <a:lnSpc>
                <a:spcPct val="115000"/>
              </a:lnSpc>
              <a:spcBef>
                <a:spcPts val="0"/>
              </a:spcBef>
              <a:buClr>
                <a:prstClr val="white"/>
              </a:buClr>
              <a:buSzPct val="100000"/>
              <a:buNone/>
            </a:pP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The evening air from the western or </a:t>
            </a:r>
            <a:r>
              <a:rPr lang="en-US" sz="2400" b="1"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darkened</a:t>
            </a:r>
            <a:r>
              <a:rPr lang="en-US" sz="2400" b="1"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p</a:t>
            </a:r>
            <a:r>
              <a:rPr lang="en-US" sz="2400" b="1" u="sng"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art of the heavens</a:t>
            </a:r>
            <a:r>
              <a:rPr lang="en-US" sz="2400" b="1"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begins to mix</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with </a:t>
            </a:r>
            <a:b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b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the day, which </a:t>
            </a:r>
            <a:r>
              <a:rPr lang="en-US" sz="24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mixture</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continues till night, when the day is overpowered the darkness 	prevails and the </a:t>
            </a:r>
            <a:r>
              <a:rPr lang="en-US" sz="24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mixture</a:t>
            </a:r>
            <a:r>
              <a:rPr lang="en-US" sz="2400" dirty="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 of daylight ceases.  Gen i.5, xxiv.11.</a:t>
            </a:r>
          </a:p>
        </p:txBody>
      </p:sp>
      <p:sp>
        <p:nvSpPr>
          <p:cNvPr id="2" name="Slide Number Placeholder 1"/>
          <p:cNvSpPr>
            <a:spLocks noGrp="1"/>
          </p:cNvSpPr>
          <p:nvPr>
            <p:ph type="sldNum" sz="quarter" idx="12"/>
          </p:nvPr>
        </p:nvSpPr>
        <p:spPr>
          <a:xfrm>
            <a:off x="-97590" y="6646460"/>
            <a:ext cx="384194" cy="245998"/>
          </a:xfrm>
        </p:spPr>
        <p:txBody>
          <a:bodyPr/>
          <a:lstStyle/>
          <a:p>
            <a:fld id="{D57F1E4F-1CFF-5643-939E-217C01CDF565}" type="slidenum">
              <a:rPr lang="en-US" sz="1200" smtClean="0">
                <a:solidFill>
                  <a:schemeClr val="tx1"/>
                </a:solidFill>
              </a:rPr>
              <a:pPr/>
              <a:t>46</a:t>
            </a:fld>
            <a:endParaRPr lang="en-US" sz="1200" dirty="0">
              <a:solidFill>
                <a:schemeClr val="tx1"/>
              </a:solidFill>
            </a:endParaRPr>
          </a:p>
        </p:txBody>
      </p:sp>
    </p:spTree>
    <p:extLst>
      <p:ext uri="{BB962C8B-B14F-4D97-AF65-F5344CB8AC3E}">
        <p14:creationId xmlns:p14="http://schemas.microsoft.com/office/powerpoint/2010/main" val="48124709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25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25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25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25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25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0CF4C8">
                <a:alpha val="16000"/>
              </a:srgbClr>
            </a:gs>
            <a:gs pos="68000">
              <a:schemeClr val="tx1"/>
            </a:gs>
            <a:gs pos="46000">
              <a:srgbClr val="FF0000">
                <a:alpha val="21000"/>
              </a:srgbClr>
            </a:gs>
            <a:gs pos="4000">
              <a:srgbClr val="FF9933">
                <a:alpha val="17000"/>
              </a:srgbClr>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53398"/>
            <a:ext cx="11791497" cy="2565510"/>
          </a:xfrm>
          <a:solidFill>
            <a:srgbClr val="D6FAE6"/>
          </a:solidFill>
          <a:ln w="38100">
            <a:solidFill>
              <a:srgbClr val="FF9933"/>
            </a:solidFill>
          </a:ln>
          <a:scene3d>
            <a:camera prst="orthographicFront"/>
            <a:lightRig rig="threePt" dir="t"/>
          </a:scene3d>
          <a:sp3d>
            <a:bevelT prst="slope"/>
          </a:sp3d>
        </p:spPr>
        <p:txBody>
          <a:bodyPr anchor="ctr">
            <a:normAutofit/>
            <a:sp3d extrusionH="57150">
              <a:bevelT w="38100" h="38100"/>
            </a:sp3d>
          </a:bodyPr>
          <a:lstStyle/>
          <a:p>
            <a:pPr marL="0" lvl="0" indent="0">
              <a:spcBef>
                <a:spcPts val="0"/>
              </a:spcBef>
              <a:spcAft>
                <a:spcPts val="1000"/>
              </a:spcAft>
              <a:buClr>
                <a:prstClr val="white"/>
              </a:buClr>
              <a:buSzPct val="100000"/>
              <a:buNone/>
            </a:pPr>
            <a:r>
              <a:rPr lang="en-US" sz="2400" b="1" i="1" dirty="0">
                <a:solidFill>
                  <a:srgbClr val="008080"/>
                </a:solidFill>
                <a:latin typeface="Georgia" panose="02040502050405020303" pitchFamily="18" charset="0"/>
              </a:rPr>
              <a:t>Gesenius Lexicon </a:t>
            </a:r>
            <a:r>
              <a:rPr lang="en-US" b="1" i="1" dirty="0">
                <a:solidFill>
                  <a:srgbClr val="008080"/>
                </a:solidFill>
                <a:latin typeface="Georgia" panose="02040502050405020303" pitchFamily="18" charset="0"/>
              </a:rPr>
              <a:t>(Blue Letter Bible </a:t>
            </a:r>
            <a:r>
              <a:rPr lang="en-US" dirty="0">
                <a:solidFill>
                  <a:prstClr val="black">
                    <a:lumMod val="95000"/>
                    <a:lumOff val="5000"/>
                  </a:prstClr>
                </a:solidFill>
                <a:latin typeface="Calibri" panose="020F0502020204030204"/>
              </a:rPr>
              <a:t>online</a:t>
            </a:r>
            <a:r>
              <a:rPr lang="en-US" b="1" i="1" dirty="0">
                <a:solidFill>
                  <a:srgbClr val="008080"/>
                </a:solidFill>
                <a:latin typeface="Georgia" panose="02040502050405020303"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8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a:solidFill>
                  <a:prstClr val="black">
                    <a:lumMod val="95000"/>
                    <a:lumOff val="5000"/>
                  </a:prstClr>
                </a:solidFill>
                <a:latin typeface="Calibri" panose="020F0502020204030204"/>
              </a:rPr>
              <a:t>	</a:t>
            </a:r>
            <a:r>
              <a:rPr lang="en-US" sz="2400" b="1" dirty="0" err="1">
                <a:solidFill>
                  <a:srgbClr val="00B050"/>
                </a:solidFill>
                <a:latin typeface="Calibri" panose="020F0502020204030204"/>
              </a:rPr>
              <a:t>ereb</a:t>
            </a:r>
            <a:r>
              <a:rPr lang="en-US" sz="2400" dirty="0">
                <a:solidFill>
                  <a:prstClr val="black">
                    <a:lumMod val="95000"/>
                    <a:lumOff val="5000"/>
                  </a:prstClr>
                </a:solidFill>
                <a:latin typeface="Calibri" panose="020F0502020204030204"/>
              </a:rPr>
              <a:t> </a:t>
            </a:r>
            <a:endParaRPr lang="en-US" b="1" i="1" dirty="0">
              <a:solidFill>
                <a:srgbClr val="008080"/>
              </a:solidFill>
              <a:latin typeface="Georgia" panose="02040502050405020303" pitchFamily="18" charset="0"/>
            </a:endParaRPr>
          </a:p>
          <a:p>
            <a:pPr marL="0" lvl="0" indent="0">
              <a:spcBef>
                <a:spcPts val="0"/>
              </a:spcBef>
              <a:spcAft>
                <a:spcPts val="1000"/>
              </a:spcAft>
              <a:buClr>
                <a:prstClr val="white"/>
              </a:buClr>
              <a:buSzPct val="100000"/>
              <a:buNone/>
            </a:pPr>
            <a:r>
              <a:rPr lang="en-US" sz="2400" dirty="0">
                <a:solidFill>
                  <a:prstClr val="black">
                    <a:lumMod val="95000"/>
                    <a:lumOff val="5000"/>
                  </a:prstClr>
                </a:solidFill>
                <a:latin typeface="Calibri" panose="020F0502020204030204"/>
              </a:rPr>
              <a:t>1.  according to the opinion of the Karaites and Samaritans, (which is </a:t>
            </a:r>
            <a:r>
              <a:rPr lang="en-US" sz="2400" dirty="0" err="1">
                <a:solidFill>
                  <a:prstClr val="black">
                    <a:lumMod val="95000"/>
                    <a:lumOff val="5000"/>
                  </a:prstClr>
                </a:solidFill>
                <a:latin typeface="Calibri" panose="020F0502020204030204"/>
              </a:rPr>
              <a:t>favoured</a:t>
            </a:r>
            <a:r>
              <a:rPr lang="en-US" sz="2400" dirty="0">
                <a:solidFill>
                  <a:prstClr val="black">
                    <a:lumMod val="95000"/>
                    <a:lumOff val="5000"/>
                  </a:prstClr>
                </a:solidFill>
                <a:latin typeface="Calibri" panose="020F0502020204030204"/>
              </a:rPr>
              <a:t> by the words 	of </a:t>
            </a:r>
            <a:r>
              <a:rPr lang="en-US" sz="2400" dirty="0" err="1">
                <a:solidFill>
                  <a:prstClr val="black">
                    <a:lumMod val="95000"/>
                    <a:lumOff val="5000"/>
                  </a:prstClr>
                </a:solidFill>
                <a:latin typeface="Calibri" panose="020F0502020204030204"/>
              </a:rPr>
              <a:t>Deut</a:t>
            </a:r>
            <a:r>
              <a:rPr lang="en-US" sz="2400" dirty="0">
                <a:solidFill>
                  <a:prstClr val="black">
                    <a:lumMod val="95000"/>
                    <a:lumOff val="5000"/>
                  </a:prstClr>
                </a:solidFill>
                <a:latin typeface="Calibri" panose="020F0502020204030204"/>
              </a:rPr>
              <a:t> 16:6)  the time between sunset and deep twilight.  </a:t>
            </a:r>
            <a:r>
              <a:rPr lang="en-US" sz="2400" b="1" dirty="0">
                <a:solidFill>
                  <a:srgbClr val="FF0000"/>
                </a:solidFill>
                <a:latin typeface="Calibri" panose="020F0502020204030204"/>
              </a:rPr>
              <a:t>The Pharisees, </a:t>
            </a:r>
            <a:r>
              <a:rPr lang="en-US" sz="2400" dirty="0">
                <a:solidFill>
                  <a:prstClr val="black">
                    <a:lumMod val="95000"/>
                    <a:lumOff val="5000"/>
                  </a:prstClr>
                </a:solidFill>
                <a:latin typeface="Calibri" panose="020F0502020204030204"/>
              </a:rPr>
              <a:t>however (see</a:t>
            </a:r>
            <a:br>
              <a:rPr lang="en-US" sz="2400" dirty="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Joseph Bellum Jud.vi:9,3) </a:t>
            </a:r>
            <a:r>
              <a:rPr lang="en-US" sz="2400" b="1" dirty="0">
                <a:solidFill>
                  <a:srgbClr val="FF0000"/>
                </a:solidFill>
                <a:latin typeface="Calibri" panose="020F0502020204030204"/>
              </a:rPr>
              <a:t>and the </a:t>
            </a:r>
            <a:r>
              <a:rPr lang="en-US" sz="2400" b="1" dirty="0" err="1">
                <a:solidFill>
                  <a:srgbClr val="FF0000"/>
                </a:solidFill>
                <a:latin typeface="Calibri" panose="020F0502020204030204"/>
              </a:rPr>
              <a:t>Rabbinists</a:t>
            </a:r>
            <a:r>
              <a:rPr lang="en-US" sz="2400" b="1" dirty="0">
                <a:solidFill>
                  <a:srgbClr val="FF0000"/>
                </a:solidFill>
                <a:latin typeface="Calibri" panose="020F0502020204030204"/>
              </a:rPr>
              <a:t>, </a:t>
            </a:r>
            <a:r>
              <a:rPr lang="en-US" sz="2400" u="sng" dirty="0">
                <a:solidFill>
                  <a:srgbClr val="FF0000"/>
                </a:solidFill>
                <a:latin typeface="Calibri" panose="020F0502020204030204"/>
              </a:rPr>
              <a:t>considered the time when the sun be</a:t>
            </a:r>
            <a:r>
              <a:rPr lang="en-US" sz="2400" dirty="0">
                <a:solidFill>
                  <a:srgbClr val="FF0000"/>
                </a:solidFill>
                <a:latin typeface="Calibri" panose="020F0502020204030204"/>
              </a:rPr>
              <a:t>g</a:t>
            </a:r>
            <a:r>
              <a:rPr lang="en-US" sz="2400" u="sng" dirty="0">
                <a:solidFill>
                  <a:srgbClr val="FF0000"/>
                </a:solidFill>
                <a:latin typeface="Calibri" panose="020F0502020204030204"/>
              </a:rPr>
              <a:t>an </a:t>
            </a:r>
            <a:r>
              <a:rPr lang="en-US" sz="2400" dirty="0">
                <a:solidFill>
                  <a:srgbClr val="FF0000"/>
                </a:solidFill>
                <a:latin typeface="Calibri" panose="020F0502020204030204"/>
              </a:rPr>
              <a:t>	</a:t>
            </a:r>
            <a:r>
              <a:rPr lang="en-US" sz="2400" u="sng" dirty="0">
                <a:solidFill>
                  <a:srgbClr val="FF0000"/>
                </a:solidFill>
                <a:latin typeface="Calibri" panose="020F0502020204030204"/>
              </a:rPr>
              <a:t>to</a:t>
            </a:r>
            <a:r>
              <a:rPr lang="en-US" sz="2400" dirty="0">
                <a:solidFill>
                  <a:srgbClr val="FF0000"/>
                </a:solidFill>
                <a:latin typeface="Calibri" panose="020F0502020204030204"/>
              </a:rPr>
              <a:t> </a:t>
            </a:r>
            <a:r>
              <a:rPr lang="en-US" sz="2400" u="sng" dirty="0">
                <a:solidFill>
                  <a:schemeClr val="accent6">
                    <a:lumMod val="60000"/>
                    <a:lumOff val="40000"/>
                  </a:schemeClr>
                </a:solidFill>
                <a:effectLst>
                  <a:glow rad="101600">
                    <a:schemeClr val="tx1"/>
                  </a:glow>
                </a:effectLst>
                <a:latin typeface="Arial Black" panose="020B0A04020102020204" pitchFamily="34" charset="0"/>
              </a:rPr>
              <a:t>descend</a:t>
            </a:r>
            <a:r>
              <a:rPr lang="en-US" sz="2400" dirty="0">
                <a:solidFill>
                  <a:srgbClr val="FF0000"/>
                </a:solidFill>
                <a:effectLst>
                  <a:glow rad="101600">
                    <a:schemeClr val="tx1"/>
                  </a:glow>
                </a:effectLst>
                <a:latin typeface="Bodoni MT Black" panose="02070A03080606020203" pitchFamily="18" charset="0"/>
              </a:rPr>
              <a:t> </a:t>
            </a:r>
            <a:r>
              <a:rPr lang="en-US" sz="2400" u="sng" dirty="0">
                <a:solidFill>
                  <a:srgbClr val="FF0000"/>
                </a:solidFill>
                <a:latin typeface="Calibri" panose="020F0502020204030204"/>
              </a:rPr>
              <a:t>to be called the first evenin</a:t>
            </a:r>
            <a:r>
              <a:rPr lang="en-US" sz="2400" dirty="0">
                <a:solidFill>
                  <a:srgbClr val="FF0000"/>
                </a:solidFill>
                <a:latin typeface="Calibri" panose="020F0502020204030204"/>
              </a:rPr>
              <a:t>g (Arab – </a:t>
            </a:r>
            <a:r>
              <a:rPr lang="en-US" sz="2400" u="sng" dirty="0">
                <a:solidFill>
                  <a:srgbClr val="FF0000"/>
                </a:solidFill>
                <a:latin typeface="Calibri" panose="020F0502020204030204"/>
              </a:rPr>
              <a:t>little evenin</a:t>
            </a:r>
            <a:r>
              <a:rPr lang="en-US" sz="2400" dirty="0">
                <a:solidFill>
                  <a:srgbClr val="FF0000"/>
                </a:solidFill>
                <a:latin typeface="Calibri" panose="020F0502020204030204"/>
              </a:rPr>
              <a:t>g, </a:t>
            </a:r>
            <a:r>
              <a:rPr lang="en-US" sz="2400" dirty="0">
                <a:solidFill>
                  <a:prstClr val="black">
                    <a:lumMod val="95000"/>
                    <a:lumOff val="5000"/>
                  </a:prstClr>
                </a:solidFill>
                <a:latin typeface="Calibri" panose="020F0502020204030204"/>
              </a:rPr>
              <a:t>when it begins to draw</a:t>
            </a:r>
            <a:br>
              <a:rPr lang="en-US" sz="2400" dirty="0">
                <a:solidFill>
                  <a:prstClr val="black">
                    <a:lumMod val="95000"/>
                    <a:lumOff val="5000"/>
                  </a:prstClr>
                </a:solidFill>
                <a:latin typeface="Calibri" panose="020F0502020204030204"/>
              </a:rPr>
            </a:br>
            <a:r>
              <a:rPr lang="en-US" sz="2400" dirty="0">
                <a:solidFill>
                  <a:prstClr val="black">
                    <a:lumMod val="95000"/>
                    <a:lumOff val="5000"/>
                  </a:prstClr>
                </a:solidFill>
                <a:latin typeface="Calibri" panose="020F0502020204030204"/>
              </a:rPr>
              <a:t>       toward evening); and the second evening to be </a:t>
            </a:r>
            <a:r>
              <a:rPr lang="en-US" sz="2400" b="1" u="sng" dirty="0">
                <a:solidFill>
                  <a:prstClr val="black">
                    <a:lumMod val="95000"/>
                    <a:lumOff val="5000"/>
                  </a:prstClr>
                </a:solidFill>
                <a:latin typeface="Calibri" panose="020F0502020204030204"/>
              </a:rPr>
              <a:t>the real sunset</a:t>
            </a:r>
            <a:r>
              <a:rPr lang="en-US" sz="2400" b="1" dirty="0">
                <a:solidFill>
                  <a:prstClr val="black">
                    <a:lumMod val="95000"/>
                    <a:lumOff val="5000"/>
                  </a:prstClr>
                </a:solidFill>
                <a:latin typeface="Calibri" panose="020F0502020204030204"/>
              </a:rPr>
              <a:t>. </a:t>
            </a:r>
            <a:r>
              <a:rPr lang="en-US" sz="2400" b="1" dirty="0">
                <a:solidFill>
                  <a:prstClr val="black">
                    <a:lumMod val="95000"/>
                    <a:lumOff val="5000"/>
                  </a:prstClr>
                </a:solidFill>
                <a:effectLst>
                  <a:glow rad="228600">
                    <a:schemeClr val="accent4">
                      <a:satMod val="175000"/>
                      <a:alpha val="40000"/>
                    </a:schemeClr>
                  </a:glow>
                </a:effectLst>
                <a:latin typeface="Calibri" panose="020F0502020204030204"/>
              </a:rPr>
              <a:t>[Is the </a:t>
            </a:r>
            <a:r>
              <a:rPr lang="en-US" sz="2400" b="1" u="sng" dirty="0">
                <a:solidFill>
                  <a:prstClr val="black">
                    <a:lumMod val="95000"/>
                    <a:lumOff val="5000"/>
                  </a:prstClr>
                </a:solidFill>
                <a:effectLst>
                  <a:glow rad="228600">
                    <a:schemeClr val="accent4">
                      <a:satMod val="175000"/>
                      <a:alpha val="40000"/>
                    </a:schemeClr>
                  </a:glow>
                </a:effectLst>
                <a:latin typeface="Calibri" panose="020F0502020204030204"/>
              </a:rPr>
              <a:t>first</a:t>
            </a:r>
            <a:r>
              <a:rPr lang="en-US" sz="2400" b="1" dirty="0">
                <a:solidFill>
                  <a:prstClr val="black">
                    <a:lumMod val="95000"/>
                    <a:lumOff val="5000"/>
                  </a:prstClr>
                </a:solidFill>
                <a:effectLst>
                  <a:glow rad="228600">
                    <a:schemeClr val="accent4">
                      <a:satMod val="175000"/>
                      <a:alpha val="40000"/>
                    </a:schemeClr>
                  </a:glow>
                </a:effectLst>
                <a:latin typeface="Calibri" panose="020F0502020204030204"/>
              </a:rPr>
              <a:t> not real??]</a:t>
            </a:r>
            <a:r>
              <a:rPr lang="en-US" sz="2400" dirty="0">
                <a:solidFill>
                  <a:prstClr val="black">
                    <a:lumMod val="95000"/>
                    <a:lumOff val="5000"/>
                  </a:prstClr>
                </a:solidFill>
                <a:latin typeface="Calibri" panose="020F0502020204030204"/>
              </a:rPr>
              <a:t>	</a:t>
            </a:r>
          </a:p>
        </p:txBody>
      </p:sp>
      <p:sp>
        <p:nvSpPr>
          <p:cNvPr id="2" name="Slide Number Placeholder 1"/>
          <p:cNvSpPr>
            <a:spLocks noGrp="1"/>
          </p:cNvSpPr>
          <p:nvPr>
            <p:ph type="sldNum" sz="quarter" idx="12"/>
          </p:nvPr>
        </p:nvSpPr>
        <p:spPr>
          <a:xfrm>
            <a:off x="-13267" y="6675852"/>
            <a:ext cx="386751" cy="247490"/>
          </a:xfrm>
        </p:spPr>
        <p:txBody>
          <a:bodyPr/>
          <a:lstStyle/>
          <a:p>
            <a:fld id="{D57F1E4F-1CFF-5643-939E-217C01CDF565}" type="slidenum">
              <a:rPr lang="en-US" sz="1200" smtClean="0">
                <a:solidFill>
                  <a:schemeClr val="tx1"/>
                </a:solidFill>
              </a:rPr>
              <a:pPr/>
              <a:t>47</a:t>
            </a:fld>
            <a:endParaRPr lang="en-US" sz="1200" dirty="0">
              <a:solidFill>
                <a:schemeClr val="tx1"/>
              </a:solidFill>
            </a:endParaRPr>
          </a:p>
        </p:txBody>
      </p:sp>
      <p:sp>
        <p:nvSpPr>
          <p:cNvPr id="4" name="Rectangle: Rounded Corners 3">
            <a:extLst>
              <a:ext uri="{FF2B5EF4-FFF2-40B4-BE49-F238E27FC236}">
                <a16:creationId xmlns:a16="http://schemas.microsoft.com/office/drawing/2014/main" id="{22CDECD4-750F-4C32-90F1-B37533373637}"/>
              </a:ext>
            </a:extLst>
          </p:cNvPr>
          <p:cNvSpPr/>
          <p:nvPr/>
        </p:nvSpPr>
        <p:spPr>
          <a:xfrm>
            <a:off x="180109" y="2664976"/>
            <a:ext cx="11831781" cy="4139625"/>
          </a:xfrm>
          <a:prstGeom prst="roundRect">
            <a:avLst/>
          </a:prstGeom>
          <a:solidFill>
            <a:srgbClr val="FFFF00"/>
          </a:solidFill>
          <a:ln w="76200">
            <a:solidFill>
              <a:srgbClr val="4305F1"/>
            </a:solidFill>
          </a:ln>
          <a:scene3d>
            <a:camera prst="orthographicFront"/>
            <a:lightRig rig="freezing" dir="t"/>
          </a:scene3d>
          <a:sp3d>
            <a:bevelT w="2413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4305F1"/>
                </a:solidFill>
              </a:rPr>
              <a:t>Question: AT WHAT POINT DOES “</a:t>
            </a:r>
            <a:r>
              <a:rPr lang="en-CA" sz="2800" b="1" u="sng" dirty="0">
                <a:solidFill>
                  <a:schemeClr val="tx1"/>
                </a:solidFill>
              </a:rPr>
              <a:t>DESCENDING</a:t>
            </a:r>
            <a:r>
              <a:rPr lang="en-CA" sz="2800" dirty="0">
                <a:solidFill>
                  <a:srgbClr val="4305F1"/>
                </a:solidFill>
              </a:rPr>
              <a:t>” BECOME A </a:t>
            </a:r>
            <a:r>
              <a:rPr lang="en-CA" sz="2800" b="1" u="sng" dirty="0">
                <a:solidFill>
                  <a:schemeClr val="tx1"/>
                </a:solidFill>
              </a:rPr>
              <a:t>MIXTURE</a:t>
            </a:r>
            <a:r>
              <a:rPr lang="en-CA" sz="2800" b="1" dirty="0">
                <a:solidFill>
                  <a:schemeClr val="tx1"/>
                </a:solidFill>
              </a:rPr>
              <a:t>??  Who “</a:t>
            </a:r>
            <a:r>
              <a:rPr lang="en-CA" sz="2800" b="1" u="sng" dirty="0">
                <a:solidFill>
                  <a:schemeClr val="tx1"/>
                </a:solidFill>
              </a:rPr>
              <a:t>FABRICATED</a:t>
            </a:r>
            <a:r>
              <a:rPr lang="en-CA" sz="2800" b="1" dirty="0">
                <a:solidFill>
                  <a:schemeClr val="tx1"/>
                </a:solidFill>
              </a:rPr>
              <a:t>” THIS DECEPTION -</a:t>
            </a:r>
            <a:r>
              <a:rPr lang="en-CA" sz="2800" b="1" dirty="0">
                <a:ln>
                  <a:solidFill>
                    <a:schemeClr val="tx1"/>
                  </a:solidFill>
                </a:ln>
                <a:solidFill>
                  <a:srgbClr val="00FF00"/>
                </a:solidFill>
              </a:rPr>
              <a:t>(proposing to be “god”)</a:t>
            </a:r>
            <a:r>
              <a:rPr lang="en-CA" sz="2800" b="1" dirty="0">
                <a:solidFill>
                  <a:schemeClr val="tx1"/>
                </a:solidFill>
              </a:rPr>
              <a:t>? </a:t>
            </a:r>
            <a:r>
              <a:rPr lang="en-CA" sz="2800" dirty="0">
                <a:solidFill>
                  <a:schemeClr val="tx1"/>
                </a:solidFill>
              </a:rPr>
              <a:t>Was it so that they could abide by the </a:t>
            </a:r>
            <a:r>
              <a:rPr lang="en-CA" sz="2800" b="1" u="sng" dirty="0">
                <a:solidFill>
                  <a:srgbClr val="000099"/>
                </a:solidFill>
              </a:rPr>
              <a:t>statute</a:t>
            </a:r>
            <a:r>
              <a:rPr lang="en-CA" sz="2800" dirty="0">
                <a:solidFill>
                  <a:schemeClr val="tx1"/>
                </a:solidFill>
              </a:rPr>
              <a:t> to contain the daily sacrifices within the same “day”?  Would </a:t>
            </a:r>
            <a:r>
              <a:rPr lang="en-CA" sz="2800" b="1" dirty="0">
                <a:ln>
                  <a:solidFill>
                    <a:schemeClr val="tx1"/>
                  </a:solidFill>
                </a:ln>
                <a:solidFill>
                  <a:schemeClr val="accent6">
                    <a:lumMod val="60000"/>
                    <a:lumOff val="40000"/>
                  </a:schemeClr>
                </a:solidFill>
              </a:rPr>
              <a:t>changing the daily sacrifice times </a:t>
            </a:r>
            <a:r>
              <a:rPr lang="en-CA" sz="2800" dirty="0">
                <a:solidFill>
                  <a:schemeClr val="tx1"/>
                </a:solidFill>
              </a:rPr>
              <a:t>to 9 and 3 allow them to retain their </a:t>
            </a:r>
            <a:r>
              <a:rPr lang="en-CA" sz="2800" u="sng" dirty="0">
                <a:solidFill>
                  <a:schemeClr val="tx1"/>
                </a:solidFill>
              </a:rPr>
              <a:t>SERVICE TO THE MOON</a:t>
            </a:r>
            <a:r>
              <a:rPr lang="en-CA" sz="2800" dirty="0">
                <a:solidFill>
                  <a:schemeClr val="tx1"/>
                </a:solidFill>
              </a:rPr>
              <a:t> and  </a:t>
            </a:r>
            <a:r>
              <a:rPr lang="en-CA" sz="2800" u="sng" dirty="0">
                <a:solidFill>
                  <a:schemeClr val="tx1"/>
                </a:solidFill>
              </a:rPr>
              <a:t>FACILITATING THEIR  SUNSET THEORY</a:t>
            </a:r>
            <a:r>
              <a:rPr lang="en-CA" sz="2800" dirty="0">
                <a:solidFill>
                  <a:schemeClr val="tx1"/>
                </a:solidFill>
              </a:rPr>
              <a:t>? </a:t>
            </a:r>
            <a:br>
              <a:rPr lang="en-CA" sz="2800" dirty="0">
                <a:solidFill>
                  <a:schemeClr val="tx1"/>
                </a:solidFill>
              </a:rPr>
            </a:br>
            <a:r>
              <a:rPr lang="en-CA" sz="2800" dirty="0">
                <a:solidFill>
                  <a:schemeClr val="tx1"/>
                </a:solidFill>
              </a:rPr>
              <a:t>They could then say, that the “</a:t>
            </a:r>
            <a:r>
              <a:rPr lang="en-CA" sz="2800" u="sng" dirty="0">
                <a:solidFill>
                  <a:schemeClr val="tx1"/>
                </a:solidFill>
              </a:rPr>
              <a:t>evenin</a:t>
            </a:r>
            <a:r>
              <a:rPr lang="en-CA" sz="2800" dirty="0">
                <a:solidFill>
                  <a:schemeClr val="tx1"/>
                </a:solidFill>
              </a:rPr>
              <a:t>g </a:t>
            </a:r>
            <a:r>
              <a:rPr lang="en-CA" sz="2800" b="1" u="sng" dirty="0">
                <a:ln>
                  <a:solidFill>
                    <a:schemeClr val="tx1"/>
                  </a:solidFill>
                </a:ln>
                <a:solidFill>
                  <a:schemeClr val="accent6">
                    <a:lumMod val="60000"/>
                    <a:lumOff val="40000"/>
                  </a:schemeClr>
                </a:solidFill>
              </a:rPr>
              <a:t>descent</a:t>
            </a:r>
            <a:r>
              <a:rPr lang="en-CA" sz="2800" dirty="0">
                <a:solidFill>
                  <a:schemeClr val="tx1"/>
                </a:solidFill>
              </a:rPr>
              <a:t>” sacrifice was done on the going down of the sun!  </a:t>
            </a:r>
            <a:br>
              <a:rPr lang="en-CA" sz="2800" b="1" dirty="0">
                <a:solidFill>
                  <a:schemeClr val="tx1"/>
                </a:solidFill>
              </a:rPr>
            </a:br>
            <a:r>
              <a:rPr lang="en-CA" sz="2800" b="1" dirty="0">
                <a:ln>
                  <a:solidFill>
                    <a:schemeClr val="tx1"/>
                  </a:solidFill>
                </a:ln>
                <a:solidFill>
                  <a:schemeClr val="accent6">
                    <a:lumMod val="60000"/>
                    <a:lumOff val="40000"/>
                  </a:schemeClr>
                </a:solidFill>
              </a:rPr>
              <a:t>Shall we discard the Hebrew </a:t>
            </a:r>
            <a:r>
              <a:rPr lang="en-CA" sz="2800" b="1" u="sng" dirty="0">
                <a:ln>
                  <a:solidFill>
                    <a:schemeClr val="tx1"/>
                  </a:solidFill>
                </a:ln>
                <a:solidFill>
                  <a:schemeClr val="accent6">
                    <a:lumMod val="60000"/>
                    <a:lumOff val="40000"/>
                  </a:schemeClr>
                </a:solidFill>
              </a:rPr>
              <a:t>MIXTURE</a:t>
            </a:r>
            <a:r>
              <a:rPr lang="en-CA" sz="2800" b="1" dirty="0">
                <a:ln>
                  <a:solidFill>
                    <a:schemeClr val="tx1"/>
                  </a:solidFill>
                </a:ln>
                <a:solidFill>
                  <a:schemeClr val="accent6">
                    <a:lumMod val="60000"/>
                    <a:lumOff val="40000"/>
                  </a:schemeClr>
                </a:solidFill>
              </a:rPr>
              <a:t> definition, and agree?</a:t>
            </a:r>
            <a:r>
              <a:rPr lang="en-CA" sz="2800" dirty="0">
                <a:ln>
                  <a:solidFill>
                    <a:schemeClr val="tx1"/>
                  </a:solidFill>
                </a:ln>
                <a:solidFill>
                  <a:schemeClr val="accent6">
                    <a:lumMod val="60000"/>
                    <a:lumOff val="40000"/>
                  </a:schemeClr>
                </a:solidFill>
              </a:rPr>
              <a:t> </a:t>
            </a:r>
          </a:p>
        </p:txBody>
      </p:sp>
    </p:spTree>
    <p:extLst>
      <p:ext uri="{BB962C8B-B14F-4D97-AF65-F5344CB8AC3E}">
        <p14:creationId xmlns:p14="http://schemas.microsoft.com/office/powerpoint/2010/main" val="42899568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0CF4C8"/>
            </a:gs>
            <a:gs pos="78000">
              <a:schemeClr val="tx1"/>
            </a:gs>
            <a:gs pos="46000">
              <a:srgbClr val="FF0000"/>
            </a:gs>
            <a:gs pos="4000">
              <a:srgbClr val="FF9933"/>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51" y="1118795"/>
            <a:ext cx="11791497" cy="4905488"/>
          </a:xfrm>
          <a:solidFill>
            <a:srgbClr val="D6FAE6"/>
          </a:solidFill>
          <a:ln w="38100">
            <a:solidFill>
              <a:srgbClr val="FF9933"/>
            </a:solidFill>
          </a:ln>
          <a:scene3d>
            <a:camera prst="orthographicFront"/>
            <a:lightRig rig="threePt" dir="t"/>
          </a:scene3d>
          <a:sp3d>
            <a:bevelT prst="slope"/>
          </a:sp3d>
        </p:spPr>
        <p:txBody>
          <a:bodyPr anchor="ctr">
            <a:normAutofit/>
            <a:sp3d extrusionH="57150">
              <a:bevelT w="38100" h="38100"/>
            </a:sp3d>
          </a:bodyPr>
          <a:lstStyle/>
          <a:p>
            <a:pPr marL="0" lvl="0" indent="0">
              <a:spcBef>
                <a:spcPts val="0"/>
              </a:spcBef>
              <a:spcAft>
                <a:spcPts val="1000"/>
              </a:spcAft>
              <a:buClr>
                <a:prstClr val="white"/>
              </a:buClr>
              <a:buSzPct val="100000"/>
              <a:buNone/>
            </a:pPr>
            <a:r>
              <a:rPr lang="en-US" sz="2400" b="1" i="1" dirty="0">
                <a:solidFill>
                  <a:srgbClr val="008080"/>
                </a:solidFill>
                <a:latin typeface="Georgia" panose="02040502050405020303" pitchFamily="18" charset="0"/>
              </a:rPr>
              <a:t>Gesenius Lexicon </a:t>
            </a:r>
            <a:r>
              <a:rPr lang="en-US" b="1" i="1" dirty="0">
                <a:solidFill>
                  <a:srgbClr val="008080"/>
                </a:solidFill>
                <a:latin typeface="Georgia" panose="02040502050405020303" pitchFamily="18" charset="0"/>
              </a:rPr>
              <a:t>(Blue Letter Bible </a:t>
            </a:r>
            <a:r>
              <a:rPr lang="en-US" dirty="0">
                <a:solidFill>
                  <a:prstClr val="black">
                    <a:lumMod val="95000"/>
                    <a:lumOff val="5000"/>
                  </a:prstClr>
                </a:solidFill>
                <a:latin typeface="Calibri" panose="020F0502020204030204"/>
              </a:rPr>
              <a:t>online</a:t>
            </a:r>
            <a:r>
              <a:rPr lang="en-US" b="1" i="1" dirty="0">
                <a:solidFill>
                  <a:srgbClr val="008080"/>
                </a:solidFill>
                <a:latin typeface="Georgia" panose="02040502050405020303"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8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a:solidFill>
                  <a:prstClr val="black">
                    <a:lumMod val="95000"/>
                    <a:lumOff val="5000"/>
                  </a:prstClr>
                </a:solidFill>
                <a:latin typeface="Calibri" panose="020F0502020204030204"/>
              </a:rPr>
              <a:t>	</a:t>
            </a:r>
            <a:r>
              <a:rPr lang="en-US" sz="2400" b="1" dirty="0" err="1">
                <a:solidFill>
                  <a:srgbClr val="00B050"/>
                </a:solidFill>
                <a:latin typeface="Calibri" panose="020F0502020204030204"/>
              </a:rPr>
              <a:t>ereb</a:t>
            </a:r>
            <a:r>
              <a:rPr lang="en-US" sz="2400" b="1" dirty="0">
                <a:solidFill>
                  <a:srgbClr val="00B050"/>
                </a:solidFill>
                <a:latin typeface="Calibri" panose="020F0502020204030204"/>
              </a:rPr>
              <a:t>      </a:t>
            </a:r>
            <a:r>
              <a:rPr lang="en-US" sz="2400" dirty="0">
                <a:solidFill>
                  <a:schemeClr val="tx1"/>
                </a:solidFill>
                <a:latin typeface="Calibri" panose="020F0502020204030204"/>
              </a:rPr>
              <a:t>(cont.) </a:t>
            </a:r>
            <a:endParaRPr lang="en-US" i="1" dirty="0">
              <a:solidFill>
                <a:schemeClr val="tx1"/>
              </a:solidFill>
              <a:latin typeface="Georgia" panose="02040502050405020303" pitchFamily="18" charset="0"/>
            </a:endParaRPr>
          </a:p>
          <a:p>
            <a:pPr marL="0" lvl="0" indent="0">
              <a:spcBef>
                <a:spcPts val="0"/>
              </a:spcBef>
              <a:spcAft>
                <a:spcPts val="1000"/>
              </a:spcAft>
              <a:buClr>
                <a:prstClr val="white"/>
              </a:buClr>
              <a:buSzPct val="100000"/>
              <a:buNone/>
            </a:pPr>
            <a:r>
              <a:rPr lang="en-US" dirty="0">
                <a:solidFill>
                  <a:prstClr val="black">
                    <a:lumMod val="95000"/>
                    <a:lumOff val="5000"/>
                  </a:prstClr>
                </a:solidFill>
                <a:latin typeface="Calibri" panose="020F0502020204030204"/>
              </a:rPr>
              <a:t>2.	</a:t>
            </a:r>
            <a:r>
              <a:rPr lang="en-US" sz="2400" dirty="0">
                <a:solidFill>
                  <a:prstClr val="black">
                    <a:lumMod val="95000"/>
                    <a:lumOff val="5000"/>
                  </a:prstClr>
                </a:solidFill>
                <a:latin typeface="Calibri" panose="020F0502020204030204"/>
              </a:rPr>
              <a:t>foreigners, strangers, hence foreign kings </a:t>
            </a:r>
            <a:r>
              <a:rPr lang="en-US" sz="2400" u="sng" dirty="0">
                <a:solidFill>
                  <a:prstClr val="black">
                    <a:lumMod val="95000"/>
                    <a:lumOff val="5000"/>
                  </a:prstClr>
                </a:solidFill>
                <a:latin typeface="Calibri" panose="020F0502020204030204"/>
              </a:rPr>
              <a:t>who made alliance with</a:t>
            </a:r>
            <a:r>
              <a:rPr lang="en-US" sz="2400" dirty="0">
                <a:solidFill>
                  <a:prstClr val="black">
                    <a:lumMod val="95000"/>
                    <a:lumOff val="5000"/>
                  </a:prstClr>
                </a:solidFill>
                <a:latin typeface="Calibri" panose="020F0502020204030204"/>
              </a:rPr>
              <a:t> the Israelites. </a:t>
            </a:r>
          </a:p>
          <a:p>
            <a:pPr marL="0" lvl="0" indent="0">
              <a:spcBef>
                <a:spcPts val="0"/>
              </a:spcBef>
              <a:spcAft>
                <a:spcPts val="1000"/>
              </a:spcAft>
              <a:buClr>
                <a:prstClr val="white"/>
              </a:buClr>
              <a:buSzPct val="100000"/>
              <a:buNone/>
            </a:pPr>
            <a:r>
              <a:rPr lang="en-US" sz="2400" b="1" dirty="0">
                <a:solidFill>
                  <a:srgbClr val="FF0000"/>
                </a:solidFill>
                <a:latin typeface="Calibri" panose="020F0502020204030204"/>
              </a:rPr>
              <a:t>Note:  </a:t>
            </a:r>
            <a:r>
              <a:rPr lang="en-US" sz="2400" dirty="0">
                <a:solidFill>
                  <a:prstClr val="black">
                    <a:lumMod val="95000"/>
                    <a:lumOff val="5000"/>
                  </a:prstClr>
                </a:solidFill>
                <a:latin typeface="Calibri" panose="020F0502020204030204"/>
              </a:rPr>
              <a:t>On the #2 definition, we see once more the theme of - </a:t>
            </a:r>
            <a:r>
              <a:rPr lang="en-US" sz="2400" b="1" i="1" dirty="0">
                <a:solidFill>
                  <a:srgbClr val="FF0066"/>
                </a:solidFill>
                <a:latin typeface="Calibri" panose="020F0502020204030204"/>
              </a:rPr>
              <a:t>mixture.  </a:t>
            </a:r>
            <a:r>
              <a:rPr lang="en-US" sz="2400" dirty="0">
                <a:solidFill>
                  <a:prstClr val="black">
                    <a:lumMod val="95000"/>
                    <a:lumOff val="5000"/>
                  </a:prstClr>
                </a:solidFill>
                <a:latin typeface="Calibri" panose="020F0502020204030204"/>
              </a:rPr>
              <a:t>I find the comment made about the </a:t>
            </a:r>
            <a:r>
              <a:rPr lang="en-US" sz="2400" dirty="0">
                <a:solidFill>
                  <a:srgbClr val="FF0000"/>
                </a:solidFill>
                <a:latin typeface="Calibri" panose="020F0502020204030204"/>
              </a:rPr>
              <a:t>Pharisees</a:t>
            </a:r>
            <a:r>
              <a:rPr lang="en-US" sz="2400" dirty="0">
                <a:solidFill>
                  <a:prstClr val="black">
                    <a:lumMod val="95000"/>
                    <a:lumOff val="5000"/>
                  </a:prstClr>
                </a:solidFill>
                <a:latin typeface="Calibri" panose="020F0502020204030204"/>
              </a:rPr>
              <a:t> and </a:t>
            </a:r>
            <a:r>
              <a:rPr lang="en-US" sz="2400" dirty="0" err="1">
                <a:solidFill>
                  <a:srgbClr val="FF0000"/>
                </a:solidFill>
                <a:latin typeface="Calibri" panose="020F0502020204030204"/>
              </a:rPr>
              <a:t>Rabbinists</a:t>
            </a:r>
            <a:r>
              <a:rPr lang="en-US" sz="2400" dirty="0">
                <a:solidFill>
                  <a:prstClr val="black">
                    <a:lumMod val="95000"/>
                    <a:lumOff val="5000"/>
                  </a:prstClr>
                </a:solidFill>
                <a:latin typeface="Calibri" panose="020F0502020204030204"/>
              </a:rPr>
              <a:t> concept of the </a:t>
            </a:r>
            <a:r>
              <a:rPr lang="en-US" sz="2400" b="1" dirty="0" err="1">
                <a:solidFill>
                  <a:srgbClr val="00B050"/>
                </a:solidFill>
                <a:latin typeface="Calibri" panose="020F0502020204030204"/>
              </a:rPr>
              <a:t>ereb</a:t>
            </a:r>
            <a:r>
              <a:rPr lang="en-US" sz="2400" dirty="0">
                <a:solidFill>
                  <a:prstClr val="black">
                    <a:lumMod val="95000"/>
                    <a:lumOff val="5000"/>
                  </a:prstClr>
                </a:solidFill>
                <a:latin typeface="Calibri" panose="020F0502020204030204"/>
              </a:rPr>
              <a:t> evening beginning at noon, extremely interesting </a:t>
            </a:r>
            <a:r>
              <a:rPr lang="en-US" sz="2400" b="1" u="sng" dirty="0">
                <a:solidFill>
                  <a:prstClr val="black">
                    <a:lumMod val="95000"/>
                    <a:lumOff val="5000"/>
                  </a:prstClr>
                </a:solidFill>
                <a:latin typeface="Calibri" panose="020F0502020204030204"/>
              </a:rPr>
              <a:t>to sa</a:t>
            </a:r>
            <a:r>
              <a:rPr lang="en-US" sz="2400" b="1" dirty="0">
                <a:solidFill>
                  <a:prstClr val="black">
                    <a:lumMod val="95000"/>
                    <a:lumOff val="5000"/>
                  </a:prstClr>
                </a:solidFill>
                <a:latin typeface="Calibri" panose="020F0502020204030204"/>
              </a:rPr>
              <a:t>y </a:t>
            </a:r>
            <a:r>
              <a:rPr lang="en-US" sz="2400" b="1" u="sng" dirty="0">
                <a:solidFill>
                  <a:prstClr val="black">
                    <a:lumMod val="95000"/>
                    <a:lumOff val="5000"/>
                  </a:prstClr>
                </a:solidFill>
                <a:latin typeface="Calibri" panose="020F0502020204030204"/>
              </a:rPr>
              <a:t>the least</a:t>
            </a:r>
            <a:r>
              <a:rPr lang="en-US" sz="2400" dirty="0">
                <a:solidFill>
                  <a:prstClr val="black">
                    <a:lumMod val="95000"/>
                    <a:lumOff val="5000"/>
                  </a:prstClr>
                </a:solidFill>
                <a:latin typeface="Calibri" panose="020F0502020204030204"/>
              </a:rPr>
              <a:t>. No, not in a positive way!</a:t>
            </a:r>
          </a:p>
          <a:p>
            <a:pPr marL="0" lvl="0" indent="0">
              <a:spcBef>
                <a:spcPts val="0"/>
              </a:spcBef>
              <a:spcAft>
                <a:spcPts val="1000"/>
              </a:spcAft>
              <a:buClr>
                <a:prstClr val="white"/>
              </a:buClr>
              <a:buSzPct val="100000"/>
              <a:buNone/>
            </a:pPr>
            <a:r>
              <a:rPr lang="en-US" sz="2400" dirty="0">
                <a:solidFill>
                  <a:prstClr val="black">
                    <a:lumMod val="95000"/>
                    <a:lumOff val="5000"/>
                  </a:prstClr>
                </a:solidFill>
                <a:latin typeface="Calibri" panose="020F0502020204030204"/>
              </a:rPr>
              <a:t>When – </a:t>
            </a:r>
            <a:r>
              <a:rPr lang="en-US" sz="2400" b="1" dirty="0" err="1">
                <a:solidFill>
                  <a:srgbClr val="00B050"/>
                </a:solidFill>
                <a:latin typeface="Calibri" panose="020F0502020204030204"/>
              </a:rPr>
              <a:t>ereb</a:t>
            </a:r>
            <a:r>
              <a:rPr lang="en-US" sz="2400" dirty="0">
                <a:solidFill>
                  <a:prstClr val="black">
                    <a:lumMod val="95000"/>
                    <a:lumOff val="5000"/>
                  </a:prstClr>
                </a:solidFill>
                <a:latin typeface="Calibri" panose="020F0502020204030204"/>
              </a:rPr>
              <a:t> – </a:t>
            </a:r>
            <a:r>
              <a:rPr lang="en-US" sz="2400" b="1" dirty="0">
                <a:solidFill>
                  <a:srgbClr val="FF0066"/>
                </a:solidFill>
                <a:latin typeface="Calibri" panose="020F0502020204030204"/>
              </a:rPr>
              <a:t>{mixture, mixing} </a:t>
            </a:r>
            <a:r>
              <a:rPr lang="en-US" sz="2400" dirty="0">
                <a:solidFill>
                  <a:prstClr val="black">
                    <a:lumMod val="95000"/>
                    <a:lumOff val="5000"/>
                  </a:prstClr>
                </a:solidFill>
                <a:latin typeface="Calibri" panose="020F0502020204030204"/>
              </a:rPr>
              <a:t>is applied to time as in a cycle of the week, there are only two periods within one 24 hour cycle where a mixing of light and darkness can occur.  These two periods that, because of indirect sunlight, allows a </a:t>
            </a:r>
            <a:r>
              <a:rPr lang="en-US" sz="2400" b="1" dirty="0">
                <a:solidFill>
                  <a:srgbClr val="4305F1"/>
                </a:solidFill>
                <a:effectLst>
                  <a:glow rad="127000">
                    <a:srgbClr val="FFFF00"/>
                  </a:glow>
                </a:effectLst>
                <a:latin typeface="Calibri" panose="020F0502020204030204"/>
              </a:rPr>
              <a:t>mixing</a:t>
            </a:r>
            <a:r>
              <a:rPr lang="en-US" sz="2400" dirty="0">
                <a:solidFill>
                  <a:prstClr val="black">
                    <a:lumMod val="95000"/>
                    <a:lumOff val="5000"/>
                  </a:prstClr>
                </a:solidFill>
                <a:latin typeface="Calibri" panose="020F0502020204030204"/>
              </a:rPr>
              <a:t> of light with darkness.  In the morning twilight, before sunrise, the light overtakes the darkness.  After the sun has set, the darkness is allowed to overtake the waning light of the sun. </a:t>
            </a:r>
          </a:p>
          <a:p>
            <a:pPr marL="0" lvl="0" indent="0">
              <a:spcBef>
                <a:spcPts val="0"/>
              </a:spcBef>
              <a:spcAft>
                <a:spcPts val="1000"/>
              </a:spcAft>
              <a:buClr>
                <a:prstClr val="white"/>
              </a:buClr>
              <a:buSzPct val="100000"/>
              <a:buNone/>
            </a:pPr>
            <a:r>
              <a:rPr lang="en-US" sz="2400" b="1" dirty="0">
                <a:solidFill>
                  <a:prstClr val="black">
                    <a:lumMod val="95000"/>
                    <a:lumOff val="5000"/>
                  </a:prstClr>
                </a:solidFill>
                <a:effectLst>
                  <a:glow rad="127000">
                    <a:srgbClr val="FFFF00"/>
                  </a:glow>
                </a:effectLst>
                <a:latin typeface="Calibri" panose="020F0502020204030204"/>
              </a:rPr>
              <a:t>Without </a:t>
            </a:r>
            <a:r>
              <a:rPr lang="en-US" sz="2400" b="1" dirty="0">
                <a:solidFill>
                  <a:prstClr val="black">
                    <a:lumMod val="95000"/>
                    <a:lumOff val="5000"/>
                  </a:prstClr>
                </a:solidFill>
                <a:effectLst>
                  <a:glow rad="127000">
                    <a:srgbClr val="00FFFF"/>
                  </a:glow>
                </a:effectLst>
                <a:latin typeface="Calibri" panose="020F0502020204030204"/>
              </a:rPr>
              <a:t>LIGHT, </a:t>
            </a:r>
            <a:r>
              <a:rPr lang="en-US" sz="2400" b="1" dirty="0">
                <a:solidFill>
                  <a:prstClr val="black">
                    <a:lumMod val="95000"/>
                    <a:lumOff val="5000"/>
                  </a:prstClr>
                </a:solidFill>
                <a:effectLst>
                  <a:glow rad="127000">
                    <a:srgbClr val="FFFF00"/>
                  </a:glow>
                </a:effectLst>
                <a:latin typeface="Calibri" panose="020F0502020204030204"/>
              </a:rPr>
              <a:t>there can be no mixing of light and darkness, </a:t>
            </a:r>
            <a:r>
              <a:rPr lang="en-US" sz="2400" dirty="0">
                <a:solidFill>
                  <a:prstClr val="black">
                    <a:lumMod val="95000"/>
                    <a:lumOff val="5000"/>
                  </a:prstClr>
                </a:solidFill>
                <a:latin typeface="Calibri" panose="020F0502020204030204"/>
              </a:rPr>
              <a:t>and the opposite is true also.</a:t>
            </a:r>
            <a:endParaRPr lang="en-US" dirty="0"/>
          </a:p>
        </p:txBody>
      </p:sp>
      <p:sp>
        <p:nvSpPr>
          <p:cNvPr id="2" name="Slide Number Placeholder 1"/>
          <p:cNvSpPr>
            <a:spLocks noGrp="1"/>
          </p:cNvSpPr>
          <p:nvPr>
            <p:ph type="sldNum" sz="quarter" idx="12"/>
          </p:nvPr>
        </p:nvSpPr>
        <p:spPr>
          <a:xfrm>
            <a:off x="-13267" y="6675852"/>
            <a:ext cx="386751" cy="247490"/>
          </a:xfrm>
        </p:spPr>
        <p:txBody>
          <a:bodyPr/>
          <a:lstStyle/>
          <a:p>
            <a:fld id="{D57F1E4F-1CFF-5643-939E-217C01CDF565}" type="slidenum">
              <a:rPr lang="en-US" sz="1200" smtClean="0">
                <a:solidFill>
                  <a:schemeClr val="tx1"/>
                </a:solidFill>
              </a:rPr>
              <a:pPr/>
              <a:t>48</a:t>
            </a:fld>
            <a:endParaRPr lang="en-US" sz="1200" dirty="0">
              <a:solidFill>
                <a:schemeClr val="tx1"/>
              </a:solidFill>
            </a:endParaRPr>
          </a:p>
        </p:txBody>
      </p:sp>
    </p:spTree>
    <p:extLst>
      <p:ext uri="{BB962C8B-B14F-4D97-AF65-F5344CB8AC3E}">
        <p14:creationId xmlns:p14="http://schemas.microsoft.com/office/powerpoint/2010/main" val="266338159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1250"/>
                                        <p:tgtEl>
                                          <p:spTgt spid="3">
                                            <p:txEl>
                                              <p:pRg st="3" end="3"/>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0CF4C8"/>
            </a:gs>
            <a:gs pos="78000">
              <a:schemeClr val="tx1"/>
            </a:gs>
            <a:gs pos="46000">
              <a:srgbClr val="FF0000"/>
            </a:gs>
            <a:gs pos="4000">
              <a:srgbClr val="FF9933"/>
            </a:gs>
          </a:gsLst>
          <a:lin ang="108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25" y="163084"/>
            <a:ext cx="11791497" cy="6561274"/>
          </a:xfrm>
          <a:solidFill>
            <a:schemeClr val="bg1"/>
          </a:solidFill>
          <a:ln w="38100">
            <a:solidFill>
              <a:srgbClr val="FF9933"/>
            </a:solidFill>
          </a:ln>
          <a:scene3d>
            <a:camera prst="orthographicFront"/>
            <a:lightRig rig="threePt" dir="t"/>
          </a:scene3d>
          <a:sp3d>
            <a:bevelT/>
          </a:sp3d>
        </p:spPr>
        <p:txBody>
          <a:bodyPr anchor="t">
            <a:noAutofit/>
            <a:sp3d extrusionH="57150">
              <a:bevelT w="38100" h="38100"/>
            </a:sp3d>
          </a:bodyPr>
          <a:lstStyle/>
          <a:p>
            <a:pPr marL="0" lvl="0" indent="0">
              <a:buClr>
                <a:srgbClr val="B31166"/>
              </a:buClr>
              <a:buNone/>
            </a:pPr>
            <a:r>
              <a:rPr lang="en-US" sz="2800" b="1" u="sng" dirty="0">
                <a:solidFill>
                  <a:schemeClr val="tx1"/>
                </a:solidFill>
                <a:effectLst>
                  <a:glow rad="127000">
                    <a:srgbClr val="0CF4C8"/>
                  </a:glow>
                </a:effectLst>
                <a:latin typeface="Calibri" panose="020F0502020204030204" pitchFamily="34" charset="0"/>
              </a:rPr>
              <a:t>After</a:t>
            </a:r>
            <a:r>
              <a:rPr lang="en-US" sz="2800" b="1" dirty="0">
                <a:solidFill>
                  <a:schemeClr val="tx1"/>
                </a:solidFill>
                <a:effectLst>
                  <a:glow rad="127000">
                    <a:srgbClr val="0CF4C8"/>
                  </a:glow>
                </a:effectLst>
                <a:latin typeface="Calibri" panose="020F0502020204030204" pitchFamily="34" charset="0"/>
              </a:rPr>
              <a:t> the sunrise and </a:t>
            </a:r>
            <a:r>
              <a:rPr lang="en-US" sz="2800" b="1" u="sng" dirty="0">
                <a:solidFill>
                  <a:schemeClr val="tx1"/>
                </a:solidFill>
                <a:effectLst>
                  <a:glow rad="127000">
                    <a:srgbClr val="0CF4C8"/>
                  </a:glow>
                </a:effectLst>
                <a:latin typeface="Calibri" panose="020F0502020204030204" pitchFamily="34" charset="0"/>
              </a:rPr>
              <a:t>before</a:t>
            </a:r>
            <a:r>
              <a:rPr lang="en-US" sz="2800" b="1" dirty="0">
                <a:solidFill>
                  <a:schemeClr val="tx1"/>
                </a:solidFill>
                <a:effectLst>
                  <a:glow rad="127000">
                    <a:srgbClr val="0CF4C8"/>
                  </a:glow>
                </a:effectLst>
                <a:latin typeface="Calibri" panose="020F0502020204030204" pitchFamily="34" charset="0"/>
              </a:rPr>
              <a:t> the sunset, </a:t>
            </a:r>
            <a:r>
              <a:rPr lang="en-US" sz="2800" dirty="0">
                <a:solidFill>
                  <a:schemeClr val="tx1"/>
                </a:solidFill>
                <a:latin typeface="Calibri" panose="020F0502020204030204" pitchFamily="34" charset="0"/>
              </a:rPr>
              <a:t>direct sunlight prevails and </a:t>
            </a:r>
            <a:r>
              <a:rPr lang="en-US" sz="2800" b="1" dirty="0">
                <a:solidFill>
                  <a:schemeClr val="tx1"/>
                </a:solidFill>
                <a:effectLst>
                  <a:glow rad="127000">
                    <a:srgbClr val="0CF4C8"/>
                  </a:glow>
                </a:effectLst>
                <a:latin typeface="Calibri" panose="020F0502020204030204" pitchFamily="34" charset="0"/>
              </a:rPr>
              <a:t>the mixing of light </a:t>
            </a:r>
            <a:r>
              <a:rPr lang="en-US" sz="2800" b="1" u="sng" dirty="0">
                <a:solidFill>
                  <a:schemeClr val="tx1"/>
                </a:solidFill>
                <a:effectLst>
                  <a:glow rad="127000">
                    <a:srgbClr val="0CF4C8"/>
                  </a:glow>
                </a:effectLst>
                <a:latin typeface="Calibri" panose="020F0502020204030204" pitchFamily="34" charset="0"/>
              </a:rPr>
              <a:t>cannot</a:t>
            </a:r>
            <a:r>
              <a:rPr lang="en-US" sz="2800" b="1" dirty="0">
                <a:solidFill>
                  <a:schemeClr val="tx1"/>
                </a:solidFill>
                <a:effectLst>
                  <a:glow rad="127000">
                    <a:srgbClr val="0CF4C8"/>
                  </a:glow>
                </a:effectLst>
                <a:latin typeface="Calibri" panose="020F0502020204030204" pitchFamily="34" charset="0"/>
              </a:rPr>
              <a:t> occur.  </a:t>
            </a:r>
            <a:r>
              <a:rPr lang="en-US" sz="2800" dirty="0">
                <a:solidFill>
                  <a:schemeClr val="tx1"/>
                </a:solidFill>
                <a:latin typeface="Calibri" panose="020F0502020204030204" pitchFamily="34" charset="0"/>
              </a:rPr>
              <a:t>Here is an illustration for clarity sake.</a:t>
            </a:r>
          </a:p>
          <a:p>
            <a:pPr marL="0" lvl="0" indent="0">
              <a:buClr>
                <a:srgbClr val="B31166"/>
              </a:buClr>
              <a:buNone/>
            </a:pPr>
            <a:r>
              <a:rPr lang="en-US" sz="2800" dirty="0">
                <a:solidFill>
                  <a:prstClr val="black">
                    <a:lumMod val="75000"/>
                    <a:lumOff val="25000"/>
                  </a:prstClr>
                </a:solidFill>
                <a:latin typeface="Calibri" panose="020F0502020204030204" pitchFamily="34" charset="0"/>
              </a:rPr>
              <a:t>		     </a:t>
            </a:r>
            <a:r>
              <a:rPr lang="en-US" sz="2800" b="1" dirty="0">
                <a:solidFill>
                  <a:srgbClr val="FF00FF"/>
                </a:solidFill>
                <a:latin typeface="Calibri" panose="020F0502020204030204" pitchFamily="34" charset="0"/>
              </a:rPr>
              <a:t>Dawn	      </a:t>
            </a:r>
            <a:r>
              <a:rPr lang="en-US" sz="2800" b="1" dirty="0">
                <a:solidFill>
                  <a:srgbClr val="FF9933"/>
                </a:solidFill>
                <a:latin typeface="Calibri" panose="020F0502020204030204" pitchFamily="34" charset="0"/>
              </a:rPr>
              <a:t>Sunrise									   Sunset	</a:t>
            </a:r>
            <a:r>
              <a:rPr lang="en-US" sz="2800" b="1" dirty="0">
                <a:solidFill>
                  <a:schemeClr val="tx1"/>
                </a:solidFill>
                <a:latin typeface="Calibri" panose="020F0502020204030204" pitchFamily="34" charset="0"/>
              </a:rPr>
              <a:t>Dusk</a:t>
            </a:r>
          </a:p>
          <a:p>
            <a:pPr marL="0" lvl="0" indent="0">
              <a:buClr>
                <a:srgbClr val="B31166"/>
              </a:buClr>
              <a:buNone/>
            </a:pPr>
            <a:endParaRPr lang="en-US" sz="2800" b="1" dirty="0">
              <a:solidFill>
                <a:schemeClr val="tx1"/>
              </a:solidFill>
              <a:latin typeface="Calibri" panose="020F0502020204030204" pitchFamily="34" charset="0"/>
            </a:endParaRPr>
          </a:p>
          <a:p>
            <a:pPr marL="0" lvl="0" indent="0">
              <a:buClr>
                <a:srgbClr val="B31166"/>
              </a:buClr>
              <a:buNone/>
            </a:pPr>
            <a:endParaRPr lang="en-US" b="1" dirty="0">
              <a:solidFill>
                <a:schemeClr val="tx1"/>
              </a:solidFill>
              <a:latin typeface="Calibri" panose="020F0502020204030204" pitchFamily="34" charset="0"/>
            </a:endParaRPr>
          </a:p>
          <a:p>
            <a:pPr marL="0" lvl="0" indent="0">
              <a:buClr>
                <a:srgbClr val="B31166"/>
              </a:buClr>
              <a:buNone/>
            </a:pPr>
            <a:endParaRPr lang="en-US" sz="2800" b="1" dirty="0">
              <a:solidFill>
                <a:schemeClr val="tx1"/>
              </a:solidFill>
              <a:latin typeface="Calibri" panose="020F0502020204030204" pitchFamily="34" charset="0"/>
            </a:endParaRPr>
          </a:p>
          <a:p>
            <a:pPr marL="0" lvl="0" indent="0">
              <a:buClr>
                <a:srgbClr val="B31166"/>
              </a:buClr>
              <a:buNone/>
            </a:pPr>
            <a:endParaRPr lang="en-US" sz="2800" b="1" dirty="0">
              <a:solidFill>
                <a:schemeClr val="tx1"/>
              </a:solidFill>
              <a:latin typeface="Calibri" panose="020F0502020204030204" pitchFamily="34" charset="0"/>
            </a:endParaRPr>
          </a:p>
          <a:p>
            <a:pPr marL="0" lvl="0" indent="0">
              <a:buClr>
                <a:srgbClr val="B31166"/>
              </a:buClr>
              <a:buNone/>
            </a:pPr>
            <a:endParaRPr lang="en-US" sz="2800" b="1" dirty="0">
              <a:solidFill>
                <a:schemeClr val="tx1"/>
              </a:solidFill>
              <a:latin typeface="Calibri" panose="020F0502020204030204" pitchFamily="34" charset="0"/>
            </a:endParaRPr>
          </a:p>
          <a:p>
            <a:pPr marL="0" lvl="0" indent="0">
              <a:buClr>
                <a:srgbClr val="B31166"/>
              </a:buClr>
              <a:buNone/>
            </a:pPr>
            <a:endParaRPr lang="en-US" sz="2800" dirty="0">
              <a:solidFill>
                <a:prstClr val="black">
                  <a:lumMod val="75000"/>
                  <a:lumOff val="25000"/>
                </a:prstClr>
              </a:solidFill>
              <a:latin typeface="Calibri" panose="020F0502020204030204" pitchFamily="34" charset="0"/>
            </a:endParaRPr>
          </a:p>
          <a:p>
            <a:pPr marL="0" lvl="0" indent="0">
              <a:buClr>
                <a:srgbClr val="B31166"/>
              </a:buClr>
              <a:buNone/>
            </a:pPr>
            <a:r>
              <a:rPr lang="en-US" sz="2800" dirty="0">
                <a:solidFill>
                  <a:prstClr val="black">
                    <a:lumMod val="75000"/>
                    <a:lumOff val="25000"/>
                  </a:prstClr>
                </a:solidFill>
                <a:latin typeface="Calibri" panose="020F0502020204030204" pitchFamily="34" charset="0"/>
              </a:rPr>
              <a:t>Note the location of the MIXING of light and darkness in relation to the sunset.</a:t>
            </a:r>
          </a:p>
          <a:p>
            <a:pPr marL="0" lvl="0" indent="0">
              <a:buClr>
                <a:srgbClr val="B31166"/>
              </a:buClr>
              <a:buNone/>
            </a:pPr>
            <a:r>
              <a:rPr lang="en-US" sz="2800" dirty="0">
                <a:solidFill>
                  <a:prstClr val="black">
                    <a:lumMod val="75000"/>
                    <a:lumOff val="25000"/>
                  </a:prstClr>
                </a:solidFill>
                <a:latin typeface="Calibri" panose="020F0502020204030204" pitchFamily="34" charset="0"/>
              </a:rPr>
              <a:t>Also recall that in Sunset Theory, the sunset changes the cycle of the week.  With this in mind we can now progress to the words as written in the Scriptures pertaining directly to when </a:t>
            </a:r>
            <a:r>
              <a:rPr lang="en-US" sz="2800" dirty="0" err="1">
                <a:solidFill>
                  <a:prstClr val="black">
                    <a:lumMod val="75000"/>
                    <a:lumOff val="25000"/>
                  </a:prstClr>
                </a:solidFill>
                <a:latin typeface="Calibri" panose="020F0502020204030204" pitchFamily="34" charset="0"/>
              </a:rPr>
              <a:t>Yoseph</a:t>
            </a:r>
            <a:r>
              <a:rPr lang="en-US" sz="2800" dirty="0">
                <a:solidFill>
                  <a:prstClr val="black">
                    <a:lumMod val="75000"/>
                    <a:lumOff val="25000"/>
                  </a:prstClr>
                </a:solidFill>
                <a:latin typeface="Calibri" panose="020F0502020204030204" pitchFamily="34" charset="0"/>
              </a:rPr>
              <a:t> asked for the body of </a:t>
            </a:r>
            <a:r>
              <a:rPr lang="en-US" sz="2800" b="1" dirty="0">
                <a:solidFill>
                  <a:srgbClr val="9B6BF2">
                    <a:lumMod val="75000"/>
                  </a:srgbClr>
                </a:solidFill>
                <a:latin typeface="Calibri" panose="020F0502020204030204" pitchFamily="34" charset="0"/>
              </a:rPr>
              <a:t>Yahusha.</a:t>
            </a:r>
          </a:p>
        </p:txBody>
      </p:sp>
      <p:sp>
        <p:nvSpPr>
          <p:cNvPr id="2" name="Slide Number Placeholder 1"/>
          <p:cNvSpPr>
            <a:spLocks noGrp="1"/>
          </p:cNvSpPr>
          <p:nvPr>
            <p:ph type="sldNum" sz="quarter" idx="12"/>
          </p:nvPr>
        </p:nvSpPr>
        <p:spPr>
          <a:xfrm>
            <a:off x="11633271" y="6476868"/>
            <a:ext cx="386751" cy="247490"/>
          </a:xfrm>
          <a:scene3d>
            <a:camera prst="orthographicFront"/>
            <a:lightRig rig="threePt" dir="t"/>
          </a:scene3d>
          <a:sp3d>
            <a:bevelT/>
          </a:sp3d>
        </p:spPr>
        <p:txBody>
          <a:bodyPr/>
          <a:lstStyle/>
          <a:p>
            <a:fld id="{D57F1E4F-1CFF-5643-939E-217C01CDF565}" type="slidenum">
              <a:rPr lang="en-US" sz="1200" smtClean="0">
                <a:solidFill>
                  <a:schemeClr val="tx1"/>
                </a:solidFill>
              </a:rPr>
              <a:pPr/>
              <a:t>49</a:t>
            </a:fld>
            <a:endParaRPr lang="en-US" sz="1200" dirty="0">
              <a:solidFill>
                <a:schemeClr val="tx1"/>
              </a:solidFill>
            </a:endParaRPr>
          </a:p>
        </p:txBody>
      </p:sp>
      <p:sp>
        <p:nvSpPr>
          <p:cNvPr id="5" name="Rectangle 4"/>
          <p:cNvSpPr/>
          <p:nvPr/>
        </p:nvSpPr>
        <p:spPr>
          <a:xfrm>
            <a:off x="2954212" y="1786597"/>
            <a:ext cx="6372666" cy="604911"/>
          </a:xfrm>
          <a:prstGeom prst="rect">
            <a:avLst/>
          </a:prstGeom>
          <a:solidFill>
            <a:schemeClr val="bg1"/>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9933FF"/>
                </a:solidFill>
              </a:rPr>
              <a:t>Direct Sunlight Rays</a:t>
            </a:r>
            <a:r>
              <a:rPr lang="en-US" dirty="0"/>
              <a:t> </a:t>
            </a:r>
          </a:p>
        </p:txBody>
      </p:sp>
      <p:sp>
        <p:nvSpPr>
          <p:cNvPr id="6" name="Rectangle 5"/>
          <p:cNvSpPr/>
          <p:nvPr/>
        </p:nvSpPr>
        <p:spPr>
          <a:xfrm>
            <a:off x="1413801" y="1786598"/>
            <a:ext cx="1132449" cy="604911"/>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Night</a:t>
            </a:r>
          </a:p>
        </p:txBody>
      </p:sp>
      <p:sp>
        <p:nvSpPr>
          <p:cNvPr id="7" name="Rectangle 6"/>
          <p:cNvSpPr/>
          <p:nvPr/>
        </p:nvSpPr>
        <p:spPr>
          <a:xfrm>
            <a:off x="9704895" y="1786598"/>
            <a:ext cx="1132449" cy="604911"/>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Night</a:t>
            </a:r>
          </a:p>
        </p:txBody>
      </p:sp>
      <p:cxnSp>
        <p:nvCxnSpPr>
          <p:cNvPr id="9" name="Straight Arrow Connector 8"/>
          <p:cNvCxnSpPr/>
          <p:nvPr/>
        </p:nvCxnSpPr>
        <p:spPr>
          <a:xfrm flipH="1">
            <a:off x="3086046" y="2024410"/>
            <a:ext cx="585202" cy="8370"/>
          </a:xfrm>
          <a:prstGeom prst="straightConnector1">
            <a:avLst/>
          </a:prstGeom>
          <a:ln w="57150">
            <a:solidFill>
              <a:srgbClr val="9933FF"/>
            </a:solidFill>
            <a:tailEnd type="triangle"/>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651443" y="2047130"/>
            <a:ext cx="605036" cy="6754"/>
          </a:xfrm>
          <a:prstGeom prst="straightConnector1">
            <a:avLst/>
          </a:prstGeom>
          <a:ln w="57150">
            <a:solidFill>
              <a:srgbClr val="9933FF"/>
            </a:solidFill>
            <a:tailEnd type="triangle"/>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60000" flipH="1" flipV="1">
            <a:off x="2560316" y="1392704"/>
            <a:ext cx="29845" cy="985028"/>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04229" y="1786597"/>
            <a:ext cx="362242" cy="604911"/>
          </a:xfrm>
          <a:prstGeom prst="rect">
            <a:avLst/>
          </a:prstGeom>
          <a:gradFill>
            <a:gsLst>
              <a:gs pos="78000">
                <a:schemeClr val="tx1">
                  <a:lumMod val="60000"/>
                  <a:lumOff val="40000"/>
                </a:schemeClr>
              </a:gs>
              <a:gs pos="40000">
                <a:srgbClr val="FFFF00"/>
              </a:gs>
            </a:gsLst>
            <a:lin ang="126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60000" flipV="1">
            <a:off x="2973309" y="1399691"/>
            <a:ext cx="14067" cy="991770"/>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10800000">
            <a:off x="9356721" y="1786597"/>
            <a:ext cx="362242" cy="604911"/>
          </a:xfrm>
          <a:prstGeom prst="rect">
            <a:avLst/>
          </a:prstGeom>
          <a:gradFill>
            <a:gsLst>
              <a:gs pos="78000">
                <a:schemeClr val="tx1">
                  <a:lumMod val="76000"/>
                  <a:lumOff val="24000"/>
                </a:schemeClr>
              </a:gs>
              <a:gs pos="40000">
                <a:srgbClr val="FFFF00"/>
              </a:gs>
            </a:gsLst>
            <a:lin ang="126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9326878" y="1589650"/>
            <a:ext cx="0" cy="801858"/>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20000" flipV="1">
            <a:off x="9718963" y="1617783"/>
            <a:ext cx="29948" cy="759657"/>
          </a:xfrm>
          <a:prstGeom prst="line">
            <a:avLst/>
          </a:prstGeom>
          <a:ln w="762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Right Brace 30"/>
          <p:cNvSpPr/>
          <p:nvPr/>
        </p:nvSpPr>
        <p:spPr>
          <a:xfrm rot="16200000">
            <a:off x="6062129" y="-1498974"/>
            <a:ext cx="232399" cy="6325239"/>
          </a:xfrm>
          <a:prstGeom prst="rightBrace">
            <a:avLst>
              <a:gd name="adj1" fmla="val 108045"/>
              <a:gd name="adj2" fmla="val 50000"/>
            </a:avLst>
          </a:prstGeom>
          <a:solidFill>
            <a:srgbClr val="9933FF"/>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4349529" y="1069638"/>
            <a:ext cx="3740727" cy="471055"/>
          </a:xfrm>
          <a:prstGeom prst="rect">
            <a:avLst/>
          </a:prstGeom>
          <a:solidFill>
            <a:srgbClr val="9933FF"/>
          </a:solidFill>
          <a:ln w="57150">
            <a:solidFill>
              <a:srgbClr val="B311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glow rad="127000">
                    <a:srgbClr val="FF9933"/>
                  </a:glow>
                </a:effectLst>
              </a:rPr>
              <a:t>No Mixture Possible!</a:t>
            </a:r>
          </a:p>
        </p:txBody>
      </p:sp>
      <p:sp>
        <p:nvSpPr>
          <p:cNvPr id="33" name="Rectangle 32"/>
          <p:cNvSpPr/>
          <p:nvPr/>
        </p:nvSpPr>
        <p:spPr>
          <a:xfrm>
            <a:off x="4195613" y="2486463"/>
            <a:ext cx="3857319" cy="601824"/>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a:solidFill>
                    <a:schemeClr val="tx1"/>
                  </a:solidFill>
                </a:ln>
                <a:solidFill>
                  <a:srgbClr val="FF9933"/>
                </a:solidFill>
                <a:effectLst>
                  <a:glow rad="127000">
                    <a:srgbClr val="0BD6EB"/>
                  </a:glow>
                </a:effectLst>
              </a:rPr>
              <a:t>Ereb</a:t>
            </a:r>
            <a:r>
              <a:rPr lang="en-US" sz="2800" dirty="0">
                <a:solidFill>
                  <a:schemeClr val="tx1"/>
                </a:solidFill>
              </a:rPr>
              <a:t> – </a:t>
            </a:r>
            <a:r>
              <a:rPr lang="en-US" sz="2800" b="1" dirty="0">
                <a:gradFill flip="none" rotWithShape="1">
                  <a:gsLst>
                    <a:gs pos="71000">
                      <a:srgbClr val="0BD6EB"/>
                    </a:gs>
                    <a:gs pos="80000">
                      <a:srgbClr val="9933FF"/>
                    </a:gs>
                    <a:gs pos="48000">
                      <a:srgbClr val="FF0000"/>
                    </a:gs>
                    <a:gs pos="30000">
                      <a:schemeClr val="tx2">
                        <a:lumMod val="60000"/>
                        <a:lumOff val="40000"/>
                      </a:schemeClr>
                    </a:gs>
                    <a:gs pos="18000">
                      <a:srgbClr val="FF9933"/>
                    </a:gs>
                  </a:gsLst>
                  <a:lin ang="16200000" scaled="1"/>
                  <a:tileRect/>
                </a:gradFill>
              </a:rPr>
              <a:t>Light Mixtures! </a:t>
            </a:r>
            <a:endParaRPr lang="en-US" sz="2800" dirty="0">
              <a:solidFill>
                <a:schemeClr val="tx1"/>
              </a:solidFill>
            </a:endParaRPr>
          </a:p>
        </p:txBody>
      </p:sp>
      <p:sp>
        <p:nvSpPr>
          <p:cNvPr id="34" name="Rectangle 33"/>
          <p:cNvSpPr/>
          <p:nvPr/>
        </p:nvSpPr>
        <p:spPr>
          <a:xfrm>
            <a:off x="372855" y="3163182"/>
            <a:ext cx="4305105" cy="1109493"/>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gradFill>
                  <a:gsLst>
                    <a:gs pos="71000">
                      <a:srgbClr val="0BD6EB"/>
                    </a:gs>
                    <a:gs pos="80000">
                      <a:srgbClr val="9933FF"/>
                    </a:gs>
                    <a:gs pos="48000">
                      <a:srgbClr val="FF0000"/>
                    </a:gs>
                    <a:gs pos="30000">
                      <a:schemeClr val="tx2">
                        <a:lumMod val="60000"/>
                        <a:lumOff val="40000"/>
                      </a:schemeClr>
                    </a:gs>
                    <a:gs pos="18000">
                      <a:srgbClr val="FF9933"/>
                    </a:gs>
                  </a:gsLst>
                  <a:lin ang="16200000" scaled="1"/>
                </a:gradFill>
              </a:rPr>
              <a:t>One Morning Twilight</a:t>
            </a:r>
          </a:p>
          <a:p>
            <a:pPr algn="ctr"/>
            <a:r>
              <a:rPr lang="en-US" sz="3200" b="1" dirty="0">
                <a:gradFill>
                  <a:gsLst>
                    <a:gs pos="71000">
                      <a:srgbClr val="0BD6EB"/>
                    </a:gs>
                    <a:gs pos="80000">
                      <a:srgbClr val="9933FF"/>
                    </a:gs>
                    <a:gs pos="48000">
                      <a:srgbClr val="FF0000"/>
                    </a:gs>
                    <a:gs pos="30000">
                      <a:schemeClr val="tx2">
                        <a:lumMod val="60000"/>
                        <a:lumOff val="40000"/>
                      </a:schemeClr>
                    </a:gs>
                    <a:gs pos="18000">
                      <a:srgbClr val="FF9933"/>
                    </a:gs>
                  </a:gsLst>
                  <a:lin ang="16200000" scaled="1"/>
                </a:gradFill>
              </a:rPr>
              <a:t>“Arab” (Mixture)</a:t>
            </a:r>
          </a:p>
        </p:txBody>
      </p:sp>
      <p:sp>
        <p:nvSpPr>
          <p:cNvPr id="35" name="Rectangle 34"/>
          <p:cNvSpPr/>
          <p:nvPr/>
        </p:nvSpPr>
        <p:spPr>
          <a:xfrm>
            <a:off x="7624737" y="3160439"/>
            <a:ext cx="4260530" cy="1109494"/>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gradFill>
                  <a:gsLst>
                    <a:gs pos="71000">
                      <a:srgbClr val="0BD6EB"/>
                    </a:gs>
                    <a:gs pos="80000">
                      <a:srgbClr val="9933FF"/>
                    </a:gs>
                    <a:gs pos="48000">
                      <a:srgbClr val="FF0000"/>
                    </a:gs>
                    <a:gs pos="30000">
                      <a:schemeClr val="tx2">
                        <a:lumMod val="60000"/>
                        <a:lumOff val="40000"/>
                      </a:schemeClr>
                    </a:gs>
                    <a:gs pos="18000">
                      <a:srgbClr val="FF9933"/>
                    </a:gs>
                  </a:gsLst>
                  <a:lin ang="16200000" scaled="1"/>
                </a:gradFill>
              </a:rPr>
              <a:t>One Evening Twilight</a:t>
            </a:r>
            <a:br>
              <a:rPr lang="en-US" sz="3200" b="1" dirty="0">
                <a:gradFill>
                  <a:gsLst>
                    <a:gs pos="71000">
                      <a:srgbClr val="0BD6EB"/>
                    </a:gs>
                    <a:gs pos="80000">
                      <a:srgbClr val="9933FF"/>
                    </a:gs>
                    <a:gs pos="48000">
                      <a:srgbClr val="FF0000"/>
                    </a:gs>
                    <a:gs pos="30000">
                      <a:schemeClr val="tx2">
                        <a:lumMod val="60000"/>
                        <a:lumOff val="40000"/>
                      </a:schemeClr>
                    </a:gs>
                    <a:gs pos="18000">
                      <a:srgbClr val="FF9933"/>
                    </a:gs>
                  </a:gsLst>
                  <a:lin ang="16200000" scaled="1"/>
                </a:gradFill>
              </a:rPr>
            </a:br>
            <a:r>
              <a:rPr lang="en-US" sz="3200" b="1" dirty="0">
                <a:gradFill>
                  <a:gsLst>
                    <a:gs pos="71000">
                      <a:srgbClr val="0BD6EB"/>
                    </a:gs>
                    <a:gs pos="80000">
                      <a:srgbClr val="9933FF"/>
                    </a:gs>
                    <a:gs pos="48000">
                      <a:srgbClr val="FF0000"/>
                    </a:gs>
                    <a:gs pos="30000">
                      <a:schemeClr val="tx2">
                        <a:lumMod val="60000"/>
                        <a:lumOff val="40000"/>
                      </a:schemeClr>
                    </a:gs>
                    <a:gs pos="18000">
                      <a:srgbClr val="FF9933"/>
                    </a:gs>
                  </a:gsLst>
                  <a:lin ang="16200000" scaled="1"/>
                </a:gradFill>
              </a:rPr>
              <a:t>“</a:t>
            </a:r>
            <a:r>
              <a:rPr lang="en-US" sz="3200" b="1" dirty="0" err="1">
                <a:gradFill>
                  <a:gsLst>
                    <a:gs pos="71000">
                      <a:srgbClr val="0BD6EB"/>
                    </a:gs>
                    <a:gs pos="80000">
                      <a:srgbClr val="9933FF"/>
                    </a:gs>
                    <a:gs pos="48000">
                      <a:srgbClr val="FF0000"/>
                    </a:gs>
                    <a:gs pos="30000">
                      <a:schemeClr val="tx2">
                        <a:lumMod val="60000"/>
                        <a:lumOff val="40000"/>
                      </a:schemeClr>
                    </a:gs>
                    <a:gs pos="18000">
                      <a:srgbClr val="FF9933"/>
                    </a:gs>
                  </a:gsLst>
                  <a:lin ang="16200000" scaled="1"/>
                </a:gradFill>
              </a:rPr>
              <a:t>Ereb</a:t>
            </a:r>
            <a:r>
              <a:rPr lang="en-US" sz="3200" b="1" dirty="0">
                <a:gradFill>
                  <a:gsLst>
                    <a:gs pos="71000">
                      <a:srgbClr val="0BD6EB"/>
                    </a:gs>
                    <a:gs pos="80000">
                      <a:srgbClr val="9933FF"/>
                    </a:gs>
                    <a:gs pos="48000">
                      <a:srgbClr val="FF0000"/>
                    </a:gs>
                    <a:gs pos="30000">
                      <a:schemeClr val="tx2">
                        <a:lumMod val="60000"/>
                        <a:lumOff val="40000"/>
                      </a:schemeClr>
                    </a:gs>
                    <a:gs pos="18000">
                      <a:srgbClr val="FF9933"/>
                    </a:gs>
                  </a:gsLst>
                  <a:lin ang="16200000" scaled="1"/>
                </a:gradFill>
              </a:rPr>
              <a:t>” (Mixture)</a:t>
            </a:r>
          </a:p>
        </p:txBody>
      </p:sp>
      <p:cxnSp>
        <p:nvCxnSpPr>
          <p:cNvPr id="37" name="Straight Arrow Connector 36"/>
          <p:cNvCxnSpPr/>
          <p:nvPr/>
        </p:nvCxnSpPr>
        <p:spPr>
          <a:xfrm flipH="1" flipV="1">
            <a:off x="2785349" y="2194560"/>
            <a:ext cx="1447212" cy="583807"/>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060788" y="2107978"/>
            <a:ext cx="1477053" cy="678939"/>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4" name="Up Arrow 43"/>
          <p:cNvSpPr/>
          <p:nvPr/>
        </p:nvSpPr>
        <p:spPr>
          <a:xfrm>
            <a:off x="2536528" y="2430322"/>
            <a:ext cx="479181" cy="733884"/>
          </a:xfrm>
          <a:prstGeom prst="upArrow">
            <a:avLst>
              <a:gd name="adj1" fmla="val 27471"/>
              <a:gd name="adj2" fmla="val 83793"/>
            </a:avLst>
          </a:prstGeom>
          <a:gradFill>
            <a:gsLst>
              <a:gs pos="27000">
                <a:srgbClr val="0CF4C8"/>
              </a:gs>
              <a:gs pos="44000">
                <a:srgbClr val="FFFF00"/>
              </a:gs>
              <a:gs pos="84000">
                <a:schemeClr val="tx1"/>
              </a:gs>
            </a:gsLst>
            <a:lin ang="108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9295525" y="2398260"/>
            <a:ext cx="466633" cy="762179"/>
          </a:xfrm>
          <a:prstGeom prst="upArrow">
            <a:avLst>
              <a:gd name="adj1" fmla="val 27471"/>
              <a:gd name="adj2" fmla="val 83793"/>
            </a:avLst>
          </a:prstGeom>
          <a:gradFill>
            <a:gsLst>
              <a:gs pos="27000">
                <a:srgbClr val="0CF4C8"/>
              </a:gs>
              <a:gs pos="44000">
                <a:srgbClr val="FFFF00"/>
              </a:gs>
              <a:gs pos="70000">
                <a:schemeClr val="tx1"/>
              </a:gs>
            </a:gsLst>
            <a:lin ang="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Brace 46"/>
          <p:cNvSpPr/>
          <p:nvPr/>
        </p:nvSpPr>
        <p:spPr>
          <a:xfrm rot="5400000">
            <a:off x="5466626" y="-84379"/>
            <a:ext cx="1358278" cy="6362225"/>
          </a:xfrm>
          <a:prstGeom prst="rightBrace">
            <a:avLst>
              <a:gd name="adj1" fmla="val 82904"/>
              <a:gd name="adj2" fmla="val 50000"/>
            </a:avLst>
          </a:prstGeom>
          <a:ln w="76200">
            <a:solidFill>
              <a:srgbClr val="0BD6EB"/>
            </a:solidFill>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ectangle 47"/>
          <p:cNvSpPr/>
          <p:nvPr/>
        </p:nvSpPr>
        <p:spPr>
          <a:xfrm>
            <a:off x="4857264" y="3657600"/>
            <a:ext cx="2556510" cy="1209822"/>
          </a:xfrm>
          <a:prstGeom prst="rect">
            <a:avLst/>
          </a:prstGeom>
          <a:solidFill>
            <a:schemeClr val="accent6">
              <a:lumMod val="60000"/>
              <a:lumOff val="40000"/>
            </a:schemeClr>
          </a:solidFill>
          <a:ln w="76200">
            <a:solidFill>
              <a:srgbClr val="0BD6E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a:solidFill>
                    <a:schemeClr val="tx1"/>
                  </a:solidFill>
                </a:ln>
                <a:solidFill>
                  <a:srgbClr val="21F3B2"/>
                </a:solidFill>
              </a:rPr>
              <a:t>Beyn</a:t>
            </a:r>
            <a:r>
              <a:rPr lang="en-US" sz="3200" b="1" dirty="0">
                <a:ln>
                  <a:solidFill>
                    <a:schemeClr val="tx1"/>
                  </a:solidFill>
                </a:ln>
                <a:solidFill>
                  <a:srgbClr val="21F3B2"/>
                </a:solidFill>
              </a:rPr>
              <a:t> Ha </a:t>
            </a:r>
            <a:r>
              <a:rPr lang="en-US" sz="3200" b="1" dirty="0" err="1">
                <a:ln>
                  <a:solidFill>
                    <a:schemeClr val="tx1"/>
                  </a:solidFill>
                </a:ln>
                <a:solidFill>
                  <a:srgbClr val="21F3B2"/>
                </a:solidFill>
              </a:rPr>
              <a:t>Arbayim</a:t>
            </a:r>
            <a:r>
              <a:rPr lang="en-US" sz="3200" b="1" dirty="0">
                <a:ln>
                  <a:solidFill>
                    <a:schemeClr val="tx1"/>
                  </a:solidFill>
                </a:ln>
                <a:solidFill>
                  <a:srgbClr val="21F3B2"/>
                </a:solidFill>
              </a:rPr>
              <a:t>!</a:t>
            </a:r>
          </a:p>
        </p:txBody>
      </p:sp>
      <p:sp>
        <p:nvSpPr>
          <p:cNvPr id="49" name="Rectangle 48"/>
          <p:cNvSpPr/>
          <p:nvPr/>
        </p:nvSpPr>
        <p:spPr>
          <a:xfrm>
            <a:off x="7405225" y="4441946"/>
            <a:ext cx="4576941" cy="430332"/>
          </a:xfrm>
          <a:prstGeom prst="rect">
            <a:avLst/>
          </a:prstGeom>
          <a:solidFill>
            <a:schemeClr val="accent6">
              <a:lumMod val="60000"/>
              <a:lumOff val="40000"/>
            </a:schemeClr>
          </a:solidFill>
          <a:ln w="57150">
            <a:solidFill>
              <a:srgbClr val="0BD6E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Between the evenings – Ex 12:6</a:t>
            </a:r>
            <a:r>
              <a:rPr lang="en-US" sz="2400" dirty="0">
                <a:solidFill>
                  <a:schemeClr val="tx1"/>
                </a:solidFill>
              </a:rPr>
              <a:t> </a:t>
            </a:r>
          </a:p>
        </p:txBody>
      </p:sp>
    </p:spTree>
    <p:extLst>
      <p:ext uri="{BB962C8B-B14F-4D97-AF65-F5344CB8AC3E}">
        <p14:creationId xmlns:p14="http://schemas.microsoft.com/office/powerpoint/2010/main" val="31094194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75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5" presetID="22" presetClass="entr" presetSubtype="2" fill="hold" nodeType="withEffect">
                                  <p:stCondLst>
                                    <p:cond delay="400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1250"/>
                                        <p:tgtEl>
                                          <p:spTgt spid="9"/>
                                        </p:tgtEl>
                                      </p:cBhvr>
                                    </p:animEffect>
                                  </p:childTnLst>
                                </p:cTn>
                              </p:par>
                              <p:par>
                                <p:cTn id="48" presetID="22" presetClass="entr" presetSubtype="4" fill="hold" nodeType="withEffect">
                                  <p:stCondLst>
                                    <p:cond delay="500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125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1750"/>
                                        <p:tgtEl>
                                          <p:spTgt spid="3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175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500"/>
                                        <p:tgtEl>
                                          <p:spTgt spid="33"/>
                                        </p:tgtEl>
                                      </p:cBhvr>
                                    </p:animEffect>
                                    <p:anim calcmode="lin" valueType="num">
                                      <p:cBhvr>
                                        <p:cTn id="64" dur="1500" fill="hold"/>
                                        <p:tgtEl>
                                          <p:spTgt spid="33"/>
                                        </p:tgtEl>
                                        <p:attrNameLst>
                                          <p:attrName>ppt_x</p:attrName>
                                        </p:attrNameLst>
                                      </p:cBhvr>
                                      <p:tavLst>
                                        <p:tav tm="0">
                                          <p:val>
                                            <p:strVal val="#ppt_x"/>
                                          </p:val>
                                        </p:tav>
                                        <p:tav tm="100000">
                                          <p:val>
                                            <p:strVal val="#ppt_x"/>
                                          </p:val>
                                        </p:tav>
                                      </p:tavLst>
                                    </p:anim>
                                    <p:anim calcmode="lin" valueType="num">
                                      <p:cBhvr>
                                        <p:cTn id="65" dur="1500" fill="hold"/>
                                        <p:tgtEl>
                                          <p:spTgt spid="33"/>
                                        </p:tgtEl>
                                        <p:attrNameLst>
                                          <p:attrName>ppt_y</p:attrName>
                                        </p:attrNameLst>
                                      </p:cBhvr>
                                      <p:tavLst>
                                        <p:tav tm="0">
                                          <p:val>
                                            <p:strVal val="#ppt_y+.1"/>
                                          </p:val>
                                        </p:tav>
                                        <p:tav tm="100000">
                                          <p:val>
                                            <p:strVal val="#ppt_y"/>
                                          </p:val>
                                        </p:tav>
                                      </p:tavLst>
                                    </p:anim>
                                  </p:childTnLst>
                                </p:cTn>
                              </p:par>
                              <p:par>
                                <p:cTn id="66" presetID="22" presetClass="entr" presetSubtype="4" fill="hold" nodeType="withEffect">
                                  <p:stCondLst>
                                    <p:cond delay="150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1750"/>
                                        <p:tgtEl>
                                          <p:spTgt spid="39"/>
                                        </p:tgtEl>
                                      </p:cBhvr>
                                    </p:animEffect>
                                  </p:childTnLst>
                                </p:cTn>
                              </p:par>
                              <p:par>
                                <p:cTn id="69" presetID="22" presetClass="entr" presetSubtype="4" fill="hold" nodeType="withEffect">
                                  <p:stCondLst>
                                    <p:cond delay="150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1750"/>
                                        <p:tgtEl>
                                          <p:spTgt spid="37"/>
                                        </p:tgtEl>
                                      </p:cBhvr>
                                    </p:animEffect>
                                  </p:childTnLst>
                                </p:cTn>
                              </p:par>
                              <p:par>
                                <p:cTn id="72" presetID="17" presetClass="entr" presetSubtype="10" fill="hold" grpId="0" nodeType="withEffect">
                                  <p:stCondLst>
                                    <p:cond delay="250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750" fill="hold"/>
                                        <p:tgtEl>
                                          <p:spTgt spid="20"/>
                                        </p:tgtEl>
                                        <p:attrNameLst>
                                          <p:attrName>ppt_w</p:attrName>
                                        </p:attrNameLst>
                                      </p:cBhvr>
                                      <p:tavLst>
                                        <p:tav tm="0">
                                          <p:val>
                                            <p:fltVal val="0"/>
                                          </p:val>
                                        </p:tav>
                                        <p:tav tm="100000">
                                          <p:val>
                                            <p:strVal val="#ppt_w"/>
                                          </p:val>
                                        </p:tav>
                                      </p:tavLst>
                                    </p:anim>
                                    <p:anim calcmode="lin" valueType="num">
                                      <p:cBhvr>
                                        <p:cTn id="75" dur="1750" fill="hold"/>
                                        <p:tgtEl>
                                          <p:spTgt spid="20"/>
                                        </p:tgtEl>
                                        <p:attrNameLst>
                                          <p:attrName>ppt_h</p:attrName>
                                        </p:attrNameLst>
                                      </p:cBhvr>
                                      <p:tavLst>
                                        <p:tav tm="0">
                                          <p:val>
                                            <p:strVal val="#ppt_h"/>
                                          </p:val>
                                        </p:tav>
                                        <p:tav tm="100000">
                                          <p:val>
                                            <p:strVal val="#ppt_h"/>
                                          </p:val>
                                        </p:tav>
                                      </p:tavLst>
                                    </p:anim>
                                  </p:childTnLst>
                                </p:cTn>
                              </p:par>
                              <p:par>
                                <p:cTn id="76" presetID="17" presetClass="entr" presetSubtype="10" fill="hold" grpId="0" nodeType="withEffect">
                                  <p:stCondLst>
                                    <p:cond delay="250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750" fill="hold"/>
                                        <p:tgtEl>
                                          <p:spTgt spid="19"/>
                                        </p:tgtEl>
                                        <p:attrNameLst>
                                          <p:attrName>ppt_w</p:attrName>
                                        </p:attrNameLst>
                                      </p:cBhvr>
                                      <p:tavLst>
                                        <p:tav tm="0">
                                          <p:val>
                                            <p:fltVal val="0"/>
                                          </p:val>
                                        </p:tav>
                                        <p:tav tm="100000">
                                          <p:val>
                                            <p:strVal val="#ppt_w"/>
                                          </p:val>
                                        </p:tav>
                                      </p:tavLst>
                                    </p:anim>
                                    <p:anim calcmode="lin" valueType="num">
                                      <p:cBhvr>
                                        <p:cTn id="79" dur="175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checkerboard(across)">
                                      <p:cBhvr>
                                        <p:cTn id="84" dur="1500"/>
                                        <p:tgtEl>
                                          <p:spTgt spid="34"/>
                                        </p:tgtEl>
                                      </p:cBhvr>
                                    </p:animEffect>
                                  </p:childTnLst>
                                </p:cTn>
                              </p:par>
                              <p:par>
                                <p:cTn id="85" presetID="22" presetClass="entr" presetSubtype="4" fill="hold" grpId="0" nodeType="withEffect">
                                  <p:stCondLst>
                                    <p:cond delay="175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1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1500" fill="hold"/>
                                        <p:tgtEl>
                                          <p:spTgt spid="35"/>
                                        </p:tgtEl>
                                        <p:attrNameLst>
                                          <p:attrName>ppt_w</p:attrName>
                                        </p:attrNameLst>
                                      </p:cBhvr>
                                      <p:tavLst>
                                        <p:tav tm="0">
                                          <p:val>
                                            <p:fltVal val="0"/>
                                          </p:val>
                                        </p:tav>
                                        <p:tav tm="100000">
                                          <p:val>
                                            <p:strVal val="#ppt_w"/>
                                          </p:val>
                                        </p:tav>
                                      </p:tavLst>
                                    </p:anim>
                                    <p:anim calcmode="lin" valueType="num">
                                      <p:cBhvr>
                                        <p:cTn id="93" dur="1500" fill="hold"/>
                                        <p:tgtEl>
                                          <p:spTgt spid="35"/>
                                        </p:tgtEl>
                                        <p:attrNameLst>
                                          <p:attrName>ppt_h</p:attrName>
                                        </p:attrNameLst>
                                      </p:cBhvr>
                                      <p:tavLst>
                                        <p:tav tm="0">
                                          <p:val>
                                            <p:fltVal val="0"/>
                                          </p:val>
                                        </p:tav>
                                        <p:tav tm="100000">
                                          <p:val>
                                            <p:strVal val="#ppt_h"/>
                                          </p:val>
                                        </p:tav>
                                      </p:tavLst>
                                    </p:anim>
                                    <p:anim calcmode="lin" valueType="num">
                                      <p:cBhvr>
                                        <p:cTn id="94" dur="1500" fill="hold"/>
                                        <p:tgtEl>
                                          <p:spTgt spid="35"/>
                                        </p:tgtEl>
                                        <p:attrNameLst>
                                          <p:attrName>style.rotation</p:attrName>
                                        </p:attrNameLst>
                                      </p:cBhvr>
                                      <p:tavLst>
                                        <p:tav tm="0">
                                          <p:val>
                                            <p:fltVal val="90"/>
                                          </p:val>
                                        </p:tav>
                                        <p:tav tm="100000">
                                          <p:val>
                                            <p:fltVal val="0"/>
                                          </p:val>
                                        </p:tav>
                                      </p:tavLst>
                                    </p:anim>
                                    <p:animEffect transition="in" filter="fade">
                                      <p:cBhvr>
                                        <p:cTn id="95" dur="1500"/>
                                        <p:tgtEl>
                                          <p:spTgt spid="35"/>
                                        </p:tgtEl>
                                      </p:cBhvr>
                                    </p:animEffect>
                                  </p:childTnLst>
                                </p:cTn>
                              </p:par>
                              <p:par>
                                <p:cTn id="96" presetID="22" presetClass="entr" presetSubtype="4" fill="hold" grpId="0" nodeType="withEffect">
                                  <p:stCondLst>
                                    <p:cond delay="1750"/>
                                  </p:stCondLst>
                                  <p:childTnLst>
                                    <p:set>
                                      <p:cBhvr>
                                        <p:cTn id="97" dur="1" fill="hold">
                                          <p:stCondLst>
                                            <p:cond delay="0"/>
                                          </p:stCondLst>
                                        </p:cTn>
                                        <p:tgtEl>
                                          <p:spTgt spid="46"/>
                                        </p:tgtEl>
                                        <p:attrNameLst>
                                          <p:attrName>style.visibility</p:attrName>
                                        </p:attrNameLst>
                                      </p:cBhvr>
                                      <p:to>
                                        <p:strVal val="visible"/>
                                      </p:to>
                                    </p:set>
                                    <p:animEffect transition="in" filter="wipe(down)">
                                      <p:cBhvr>
                                        <p:cTn id="98" dur="1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up)">
                                      <p:cBhvr>
                                        <p:cTn id="103" dur="2250"/>
                                        <p:tgtEl>
                                          <p:spTgt spid="47"/>
                                        </p:tgtEl>
                                      </p:cBhvr>
                                    </p:animEffect>
                                  </p:childTnLst>
                                </p:cTn>
                              </p:par>
                              <p:par>
                                <p:cTn id="104" presetID="22" presetClass="entr" presetSubtype="8" fill="hold" grpId="0" nodeType="withEffect">
                                  <p:stCondLst>
                                    <p:cond delay="400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1500"/>
                                        <p:tgtEl>
                                          <p:spTgt spid="49"/>
                                        </p:tgtEl>
                                      </p:cBhvr>
                                    </p:animEffect>
                                  </p:childTnLst>
                                </p:cTn>
                              </p:par>
                              <p:par>
                                <p:cTn id="107" presetID="22" presetClass="entr" presetSubtype="1" fill="hold" grpId="0" nodeType="withEffect">
                                  <p:stCondLst>
                                    <p:cond delay="2250"/>
                                  </p:stCondLst>
                                  <p:childTnLst>
                                    <p:set>
                                      <p:cBhvr>
                                        <p:cTn id="108" dur="1" fill="hold">
                                          <p:stCondLst>
                                            <p:cond delay="0"/>
                                          </p:stCondLst>
                                        </p:cTn>
                                        <p:tgtEl>
                                          <p:spTgt spid="48"/>
                                        </p:tgtEl>
                                        <p:attrNameLst>
                                          <p:attrName>style.visibility</p:attrName>
                                        </p:attrNameLst>
                                      </p:cBhvr>
                                      <p:to>
                                        <p:strVal val="visible"/>
                                      </p:to>
                                    </p:set>
                                    <p:animEffect transition="in" filter="wipe(up)">
                                      <p:cBhvr>
                                        <p:cTn id="109" dur="1750"/>
                                        <p:tgtEl>
                                          <p:spTgt spid="48"/>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3">
                                            <p:txEl>
                                              <p:pRg st="8" end="8"/>
                                            </p:txEl>
                                          </p:spTgt>
                                        </p:tgtEl>
                                        <p:attrNameLst>
                                          <p:attrName>style.visibility</p:attrName>
                                        </p:attrNameLst>
                                      </p:cBhvr>
                                      <p:to>
                                        <p:strVal val="visible"/>
                                      </p:to>
                                    </p:set>
                                    <p:animEffect transition="in" filter="barn(inVertical)">
                                      <p:cBhvr>
                                        <p:cTn id="114" dur="1000"/>
                                        <p:tgtEl>
                                          <p:spTgt spid="3">
                                            <p:txEl>
                                              <p:pRg st="8" end="8"/>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
                                            <p:txEl>
                                              <p:pRg st="9" end="9"/>
                                            </p:txEl>
                                          </p:spTgt>
                                        </p:tgtEl>
                                        <p:attrNameLst>
                                          <p:attrName>style.visibility</p:attrName>
                                        </p:attrNameLst>
                                      </p:cBhvr>
                                      <p:to>
                                        <p:strVal val="visible"/>
                                      </p:to>
                                    </p:set>
                                    <p:animEffect transition="in" filter="fade">
                                      <p:cBhvr>
                                        <p:cTn id="119" dur="1000"/>
                                        <p:tgtEl>
                                          <p:spTgt spid="3">
                                            <p:txEl>
                                              <p:pRg st="9" end="9"/>
                                            </p:txEl>
                                          </p:spTgt>
                                        </p:tgtEl>
                                      </p:cBhvr>
                                    </p:animEffect>
                                    <p:anim calcmode="lin" valueType="num">
                                      <p:cBhvr>
                                        <p:cTn id="12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9" grpId="0" animBg="1"/>
      <p:bldP spid="20" grpId="0" animBg="1"/>
      <p:bldP spid="31" grpId="0" animBg="1"/>
      <p:bldP spid="32" grpId="0" animBg="1"/>
      <p:bldP spid="33" grpId="0" animBg="1"/>
      <p:bldP spid="34" grpId="0" animBg="1"/>
      <p:bldP spid="35" grpId="0" animBg="1"/>
      <p:bldP spid="44"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74000">
              <a:srgbClr val="FF00FF"/>
            </a:gs>
            <a:gs pos="83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244699"/>
            <a:ext cx="11745532" cy="6439436"/>
          </a:xfrm>
          <a:gradFill flip="none" rotWithShape="1">
            <a:gsLst>
              <a:gs pos="0">
                <a:srgbClr val="0CF4C8">
                  <a:tint val="66000"/>
                  <a:satMod val="160000"/>
                </a:srgbClr>
              </a:gs>
              <a:gs pos="50000">
                <a:srgbClr val="0CF4C8">
                  <a:tint val="44500"/>
                  <a:satMod val="160000"/>
                </a:srgbClr>
              </a:gs>
              <a:gs pos="100000">
                <a:srgbClr val="0CF4C8">
                  <a:tint val="23500"/>
                  <a:satMod val="160000"/>
                </a:srgbClr>
              </a:gs>
            </a:gsLst>
            <a:path path="circle">
              <a:fillToRect l="50000" t="50000" r="50000" b="50000"/>
            </a:path>
            <a:tileRect/>
          </a:gradFill>
          <a:scene3d>
            <a:camera prst="orthographicFront"/>
            <a:lightRig rig="threePt" dir="t"/>
          </a:scene3d>
          <a:sp3d>
            <a:bevelT/>
          </a:sp3d>
        </p:spPr>
        <p:txBody>
          <a:bodyPr anchor="ctr">
            <a:normAutofit/>
            <a:sp3d extrusionH="57150">
              <a:bevelT w="38100" h="38100"/>
            </a:sp3d>
          </a:bodyPr>
          <a:lstStyle/>
          <a:p>
            <a:pPr marL="0" lvl="0">
              <a:lnSpc>
                <a:spcPct val="150000"/>
              </a:lnSpc>
              <a:spcBef>
                <a:spcPts val="0"/>
              </a:spcBef>
              <a:spcAft>
                <a:spcPts val="1000"/>
              </a:spcAft>
              <a:buClr>
                <a:srgbClr val="B31166"/>
              </a:buClr>
            </a:pP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Supper has </a:t>
            </a:r>
            <a:r>
              <a:rPr lang="en-US" sz="2800" b="1" u="sng"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ended</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Supper is at the end of a Light Season, or end of the “day.”  The Passover Seder meal always started in the Night Season </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993300"/>
                </a:solidFill>
                <a:latin typeface="Calibri" panose="020F0502020204030204" pitchFamily="34" charset="0"/>
                <a:ea typeface="Calibri" panose="020F0502020204030204" pitchFamily="34" charset="0"/>
                <a:cs typeface="Times New Roman" panose="02020603050405020304" pitchFamily="18" charset="0"/>
              </a:rPr>
              <a:t>Exodus 12:8</a:t>
            </a:r>
            <a:r>
              <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gives instructions to eat the meal </a:t>
            </a:r>
            <a:r>
              <a:rPr lang="en-US" sz="2400" u="sng"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at ni</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g</a:t>
            </a:r>
            <a:r>
              <a:rPr lang="en-US" sz="2400" u="sng"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ht</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&lt;</a:t>
            </a:r>
            <a:r>
              <a:rPr lang="en-US" sz="24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layil</a:t>
            </a:r>
            <a:r>
              <a:rPr lang="en-US" sz="24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&gt;, </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H3915</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Therefore because </a:t>
            </a:r>
            <a:r>
              <a:rPr lang="en-US" sz="2800" b="1" dirty="0">
                <a:solidFill>
                  <a:srgbClr val="9B6BF2">
                    <a:lumMod val="75000"/>
                  </a:srgbClr>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was still very much alive at this time we know for certain that this definitely was </a:t>
            </a:r>
            <a:r>
              <a:rPr lang="en-US" sz="2800" dirty="0">
                <a:solidFill>
                  <a:srgbClr val="CC00CC"/>
                </a:solidFill>
                <a:latin typeface="Arial Black" panose="020B0A04020102020204" pitchFamily="34" charset="0"/>
                <a:ea typeface="Calibri" panose="020F0502020204030204" pitchFamily="34" charset="0"/>
                <a:cs typeface="Times New Roman" panose="02020603050405020304" pitchFamily="18" charset="0"/>
              </a:rPr>
              <a:t>NOT</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the Passover Seder.  It was His last earthly supper with the disciples,</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b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r>
              <a:rPr lang="en-US" sz="2800" b="1" i="1" dirty="0">
                <a:solidFill>
                  <a:srgbClr val="9900CC"/>
                </a:solidFill>
                <a:latin typeface="Calibri" panose="020F0502020204030204" pitchFamily="34" charset="0"/>
                <a:ea typeface="Calibri" panose="020F0502020204030204" pitchFamily="34" charset="0"/>
                <a:cs typeface="Times New Roman" panose="02020603050405020304" pitchFamily="18" charset="0"/>
              </a:rPr>
              <a:t>prior to His death </a:t>
            </a:r>
            <a:r>
              <a:rPr lang="en-U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(John 13:1,2).  </a:t>
            </a:r>
            <a:r>
              <a:rPr lang="en-US" sz="2800" b="1" dirty="0">
                <a:solidFill>
                  <a:srgbClr val="9B6BF2">
                    <a:lumMod val="75000"/>
                  </a:srgbClr>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was utilizing it to introduce His Apostles to the very rituals that were to </a:t>
            </a:r>
            <a:r>
              <a:rPr lang="en-US" sz="2800" b="1" i="1" dirty="0">
                <a:solidFill>
                  <a:srgbClr val="9900CC"/>
                </a:solidFill>
                <a:latin typeface="Calibri" panose="020F0502020204030204" pitchFamily="34" charset="0"/>
                <a:ea typeface="Calibri" panose="020F0502020204030204" pitchFamily="34" charset="0"/>
                <a:cs typeface="Times New Roman" panose="02020603050405020304" pitchFamily="18" charset="0"/>
              </a:rPr>
              <a:t>replace</a:t>
            </a:r>
            <a:r>
              <a:rPr lang="en-US" sz="2800" dirty="0">
                <a:solidFill>
                  <a:prstClr val="black">
                    <a:lumMod val="75000"/>
                    <a:lumOff val="25000"/>
                  </a:prstClr>
                </a:solidFill>
                <a:latin typeface="Georgia" panose="02040502050405020303" pitchFamily="18" charset="0"/>
                <a:ea typeface="Calibri" panose="020F0502020204030204" pitchFamily="34" charset="0"/>
                <a:cs typeface="Times New Roman" panose="02020603050405020304" pitchFamily="18" charset="0"/>
              </a:rPr>
              <a:t> </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the physical sacrifices and oblations that were to take place on the following cycle of Abib 14.  </a:t>
            </a:r>
            <a:b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b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Abib 14 was – the </a:t>
            </a:r>
            <a:r>
              <a:rPr lang="en-US" sz="2800" b="1" dirty="0">
                <a:solidFill>
                  <a:prstClr val="black">
                    <a:lumMod val="75000"/>
                    <a:lumOff val="25000"/>
                  </a:prstClr>
                </a:solidFill>
                <a:effectLst>
                  <a:glow rad="127000">
                    <a:srgbClr val="FF9933"/>
                  </a:glow>
                </a:effectLst>
                <a:latin typeface="Calibri" panose="020F0502020204030204" pitchFamily="34" charset="0"/>
                <a:ea typeface="Calibri" panose="020F0502020204030204" pitchFamily="34" charset="0"/>
                <a:cs typeface="Times New Roman" panose="02020603050405020304" pitchFamily="18" charset="0"/>
              </a:rPr>
              <a:t>4</a:t>
            </a:r>
            <a:r>
              <a:rPr lang="en-US" sz="2800" b="1" baseline="30000" dirty="0">
                <a:solidFill>
                  <a:prstClr val="black">
                    <a:lumMod val="75000"/>
                    <a:lumOff val="25000"/>
                  </a:prstClr>
                </a:solidFill>
                <a:effectLst>
                  <a:glow rad="127000">
                    <a:srgbClr val="FF9933"/>
                  </a:glow>
                </a:effectLst>
                <a:latin typeface="Calibri" panose="020F0502020204030204" pitchFamily="34" charset="0"/>
                <a:ea typeface="Calibri" panose="020F0502020204030204" pitchFamily="34" charset="0"/>
                <a:cs typeface="Times New Roman" panose="02020603050405020304" pitchFamily="18" charset="0"/>
              </a:rPr>
              <a:t>th</a:t>
            </a:r>
            <a:r>
              <a:rPr lang="en-US" sz="2800" b="1" dirty="0">
                <a:solidFill>
                  <a:prstClr val="black">
                    <a:lumMod val="75000"/>
                    <a:lumOff val="25000"/>
                  </a:prstClr>
                </a:solidFill>
                <a:effectLst>
                  <a:glow rad="127000">
                    <a:srgbClr val="FF9933"/>
                  </a:glow>
                </a:effectLst>
                <a:latin typeface="Calibri" panose="020F0502020204030204" pitchFamily="34" charset="0"/>
                <a:ea typeface="Calibri" panose="020F0502020204030204" pitchFamily="34" charset="0"/>
                <a:cs typeface="Times New Roman" panose="02020603050405020304" pitchFamily="18" charset="0"/>
              </a:rPr>
              <a:t> cycle </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of the week – (</a:t>
            </a:r>
            <a:r>
              <a:rPr lang="en-US" sz="2800" u="sng" dirty="0">
                <a:solidFill>
                  <a:prstClr val="black">
                    <a:lumMod val="75000"/>
                    <a:lumOff val="25000"/>
                  </a:prstClr>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Wednesda</a:t>
            </a:r>
            <a:r>
              <a:rPr lang="en-US" sz="2800" dirty="0">
                <a:solidFill>
                  <a:prstClr val="black">
                    <a:lumMod val="75000"/>
                    <a:lumOff val="25000"/>
                  </a:prstClr>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y </a:t>
            </a:r>
            <a:r>
              <a:rPr lang="en-US" sz="2800" u="sng" dirty="0">
                <a:solidFill>
                  <a:prstClr val="black">
                    <a:lumMod val="75000"/>
                    <a:lumOff val="25000"/>
                  </a:prstClr>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in</a:t>
            </a:r>
            <a:r>
              <a:rPr lang="en-US" sz="2800" dirty="0">
                <a:solidFill>
                  <a:prstClr val="black">
                    <a:lumMod val="75000"/>
                    <a:lumOff val="25000"/>
                  </a:prstClr>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 p</a:t>
            </a:r>
            <a:r>
              <a:rPr lang="en-US" sz="2800" u="sng" dirty="0">
                <a:solidFill>
                  <a:prstClr val="black">
                    <a:lumMod val="75000"/>
                    <a:lumOff val="25000"/>
                  </a:prstClr>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a</a:t>
            </a:r>
            <a:r>
              <a:rPr lang="en-US" sz="2800" dirty="0">
                <a:solidFill>
                  <a:prstClr val="black">
                    <a:lumMod val="75000"/>
                    <a:lumOff val="25000"/>
                  </a:prstClr>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g</a:t>
            </a:r>
            <a:r>
              <a:rPr lang="en-US" sz="2800" u="sng" dirty="0">
                <a:solidFill>
                  <a:prstClr val="black">
                    <a:lumMod val="75000"/>
                    <a:lumOff val="25000"/>
                  </a:prstClr>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an terms</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a:xfrm>
            <a:off x="-1" y="6539345"/>
            <a:ext cx="314919" cy="318655"/>
          </a:xfrm>
        </p:spPr>
        <p:txBody>
          <a:bodyPr/>
          <a:lstStyle/>
          <a:p>
            <a:fld id="{D57F1E4F-1CFF-5643-939E-217C01CDF565}" type="slidenum">
              <a:rPr lang="en-US" sz="1400" smtClean="0">
                <a:solidFill>
                  <a:schemeClr val="tx1"/>
                </a:solidFill>
              </a:rPr>
              <a:pPr/>
              <a:t>5</a:t>
            </a:fld>
            <a:endParaRPr lang="en-US" sz="1400" dirty="0">
              <a:solidFill>
                <a:schemeClr val="tx1"/>
              </a:solidFill>
            </a:endParaRPr>
          </a:p>
        </p:txBody>
      </p:sp>
    </p:spTree>
    <p:extLst>
      <p:ext uri="{BB962C8B-B14F-4D97-AF65-F5344CB8AC3E}">
        <p14:creationId xmlns:p14="http://schemas.microsoft.com/office/powerpoint/2010/main" val="1261105818"/>
      </p:ext>
    </p:extLst>
  </p:cSld>
  <p:clrMapOvr>
    <a:masterClrMapping/>
  </p:clrMapOvr>
  <p:transition spd="slow">
    <p:circl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2" y="259307"/>
            <a:ext cx="11586948" cy="6400800"/>
          </a:xfrm>
          <a:solidFill>
            <a:srgbClr val="F4FEF9"/>
          </a:solidFill>
          <a:scene3d>
            <a:camera prst="orthographicFront"/>
            <a:lightRig rig="threePt" dir="t"/>
          </a:scene3d>
          <a:sp3d>
            <a:bevelT w="152400" h="50800" prst="softRound"/>
          </a:sp3d>
        </p:spPr>
        <p:txBody>
          <a:bodyPr>
            <a:normAutofit lnSpcReduction="10000"/>
            <a:sp3d extrusionH="57150">
              <a:bevelT w="38100" h="38100"/>
            </a:sp3d>
          </a:bodyPr>
          <a:lstStyle/>
          <a:p>
            <a:pPr marL="1737360" indent="-1737360">
              <a:spcBef>
                <a:spcPts val="0"/>
              </a:spcBef>
              <a:buNone/>
            </a:pPr>
            <a:r>
              <a:rPr lang="en-US" sz="2400" dirty="0">
                <a:solidFill>
                  <a:srgbClr val="008080"/>
                </a:solidFill>
                <a:latin typeface="Georgia" panose="02040502050405020303" pitchFamily="18" charset="0"/>
              </a:rPr>
              <a:t>Matt 27:57</a:t>
            </a:r>
            <a:r>
              <a:rPr lang="en-US" sz="2400" dirty="0">
                <a:solidFill>
                  <a:prstClr val="black"/>
                </a:solidFill>
                <a:latin typeface="Georgia" panose="02040502050405020303" pitchFamily="18" charset="0"/>
              </a:rPr>
              <a:t> 	</a:t>
            </a:r>
            <a:r>
              <a:rPr lang="en-US" sz="2400" b="1" i="1" dirty="0">
                <a:solidFill>
                  <a:srgbClr val="9900CC"/>
                </a:solidFill>
                <a:latin typeface="Georgia" panose="02040502050405020303" pitchFamily="18" charset="0"/>
              </a:rPr>
              <a:t>And when </a:t>
            </a:r>
            <a:r>
              <a:rPr lang="en-US" sz="2400" b="1" i="1" u="sng" dirty="0">
                <a:solidFill>
                  <a:srgbClr val="9900CC"/>
                </a:solidFill>
                <a:latin typeface="Georgia" panose="02040502050405020303" pitchFamily="18" charset="0"/>
              </a:rPr>
              <a:t>evenin</a:t>
            </a:r>
            <a:r>
              <a:rPr lang="en-US" sz="2400" b="1" i="1" dirty="0">
                <a:solidFill>
                  <a:srgbClr val="9900CC"/>
                </a:solidFill>
                <a:latin typeface="Georgia" panose="02040502050405020303" pitchFamily="18" charset="0"/>
              </a:rPr>
              <a:t>g came, </a:t>
            </a:r>
            <a:r>
              <a:rPr lang="en-US" sz="2400" dirty="0">
                <a:solidFill>
                  <a:schemeClr val="accent3">
                    <a:lumMod val="75000"/>
                  </a:schemeClr>
                </a:solidFill>
                <a:latin typeface="Georgia" panose="02040502050405020303" pitchFamily="18" charset="0"/>
              </a:rPr>
              <a:t>there came a rich man from </a:t>
            </a:r>
            <a:r>
              <a:rPr lang="en-US" sz="2400" dirty="0" err="1">
                <a:solidFill>
                  <a:schemeClr val="accent3">
                    <a:lumMod val="75000"/>
                  </a:schemeClr>
                </a:solidFill>
                <a:latin typeface="Georgia" panose="02040502050405020303" pitchFamily="18" charset="0"/>
              </a:rPr>
              <a:t>Ramathayim</a:t>
            </a:r>
            <a:r>
              <a:rPr lang="en-US" sz="2400" dirty="0">
                <a:solidFill>
                  <a:schemeClr val="accent3">
                    <a:lumMod val="75000"/>
                  </a:schemeClr>
                </a:solidFill>
                <a:latin typeface="Georgia" panose="02040502050405020303" pitchFamily="18" charset="0"/>
              </a:rPr>
              <a:t>, named </a:t>
            </a:r>
            <a:r>
              <a:rPr lang="en-US" sz="2400" dirty="0" err="1">
                <a:solidFill>
                  <a:schemeClr val="accent3">
                    <a:lumMod val="75000"/>
                  </a:schemeClr>
                </a:solidFill>
                <a:latin typeface="Georgia" panose="02040502050405020303" pitchFamily="18" charset="0"/>
              </a:rPr>
              <a:t>Yosĕph</a:t>
            </a:r>
            <a:r>
              <a:rPr lang="en-US" sz="2400" dirty="0">
                <a:solidFill>
                  <a:schemeClr val="accent3">
                    <a:lumMod val="75000"/>
                  </a:schemeClr>
                </a:solidFill>
                <a:latin typeface="Georgia" panose="02040502050405020303" pitchFamily="18" charset="0"/>
              </a:rPr>
              <a:t>, who himself had also become a taught one of </a:t>
            </a:r>
            <a:r>
              <a:rPr lang="he-IL" sz="2800"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400" dirty="0">
                <a:solidFill>
                  <a:schemeClr val="accent5">
                    <a:lumMod val="75000"/>
                  </a:schemeClr>
                </a:solidFill>
                <a:latin typeface="Times New Roman" panose="02020603050405020304" pitchFamily="18" charset="0"/>
                <a:cs typeface="Times New Roman" panose="02020603050405020304" pitchFamily="18" charset="0"/>
              </a:rPr>
              <a:t>[</a:t>
            </a:r>
            <a:r>
              <a:rPr lang="en-US" sz="2400" dirty="0" err="1">
                <a:solidFill>
                  <a:schemeClr val="accent5">
                    <a:lumMod val="75000"/>
                  </a:schemeClr>
                </a:solidFill>
                <a:latin typeface="Times New Roman" panose="02020603050405020304" pitchFamily="18" charset="0"/>
                <a:cs typeface="Times New Roman" panose="02020603050405020304" pitchFamily="18" charset="0"/>
              </a:rPr>
              <a:t>Yahusha</a:t>
            </a:r>
            <a:r>
              <a:rPr lang="en-US" sz="2400" dirty="0">
                <a:solidFill>
                  <a:schemeClr val="accent5">
                    <a:lumMod val="75000"/>
                  </a:schemeClr>
                </a:solidFill>
                <a:latin typeface="Times New Roman" panose="02020603050405020304" pitchFamily="18" charset="0"/>
                <a:cs typeface="Times New Roman" panose="02020603050405020304" pitchFamily="18" charset="0"/>
              </a:rPr>
              <a:t>].</a:t>
            </a:r>
          </a:p>
          <a:p>
            <a:pPr marL="914400" indent="-914400">
              <a:spcBef>
                <a:spcPts val="0"/>
              </a:spcBef>
              <a:buNone/>
            </a:pP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400" dirty="0">
                <a:solidFill>
                  <a:schemeClr val="tx1">
                    <a:lumMod val="95000"/>
                    <a:lumOff val="5000"/>
                  </a:schemeClr>
                </a:solidFill>
                <a:latin typeface="Calibri" panose="020F0502020204030204" pitchFamily="34" charset="0"/>
                <a:cs typeface="Times New Roman" panose="02020603050405020304" pitchFamily="18" charset="0"/>
              </a:rPr>
              <a:t>Note very attentively that in the Hebrew edition of Matthew, the very word – </a:t>
            </a:r>
            <a:r>
              <a:rPr lang="en-US" sz="2400" b="1" i="1" u="sng" dirty="0" err="1">
                <a:solidFill>
                  <a:srgbClr val="00B050"/>
                </a:solidFill>
                <a:latin typeface="Calibri" panose="020F0502020204030204" pitchFamily="34" charset="0"/>
                <a:cs typeface="Times New Roman" panose="02020603050405020304" pitchFamily="18" charset="0"/>
              </a:rPr>
              <a:t>ereb</a:t>
            </a:r>
            <a:r>
              <a:rPr lang="en-US" sz="2400" dirty="0">
                <a:solidFill>
                  <a:schemeClr val="tx1">
                    <a:lumMod val="95000"/>
                    <a:lumOff val="5000"/>
                  </a:schemeClr>
                </a:solidFill>
                <a:latin typeface="Calibri" panose="020F0502020204030204" pitchFamily="34" charset="0"/>
                <a:cs typeface="Times New Roman" panose="02020603050405020304" pitchFamily="18" charset="0"/>
              </a:rPr>
              <a:t> – appears for </a:t>
            </a:r>
            <a:r>
              <a:rPr lang="en-US" sz="2400" dirty="0">
                <a:solidFill>
                  <a:srgbClr val="00B050"/>
                </a:solidFill>
                <a:latin typeface="Calibri" panose="020F0502020204030204" pitchFamily="34" charset="0"/>
                <a:cs typeface="Times New Roman" panose="02020603050405020304" pitchFamily="18" charset="0"/>
              </a:rPr>
              <a:t>“evening.” </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Greek editions have the word </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opsias</a:t>
            </a:r>
            <a:r>
              <a:rPr lang="en-US" sz="2400" dirty="0">
                <a:solidFill>
                  <a:schemeClr val="accent2">
                    <a:lumMod val="75000"/>
                  </a:schemeClr>
                </a:solidFill>
                <a:latin typeface="Times New Roman" panose="02020603050405020304" pitchFamily="18" charset="0"/>
                <a:cs typeface="Times New Roman" panose="02020603050405020304" pitchFamily="18" charset="0"/>
              </a:rPr>
              <a:t> –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appearing.</a:t>
            </a:r>
          </a:p>
          <a:p>
            <a:pPr marL="0" indent="0">
              <a:spcBef>
                <a:spcPts val="0"/>
              </a:spcBef>
              <a:buNone/>
            </a:pP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400" i="1" dirty="0">
                <a:solidFill>
                  <a:srgbClr val="009999"/>
                </a:solidFill>
                <a:latin typeface="Georgia" panose="02040502050405020303" pitchFamily="18" charset="0"/>
                <a:cs typeface="Times New Roman" panose="02020603050405020304" pitchFamily="18" charset="0"/>
              </a:rPr>
              <a:t>Strong’s</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G3798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opsias</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1.  late 		2.   evening</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1.   either from 3 to 6 o’clock PM</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2.   from 6 o’clock PM to the beginning of night</a:t>
            </a:r>
          </a:p>
          <a:p>
            <a:pPr marL="0" indent="0">
              <a:spcBef>
                <a:spcPts val="0"/>
              </a:spcBef>
              <a:buNone/>
            </a:pPr>
            <a:r>
              <a:rPr lang="en-US" sz="2400" i="1" dirty="0" err="1">
                <a:solidFill>
                  <a:srgbClr val="009999"/>
                </a:solidFill>
                <a:latin typeface="Georgia" panose="02040502050405020303" pitchFamily="18" charset="0"/>
                <a:cs typeface="Times New Roman" panose="02020603050405020304" pitchFamily="18" charset="0"/>
              </a:rPr>
              <a:t>Thayers</a:t>
            </a:r>
            <a:r>
              <a:rPr lang="en-US" sz="2400" i="1" dirty="0">
                <a:solidFill>
                  <a:srgbClr val="009999"/>
                </a:solidFill>
                <a:latin typeface="Georgia" panose="02040502050405020303" pitchFamily="18" charset="0"/>
                <a:cs typeface="Times New Roman" panose="02020603050405020304" pitchFamily="18" charset="0"/>
              </a:rPr>
              <a:t> Lexicon  </a:t>
            </a:r>
            <a:r>
              <a:rPr lang="en-US" sz="2400" dirty="0">
                <a:solidFill>
                  <a:schemeClr val="tx1">
                    <a:lumMod val="95000"/>
                    <a:lumOff val="5000"/>
                  </a:schemeClr>
                </a:solidFill>
                <a:latin typeface="Calibri" panose="020F0502020204030204" pitchFamily="34" charset="0"/>
                <a:cs typeface="Times New Roman" panose="02020603050405020304" pitchFamily="18" charset="0"/>
              </a:rPr>
              <a:t>evening – either from our three to six o’clock PM, or from our six o’clock 							  PM to the beginning of the night.</a:t>
            </a:r>
          </a:p>
          <a:p>
            <a:pPr marL="0" indent="0">
              <a:spcBef>
                <a:spcPts val="0"/>
              </a:spcBef>
              <a:buNone/>
            </a:pPr>
            <a:endParaRPr lang="en-US" sz="2400" dirty="0">
              <a:solidFill>
                <a:schemeClr val="tx1">
                  <a:lumMod val="95000"/>
                  <a:lumOff val="5000"/>
                </a:schemeClr>
              </a:solidFill>
              <a:latin typeface="Calibri" panose="020F0502020204030204" pitchFamily="34" charset="0"/>
              <a:cs typeface="Times New Roman" panose="02020603050405020304" pitchFamily="18" charset="0"/>
            </a:endParaRPr>
          </a:p>
          <a:p>
            <a:pPr marL="0" indent="0">
              <a:lnSpc>
                <a:spcPct val="110000"/>
              </a:lnSpc>
              <a:spcBef>
                <a:spcPts val="0"/>
              </a:spcBef>
              <a:buNone/>
            </a:pPr>
            <a:r>
              <a:rPr lang="en-US" sz="2400" b="1" dirty="0">
                <a:solidFill>
                  <a:srgbClr val="FF0066"/>
                </a:solidFill>
                <a:latin typeface="Calibri" panose="020F0502020204030204" pitchFamily="34" charset="0"/>
                <a:cs typeface="Times New Roman" panose="02020603050405020304" pitchFamily="18" charset="0"/>
              </a:rPr>
              <a:t>ATTENTION:  After the section where the Thayer’s Lexicon lists – </a:t>
            </a:r>
            <a:r>
              <a:rPr lang="en-US" sz="2400" dirty="0">
                <a:solidFill>
                  <a:schemeClr val="tx1">
                    <a:lumMod val="95000"/>
                    <a:lumOff val="5000"/>
                  </a:schemeClr>
                </a:solidFill>
                <a:latin typeface="Calibri" panose="020F0502020204030204" pitchFamily="34" charset="0"/>
                <a:cs typeface="Times New Roman" panose="02020603050405020304" pitchFamily="18" charset="0"/>
              </a:rPr>
              <a:t>“either from our three to six o’clock PM,”</a:t>
            </a:r>
            <a:r>
              <a:rPr lang="en-US" sz="2400" b="1" dirty="0">
                <a:solidFill>
                  <a:srgbClr val="FF0066"/>
                </a:solidFill>
                <a:latin typeface="Calibri" panose="020F0502020204030204" pitchFamily="34" charset="0"/>
                <a:cs typeface="Times New Roman" panose="02020603050405020304" pitchFamily="18" charset="0"/>
              </a:rPr>
              <a:t> it also lists several texts where this word applies.  </a:t>
            </a:r>
            <a:r>
              <a:rPr lang="en-US" sz="2400" b="1" u="sng" dirty="0">
                <a:solidFill>
                  <a:srgbClr val="FF0066"/>
                </a:solidFill>
                <a:latin typeface="Calibri" panose="020F0502020204030204" pitchFamily="34" charset="0"/>
                <a:cs typeface="Times New Roman" panose="02020603050405020304" pitchFamily="18" charset="0"/>
              </a:rPr>
              <a:t>Ver</a:t>
            </a:r>
            <a:r>
              <a:rPr lang="en-US" sz="2400" b="1" dirty="0">
                <a:solidFill>
                  <a:srgbClr val="FF0066"/>
                </a:solidFill>
                <a:latin typeface="Calibri" panose="020F0502020204030204" pitchFamily="34" charset="0"/>
                <a:cs typeface="Times New Roman" panose="02020603050405020304" pitchFamily="18" charset="0"/>
              </a:rPr>
              <a:t>y </a:t>
            </a:r>
            <a:r>
              <a:rPr lang="en-US" sz="2400" b="1" u="sng" dirty="0">
                <a:solidFill>
                  <a:srgbClr val="FF0066"/>
                </a:solidFill>
                <a:latin typeface="Calibri" panose="020F0502020204030204" pitchFamily="34" charset="0"/>
                <a:cs typeface="Times New Roman" panose="02020603050405020304" pitchFamily="18" charset="0"/>
              </a:rPr>
              <a:t>si</a:t>
            </a:r>
            <a:r>
              <a:rPr lang="en-US" sz="2400" b="1" dirty="0">
                <a:solidFill>
                  <a:srgbClr val="FF0066"/>
                </a:solidFill>
                <a:latin typeface="Calibri" panose="020F0502020204030204" pitchFamily="34" charset="0"/>
                <a:cs typeface="Times New Roman" panose="02020603050405020304" pitchFamily="18" charset="0"/>
              </a:rPr>
              <a:t>g</a:t>
            </a:r>
            <a:r>
              <a:rPr lang="en-US" sz="2400" b="1" u="sng" dirty="0">
                <a:solidFill>
                  <a:srgbClr val="FF0066"/>
                </a:solidFill>
                <a:latin typeface="Calibri" panose="020F0502020204030204" pitchFamily="34" charset="0"/>
                <a:cs typeface="Times New Roman" panose="02020603050405020304" pitchFamily="18" charset="0"/>
              </a:rPr>
              <a:t>nificantl</a:t>
            </a:r>
            <a:r>
              <a:rPr lang="en-US" sz="2400" b="1" dirty="0">
                <a:solidFill>
                  <a:srgbClr val="FF0066"/>
                </a:solidFill>
                <a:latin typeface="Calibri" panose="020F0502020204030204" pitchFamily="34" charset="0"/>
                <a:cs typeface="Times New Roman" panose="02020603050405020304" pitchFamily="18" charset="0"/>
              </a:rPr>
              <a:t>y, it also lists the </a:t>
            </a:r>
            <a:r>
              <a:rPr lang="en-US" sz="2400" b="1" dirty="0">
                <a:solidFill>
                  <a:srgbClr val="00B050"/>
                </a:solidFill>
                <a:latin typeface="Calibri" panose="020F0502020204030204" pitchFamily="34" charset="0"/>
                <a:cs typeface="Times New Roman" panose="02020603050405020304" pitchFamily="18" charset="0"/>
              </a:rPr>
              <a:t>Matthew 27:57 </a:t>
            </a:r>
            <a:r>
              <a:rPr lang="en-US" sz="2400" b="1" dirty="0">
                <a:solidFill>
                  <a:srgbClr val="FF0066"/>
                </a:solidFill>
                <a:latin typeface="Calibri" panose="020F0502020204030204" pitchFamily="34" charset="0"/>
                <a:cs typeface="Times New Roman" panose="02020603050405020304" pitchFamily="18" charset="0"/>
              </a:rPr>
              <a:t>verse seen above.  This would indicate that Thayer’s wishes for us to accept that the evening </a:t>
            </a:r>
            <a:r>
              <a:rPr lang="en-US" sz="2400" b="1" u="sng" dirty="0">
                <a:solidFill>
                  <a:schemeClr val="tx1"/>
                </a:solidFill>
                <a:latin typeface="Calibri" panose="020F0502020204030204" pitchFamily="34" charset="0"/>
                <a:cs typeface="Times New Roman" panose="02020603050405020304" pitchFamily="18" charset="0"/>
              </a:rPr>
              <a:t>MIXTURE</a:t>
            </a:r>
            <a:r>
              <a:rPr lang="en-US" sz="2400" b="1" dirty="0">
                <a:solidFill>
                  <a:srgbClr val="FF0066"/>
                </a:solidFill>
                <a:latin typeface="Calibri" panose="020F0502020204030204" pitchFamily="34" charset="0"/>
                <a:cs typeface="Times New Roman" panose="02020603050405020304" pitchFamily="18" charset="0"/>
              </a:rPr>
              <a:t> is </a:t>
            </a:r>
            <a:r>
              <a:rPr lang="en-US" sz="2400" b="1" u="sng" dirty="0">
                <a:solidFill>
                  <a:srgbClr val="FF0066"/>
                </a:solidFill>
                <a:latin typeface="Calibri" panose="020F0502020204030204" pitchFamily="34" charset="0"/>
                <a:cs typeface="Times New Roman" panose="02020603050405020304" pitchFamily="18" charset="0"/>
              </a:rPr>
              <a:t>before the sunset</a:t>
            </a:r>
            <a:r>
              <a:rPr lang="en-US" sz="2400" b="1" dirty="0">
                <a:solidFill>
                  <a:srgbClr val="FF0066"/>
                </a:solidFill>
                <a:latin typeface="Calibri" panose="020F0502020204030204" pitchFamily="34" charset="0"/>
                <a:cs typeface="Times New Roman" panose="02020603050405020304" pitchFamily="18" charset="0"/>
              </a:rPr>
              <a:t>. This is </a:t>
            </a:r>
            <a:r>
              <a:rPr lang="en-US" sz="2400" b="1" u="sng" dirty="0">
                <a:solidFill>
                  <a:srgbClr val="FF0066"/>
                </a:solidFill>
                <a:latin typeface="Calibri" panose="020F0502020204030204" pitchFamily="34" charset="0"/>
                <a:cs typeface="Times New Roman" panose="02020603050405020304" pitchFamily="18" charset="0"/>
              </a:rPr>
              <a:t>a</a:t>
            </a:r>
            <a:r>
              <a:rPr lang="en-US" sz="2400" b="1" dirty="0">
                <a:solidFill>
                  <a:srgbClr val="FF0066"/>
                </a:solidFill>
                <a:latin typeface="Calibri" panose="020F0502020204030204" pitchFamily="34" charset="0"/>
                <a:cs typeface="Times New Roman" panose="02020603050405020304" pitchFamily="18" charset="0"/>
              </a:rPr>
              <a:t>g</a:t>
            </a:r>
            <a:r>
              <a:rPr lang="en-US" sz="2400" b="1" u="sng" dirty="0">
                <a:solidFill>
                  <a:srgbClr val="FF0066"/>
                </a:solidFill>
                <a:latin typeface="Calibri" panose="020F0502020204030204" pitchFamily="34" charset="0"/>
                <a:cs typeface="Times New Roman" panose="02020603050405020304" pitchFamily="18" charset="0"/>
              </a:rPr>
              <a:t>ainst</a:t>
            </a:r>
            <a:r>
              <a:rPr lang="en-US" sz="2400" b="1" dirty="0">
                <a:solidFill>
                  <a:srgbClr val="FF0066"/>
                </a:solidFill>
                <a:latin typeface="Calibri" panose="020F0502020204030204" pitchFamily="34" charset="0"/>
                <a:cs typeface="Times New Roman" panose="02020603050405020304" pitchFamily="18" charset="0"/>
              </a:rPr>
              <a:t> the Hebrew definitions from the Old Testament and seen throughout. </a:t>
            </a:r>
          </a:p>
        </p:txBody>
      </p:sp>
      <p:sp>
        <p:nvSpPr>
          <p:cNvPr id="2" name="Slide Number Placeholder 1"/>
          <p:cNvSpPr>
            <a:spLocks noGrp="1"/>
          </p:cNvSpPr>
          <p:nvPr>
            <p:ph type="sldNum" sz="quarter" idx="12"/>
          </p:nvPr>
        </p:nvSpPr>
        <p:spPr>
          <a:xfrm>
            <a:off x="-95108" y="6656178"/>
            <a:ext cx="395360" cy="244550"/>
          </a:xfrm>
        </p:spPr>
        <p:txBody>
          <a:bodyPr/>
          <a:lstStyle/>
          <a:p>
            <a:fld id="{D57F1E4F-1CFF-5643-939E-217C01CDF565}" type="slidenum">
              <a:rPr lang="en-US" sz="1200" smtClean="0">
                <a:solidFill>
                  <a:schemeClr val="tx1"/>
                </a:solidFill>
              </a:rPr>
              <a:pPr/>
              <a:t>50</a:t>
            </a:fld>
            <a:endParaRPr lang="en-US" sz="1200" dirty="0">
              <a:solidFill>
                <a:schemeClr val="tx1"/>
              </a:solidFill>
            </a:endParaRPr>
          </a:p>
        </p:txBody>
      </p:sp>
      <p:sp>
        <p:nvSpPr>
          <p:cNvPr id="4" name="Oval Callout 3"/>
          <p:cNvSpPr/>
          <p:nvPr/>
        </p:nvSpPr>
        <p:spPr>
          <a:xfrm>
            <a:off x="9736183" y="2290353"/>
            <a:ext cx="1385349" cy="992777"/>
          </a:xfrm>
          <a:prstGeom prst="wedgeEllipseCallout">
            <a:avLst>
              <a:gd name="adj1" fmla="val -156615"/>
              <a:gd name="adj2" fmla="val 34430"/>
            </a:avLst>
          </a:prstGeom>
          <a:solidFill>
            <a:srgbClr val="00FF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200" dirty="0">
                <a:solidFill>
                  <a:srgbClr val="CC00FF"/>
                </a:solidFill>
              </a:rPr>
              <a:t>?</a:t>
            </a:r>
          </a:p>
        </p:txBody>
      </p:sp>
    </p:spTree>
    <p:extLst>
      <p:ext uri="{BB962C8B-B14F-4D97-AF65-F5344CB8AC3E}">
        <p14:creationId xmlns:p14="http://schemas.microsoft.com/office/powerpoint/2010/main" val="283942483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245659"/>
            <a:ext cx="11682483" cy="6414447"/>
          </a:xfrm>
          <a:solidFill>
            <a:schemeClr val="accent4">
              <a:lumMod val="20000"/>
              <a:lumOff val="80000"/>
            </a:schemeClr>
          </a:solidFill>
          <a:scene3d>
            <a:camera prst="orthographicFront"/>
            <a:lightRig rig="threePt" dir="t"/>
          </a:scene3d>
          <a:sp3d>
            <a:bevelT w="152400" h="50800" prst="softRound"/>
          </a:sp3d>
        </p:spPr>
        <p:txBody>
          <a:bodyPr>
            <a:normAutofit/>
            <a:sp3d extrusionH="57150">
              <a:bevelT w="38100" h="38100"/>
            </a:sp3d>
          </a:bodyPr>
          <a:lstStyle/>
          <a:p>
            <a:r>
              <a:rPr lang="en-US" sz="2400" dirty="0">
                <a:solidFill>
                  <a:srgbClr val="FF0066"/>
                </a:solidFill>
                <a:latin typeface="Calibri" panose="020F0502020204030204" pitchFamily="34" charset="0"/>
              </a:rPr>
              <a:t>Interestingly, for a person who is willing to do just a </a:t>
            </a:r>
            <a:r>
              <a:rPr lang="en-US" sz="2400" b="1" i="1" u="sng" dirty="0">
                <a:solidFill>
                  <a:schemeClr val="tx1">
                    <a:lumMod val="95000"/>
                    <a:lumOff val="5000"/>
                  </a:schemeClr>
                </a:solidFill>
                <a:latin typeface="Calibri" panose="020F0502020204030204" pitchFamily="34" charset="0"/>
              </a:rPr>
              <a:t>sur</a:t>
            </a:r>
            <a:r>
              <a:rPr lang="en-US" sz="2400" b="1" i="1" dirty="0">
                <a:solidFill>
                  <a:schemeClr val="tx1">
                    <a:lumMod val="95000"/>
                    <a:lumOff val="5000"/>
                  </a:schemeClr>
                </a:solidFill>
                <a:latin typeface="Calibri" panose="020F0502020204030204" pitchFamily="34" charset="0"/>
              </a:rPr>
              <a:t>f</a:t>
            </a:r>
            <a:r>
              <a:rPr lang="en-US" sz="2400" b="1" i="1" u="sng" dirty="0">
                <a:solidFill>
                  <a:schemeClr val="tx1">
                    <a:lumMod val="95000"/>
                    <a:lumOff val="5000"/>
                  </a:schemeClr>
                </a:solidFill>
                <a:latin typeface="Calibri" panose="020F0502020204030204" pitchFamily="34" charset="0"/>
              </a:rPr>
              <a:t>ace readin</a:t>
            </a:r>
            <a:r>
              <a:rPr lang="en-US" sz="2400" b="1" i="1" dirty="0">
                <a:solidFill>
                  <a:schemeClr val="tx1">
                    <a:lumMod val="95000"/>
                    <a:lumOff val="5000"/>
                  </a:schemeClr>
                </a:solidFill>
                <a:latin typeface="Calibri" panose="020F0502020204030204" pitchFamily="34" charset="0"/>
              </a:rPr>
              <a:t>g, </a:t>
            </a:r>
            <a:r>
              <a:rPr lang="en-US" sz="2400" dirty="0">
                <a:solidFill>
                  <a:srgbClr val="FF0066"/>
                </a:solidFill>
                <a:latin typeface="Calibri" panose="020F0502020204030204" pitchFamily="34" charset="0"/>
              </a:rPr>
              <a:t>these resources will by default promote the burial of the body of </a:t>
            </a:r>
            <a:r>
              <a:rPr lang="en-US" sz="2400" b="1" dirty="0" err="1">
                <a:solidFill>
                  <a:schemeClr val="accent5">
                    <a:lumMod val="75000"/>
                  </a:schemeClr>
                </a:solidFill>
                <a:latin typeface="Calibri" panose="020F0502020204030204" pitchFamily="34" charset="0"/>
              </a:rPr>
              <a:t>Yahusha</a:t>
            </a:r>
            <a:r>
              <a:rPr lang="en-US" sz="2400" dirty="0">
                <a:solidFill>
                  <a:srgbClr val="FF0066"/>
                </a:solidFill>
                <a:latin typeface="Calibri" panose="020F0502020204030204" pitchFamily="34" charset="0"/>
              </a:rPr>
              <a:t> </a:t>
            </a:r>
            <a:r>
              <a:rPr lang="en-US" sz="2400" b="1" i="1" u="sng" dirty="0">
                <a:solidFill>
                  <a:schemeClr val="tx1">
                    <a:lumMod val="95000"/>
                    <a:lumOff val="5000"/>
                  </a:schemeClr>
                </a:solidFill>
                <a:latin typeface="Calibri" panose="020F0502020204030204" pitchFamily="34" charset="0"/>
              </a:rPr>
              <a:t>be</a:t>
            </a:r>
            <a:r>
              <a:rPr lang="en-US" sz="2400" b="1" i="1" dirty="0">
                <a:solidFill>
                  <a:schemeClr val="tx1">
                    <a:lumMod val="95000"/>
                    <a:lumOff val="5000"/>
                  </a:schemeClr>
                </a:solidFill>
                <a:latin typeface="Calibri" panose="020F0502020204030204" pitchFamily="34" charset="0"/>
              </a:rPr>
              <a:t>f</a:t>
            </a:r>
            <a:r>
              <a:rPr lang="en-US" sz="2400" b="1" i="1" u="sng" dirty="0">
                <a:solidFill>
                  <a:schemeClr val="tx1">
                    <a:lumMod val="95000"/>
                    <a:lumOff val="5000"/>
                  </a:schemeClr>
                </a:solidFill>
                <a:latin typeface="Calibri" panose="020F0502020204030204" pitchFamily="34" charset="0"/>
              </a:rPr>
              <a:t>ore the sunset</a:t>
            </a:r>
            <a:r>
              <a:rPr lang="en-US" sz="2400" b="1" i="1" dirty="0">
                <a:solidFill>
                  <a:schemeClr val="tx1">
                    <a:lumMod val="95000"/>
                    <a:lumOff val="5000"/>
                  </a:schemeClr>
                </a:solidFill>
                <a:latin typeface="Calibri" panose="020F0502020204030204" pitchFamily="34" charset="0"/>
              </a:rPr>
              <a:t>, </a:t>
            </a:r>
            <a:r>
              <a:rPr lang="en-US" sz="2400" dirty="0">
                <a:solidFill>
                  <a:srgbClr val="FF0066"/>
                </a:solidFill>
                <a:latin typeface="Calibri" panose="020F0502020204030204" pitchFamily="34" charset="0"/>
              </a:rPr>
              <a:t>thus promoting Sunset Theory, and ultimately a </a:t>
            </a:r>
            <a:r>
              <a:rPr lang="en-US" sz="2400" b="1" u="sng" dirty="0" err="1">
                <a:solidFill>
                  <a:srgbClr val="FFC000"/>
                </a:solidFill>
                <a:latin typeface="Calibri" panose="020F0502020204030204" pitchFamily="34" charset="0"/>
              </a:rPr>
              <a:t>SUN</a:t>
            </a:r>
            <a:r>
              <a:rPr lang="en-US" sz="2400" dirty="0" err="1">
                <a:solidFill>
                  <a:srgbClr val="FF0066"/>
                </a:solidFill>
                <a:latin typeface="Calibri" panose="020F0502020204030204" pitchFamily="34" charset="0"/>
              </a:rPr>
              <a:t>day</a:t>
            </a:r>
            <a:r>
              <a:rPr lang="en-US" sz="2400" dirty="0">
                <a:solidFill>
                  <a:srgbClr val="FF0066"/>
                </a:solidFill>
                <a:latin typeface="Calibri" panose="020F0502020204030204" pitchFamily="34" charset="0"/>
              </a:rPr>
              <a:t> resurrection!</a:t>
            </a:r>
          </a:p>
        </p:txBody>
      </p:sp>
      <p:sp>
        <p:nvSpPr>
          <p:cNvPr id="2" name="Explosion 1 1"/>
          <p:cNvSpPr/>
          <p:nvPr/>
        </p:nvSpPr>
        <p:spPr>
          <a:xfrm>
            <a:off x="777922" y="1127457"/>
            <a:ext cx="10577015" cy="5532649"/>
          </a:xfrm>
          <a:prstGeom prst="irregularSeal1">
            <a:avLst/>
          </a:prstGeom>
          <a:solidFill>
            <a:srgbClr val="0CF4C8"/>
          </a:solidFill>
          <a:ln w="76200">
            <a:solidFill>
              <a:srgbClr val="CC00CC"/>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66"/>
                </a:solidFill>
              </a:rPr>
              <a:t>Can we trust these resources?</a:t>
            </a:r>
          </a:p>
          <a:p>
            <a:pPr algn="ctr"/>
            <a:r>
              <a:rPr lang="en-US" sz="2800" b="1" dirty="0">
                <a:solidFill>
                  <a:srgbClr val="FF0066"/>
                </a:solidFill>
              </a:rPr>
              <a:t>Do they reveal the </a:t>
            </a:r>
            <a:r>
              <a:rPr lang="en-US" sz="2800" b="1" dirty="0">
                <a:solidFill>
                  <a:schemeClr val="accent5">
                    <a:lumMod val="75000"/>
                  </a:schemeClr>
                </a:solidFill>
              </a:rPr>
              <a:t>Word</a:t>
            </a:r>
            <a:r>
              <a:rPr lang="en-US" sz="2800" b="1" dirty="0">
                <a:solidFill>
                  <a:srgbClr val="FF0066"/>
                </a:solidFill>
              </a:rPr>
              <a:t> of </a:t>
            </a:r>
            <a:r>
              <a:rPr lang="en-US" sz="2800" b="1" dirty="0">
                <a:solidFill>
                  <a:schemeClr val="accent5">
                    <a:lumMod val="75000"/>
                  </a:schemeClr>
                </a:solidFill>
              </a:rPr>
              <a:t>Yahuah</a:t>
            </a:r>
            <a:r>
              <a:rPr lang="en-US" sz="2800" b="1" dirty="0">
                <a:solidFill>
                  <a:srgbClr val="FF0066"/>
                </a:solidFill>
              </a:rPr>
              <a:t> - </a:t>
            </a:r>
            <a:r>
              <a:rPr lang="en-US" sz="2800" b="1" dirty="0">
                <a:solidFill>
                  <a:schemeClr val="tx1">
                    <a:lumMod val="95000"/>
                    <a:lumOff val="5000"/>
                  </a:schemeClr>
                </a:solidFill>
                <a:effectLst>
                  <a:glow rad="127000">
                    <a:srgbClr val="FF9933"/>
                  </a:glow>
                </a:effectLst>
              </a:rPr>
              <a:t>WITHOUT WAVERING?</a:t>
            </a:r>
          </a:p>
        </p:txBody>
      </p:sp>
      <p:sp>
        <p:nvSpPr>
          <p:cNvPr id="4" name="Slide Number Placeholder 3"/>
          <p:cNvSpPr>
            <a:spLocks noGrp="1"/>
          </p:cNvSpPr>
          <p:nvPr>
            <p:ph type="sldNum" sz="quarter" idx="12"/>
          </p:nvPr>
        </p:nvSpPr>
        <p:spPr>
          <a:xfrm>
            <a:off x="0" y="6646251"/>
            <a:ext cx="354841" cy="217255"/>
          </a:xfrm>
        </p:spPr>
        <p:txBody>
          <a:bodyPr/>
          <a:lstStyle/>
          <a:p>
            <a:fld id="{D57F1E4F-1CFF-5643-939E-217C01CDF565}" type="slidenum">
              <a:rPr lang="en-US" sz="1200" smtClean="0">
                <a:solidFill>
                  <a:schemeClr val="tx1"/>
                </a:solidFill>
              </a:rPr>
              <a:pPr/>
              <a:t>51</a:t>
            </a:fld>
            <a:endParaRPr lang="en-US" sz="1200" dirty="0">
              <a:solidFill>
                <a:schemeClr val="tx1"/>
              </a:solidFill>
            </a:endParaRPr>
          </a:p>
        </p:txBody>
      </p:sp>
    </p:spTree>
    <p:extLst>
      <p:ext uri="{BB962C8B-B14F-4D97-AF65-F5344CB8AC3E}">
        <p14:creationId xmlns:p14="http://schemas.microsoft.com/office/powerpoint/2010/main" val="18181311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0CF4C8"/>
            </a:gs>
            <a:gs pos="58000">
              <a:srgbClr val="CC00FF"/>
            </a:gs>
            <a:gs pos="34000">
              <a:srgbClr val="FF0000"/>
            </a:gs>
            <a:gs pos="4000">
              <a:srgbClr val="FF9933"/>
            </a:gs>
          </a:gsLst>
          <a:lin ang="108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259308"/>
            <a:ext cx="11750723" cy="6228578"/>
          </a:xfrm>
          <a:solidFill>
            <a:schemeClr val="accent4">
              <a:lumMod val="20000"/>
              <a:lumOff val="80000"/>
            </a:schemeClr>
          </a:solidFill>
          <a:scene3d>
            <a:camera prst="orthographicFront"/>
            <a:lightRig rig="threePt" dir="t"/>
          </a:scene3d>
          <a:sp3d>
            <a:bevelT/>
          </a:sp3d>
        </p:spPr>
        <p:txBody>
          <a:bodyPr>
            <a:noAutofit/>
            <a:sp3d extrusionH="57150">
              <a:bevelT w="38100" h="38100"/>
            </a:sp3d>
          </a:bodyPr>
          <a:lstStyle/>
          <a:p>
            <a:pPr marL="0" indent="0">
              <a:buNone/>
            </a:pPr>
            <a:r>
              <a:rPr lang="en-US" sz="2400" dirty="0">
                <a:latin typeface="Calibri" panose="020F0502020204030204" pitchFamily="34" charset="0"/>
              </a:rPr>
              <a:t>Yes those questions are very serious.  The questions are not just questioning the two resources listed, but is inclusive </a:t>
            </a:r>
            <a:r>
              <a:rPr lang="en-US" sz="2400" u="sng" dirty="0">
                <a:latin typeface="Calibri" panose="020F0502020204030204" pitchFamily="34" charset="0"/>
              </a:rPr>
              <a:t>to all stud</a:t>
            </a:r>
            <a:r>
              <a:rPr lang="en-US" sz="2400" dirty="0">
                <a:latin typeface="Calibri" panose="020F0502020204030204" pitchFamily="34" charset="0"/>
              </a:rPr>
              <a:t>y </a:t>
            </a:r>
            <a:r>
              <a:rPr lang="en-US" sz="2400" u="sng" dirty="0">
                <a:latin typeface="Calibri" panose="020F0502020204030204" pitchFamily="34" charset="0"/>
              </a:rPr>
              <a:t>tools</a:t>
            </a:r>
            <a:r>
              <a:rPr lang="en-US" sz="2400" dirty="0">
                <a:latin typeface="Calibri" panose="020F0502020204030204" pitchFamily="34" charset="0"/>
              </a:rPr>
              <a:t>.  </a:t>
            </a:r>
            <a:r>
              <a:rPr lang="en-US" sz="2400" dirty="0">
                <a:solidFill>
                  <a:schemeClr val="accent1"/>
                </a:solidFill>
                <a:latin typeface="Calibri" panose="020F0502020204030204" pitchFamily="34" charset="0"/>
              </a:rPr>
              <a:t>Be very certain that the questions are not to remove the value of the study tools, but is specifically suggesting caution combined with  the importance of </a:t>
            </a:r>
            <a:r>
              <a:rPr lang="en-US" sz="2400" b="1" dirty="0">
                <a:solidFill>
                  <a:schemeClr val="accent1"/>
                </a:solidFill>
                <a:latin typeface="Calibri" panose="020F0502020204030204" pitchFamily="34" charset="0"/>
              </a:rPr>
              <a:t>p</a:t>
            </a:r>
            <a:r>
              <a:rPr lang="en-US" sz="2400" b="1" u="sng" dirty="0">
                <a:solidFill>
                  <a:schemeClr val="accent1"/>
                </a:solidFill>
                <a:latin typeface="Calibri" panose="020F0502020204030204" pitchFamily="34" charset="0"/>
              </a:rPr>
              <a:t>rovin</a:t>
            </a:r>
            <a:r>
              <a:rPr lang="en-US" sz="2400" b="1" dirty="0">
                <a:solidFill>
                  <a:schemeClr val="accent1"/>
                </a:solidFill>
                <a:latin typeface="Calibri" panose="020F0502020204030204" pitchFamily="34" charset="0"/>
              </a:rPr>
              <a:t>g </a:t>
            </a:r>
            <a:r>
              <a:rPr lang="en-US" sz="2400" b="1" u="sng" dirty="0">
                <a:solidFill>
                  <a:schemeClr val="accent1"/>
                </a:solidFill>
                <a:latin typeface="Calibri" panose="020F0502020204030204" pitchFamily="34" charset="0"/>
              </a:rPr>
              <a:t>all thin</a:t>
            </a:r>
            <a:r>
              <a:rPr lang="en-US" sz="2400" b="1" dirty="0">
                <a:solidFill>
                  <a:schemeClr val="accent1"/>
                </a:solidFill>
                <a:latin typeface="Calibri" panose="020F0502020204030204" pitchFamily="34" charset="0"/>
              </a:rPr>
              <a:t>g</a:t>
            </a:r>
            <a:r>
              <a:rPr lang="en-US" sz="2400" b="1" u="sng" dirty="0">
                <a:solidFill>
                  <a:schemeClr val="accent1"/>
                </a:solidFill>
                <a:latin typeface="Calibri" panose="020F0502020204030204" pitchFamily="34" charset="0"/>
              </a:rPr>
              <a:t>s accordin</a:t>
            </a:r>
            <a:r>
              <a:rPr lang="en-US" sz="2400" b="1" dirty="0">
                <a:solidFill>
                  <a:schemeClr val="accent1"/>
                </a:solidFill>
                <a:latin typeface="Calibri" panose="020F0502020204030204" pitchFamily="34" charset="0"/>
              </a:rPr>
              <a:t>g </a:t>
            </a:r>
            <a:r>
              <a:rPr lang="en-US" sz="2400" b="1" u="sng" dirty="0">
                <a:solidFill>
                  <a:schemeClr val="accent1"/>
                </a:solidFill>
                <a:latin typeface="Calibri" panose="020F0502020204030204" pitchFamily="34" charset="0"/>
              </a:rPr>
              <a:t>to the Scri</a:t>
            </a:r>
            <a:r>
              <a:rPr lang="en-US" sz="2400" b="1" dirty="0">
                <a:solidFill>
                  <a:schemeClr val="accent1"/>
                </a:solidFill>
                <a:latin typeface="Calibri" panose="020F0502020204030204" pitchFamily="34" charset="0"/>
              </a:rPr>
              <a:t>p</a:t>
            </a:r>
            <a:r>
              <a:rPr lang="en-US" sz="2400" b="1" u="sng" dirty="0">
                <a:solidFill>
                  <a:schemeClr val="accent1"/>
                </a:solidFill>
                <a:latin typeface="Calibri" panose="020F0502020204030204" pitchFamily="34" charset="0"/>
              </a:rPr>
              <a:t>tures</a:t>
            </a:r>
            <a:r>
              <a:rPr lang="en-US" sz="2400" dirty="0">
                <a:solidFill>
                  <a:schemeClr val="accent1"/>
                </a:solidFill>
                <a:latin typeface="Calibri" panose="020F0502020204030204" pitchFamily="34" charset="0"/>
              </a:rPr>
              <a:t>.  </a:t>
            </a:r>
            <a:br>
              <a:rPr lang="en-US" sz="2400" dirty="0">
                <a:solidFill>
                  <a:schemeClr val="accent1"/>
                </a:solidFill>
                <a:latin typeface="Calibri" panose="020F0502020204030204" pitchFamily="34" charset="0"/>
              </a:rPr>
            </a:br>
            <a:r>
              <a:rPr lang="en-US" sz="2400" dirty="0">
                <a:latin typeface="Calibri" panose="020F0502020204030204" pitchFamily="34" charset="0"/>
              </a:rPr>
              <a:t>We are going to see this done, further on in this study.</a:t>
            </a:r>
          </a:p>
          <a:p>
            <a:pPr marL="0" indent="0">
              <a:buNone/>
            </a:pPr>
            <a:r>
              <a:rPr lang="en-US" sz="2400" dirty="0">
                <a:latin typeface="Calibri" panose="020F0502020204030204" pitchFamily="34" charset="0"/>
              </a:rPr>
              <a:t>The extremely important questions are:  </a:t>
            </a:r>
          </a:p>
          <a:p>
            <a:pPr marL="0" indent="0">
              <a:buNone/>
            </a:pPr>
            <a:r>
              <a:rPr lang="en-US" sz="2400" b="1" u="sng" dirty="0">
                <a:solidFill>
                  <a:srgbClr val="FF0000"/>
                </a:solidFill>
                <a:latin typeface="Calibri" panose="020F0502020204030204" pitchFamily="34" charset="0"/>
              </a:rPr>
              <a:t>When</a:t>
            </a:r>
            <a:r>
              <a:rPr lang="en-US" sz="2400" dirty="0">
                <a:latin typeface="Calibri" panose="020F0502020204030204" pitchFamily="34" charset="0"/>
              </a:rPr>
              <a:t> did </a:t>
            </a:r>
            <a:r>
              <a:rPr lang="en-US" sz="2400" dirty="0" err="1">
                <a:latin typeface="Calibri" panose="020F0502020204030204" pitchFamily="34" charset="0"/>
              </a:rPr>
              <a:t>Yoseph</a:t>
            </a:r>
            <a:r>
              <a:rPr lang="en-US" sz="2400" dirty="0">
                <a:latin typeface="Calibri" panose="020F0502020204030204" pitchFamily="34" charset="0"/>
              </a:rPr>
              <a:t> ask for the body of </a:t>
            </a:r>
            <a:r>
              <a:rPr lang="en-US" sz="2400" b="1" dirty="0" err="1">
                <a:solidFill>
                  <a:schemeClr val="accent5">
                    <a:lumMod val="75000"/>
                  </a:schemeClr>
                </a:solidFill>
                <a:latin typeface="Calibri" panose="020F0502020204030204" pitchFamily="34" charset="0"/>
              </a:rPr>
              <a:t>Yahusha</a:t>
            </a:r>
            <a:r>
              <a:rPr lang="en-US" sz="2400" b="1" dirty="0">
                <a:solidFill>
                  <a:schemeClr val="accent5">
                    <a:lumMod val="75000"/>
                  </a:schemeClr>
                </a:solidFill>
                <a:latin typeface="Calibri" panose="020F0502020204030204" pitchFamily="34" charset="0"/>
              </a:rPr>
              <a:t>? </a:t>
            </a:r>
          </a:p>
          <a:p>
            <a:pPr marL="0" indent="0" algn="ctr">
              <a:lnSpc>
                <a:spcPct val="90000"/>
              </a:lnSpc>
              <a:buNone/>
            </a:pPr>
            <a:r>
              <a:rPr lang="en-US" sz="3200" dirty="0">
                <a:solidFill>
                  <a:srgbClr val="FF00FF"/>
                </a:solidFill>
                <a:latin typeface="Calibri" panose="020F0502020204030204" pitchFamily="34" charset="0"/>
              </a:rPr>
              <a:t>Was it </a:t>
            </a:r>
            <a:r>
              <a:rPr lang="en-US" sz="3200" u="sng" dirty="0">
                <a:solidFill>
                  <a:srgbClr val="FF00FF"/>
                </a:solidFill>
                <a:latin typeface="Calibri" panose="020F0502020204030204" pitchFamily="34" charset="0"/>
              </a:rPr>
              <a:t>before</a:t>
            </a:r>
            <a:r>
              <a:rPr lang="en-US" sz="3200" dirty="0">
                <a:solidFill>
                  <a:srgbClr val="FF00FF"/>
                </a:solidFill>
                <a:latin typeface="Calibri" panose="020F0502020204030204" pitchFamily="34" charset="0"/>
              </a:rPr>
              <a:t> the sunset?</a:t>
            </a:r>
            <a:br>
              <a:rPr lang="en-US" sz="3200" dirty="0">
                <a:solidFill>
                  <a:srgbClr val="FF00FF"/>
                </a:solidFill>
                <a:latin typeface="Calibri" panose="020F0502020204030204" pitchFamily="34" charset="0"/>
              </a:rPr>
            </a:br>
            <a:r>
              <a:rPr lang="en-US" sz="3200" dirty="0">
                <a:solidFill>
                  <a:srgbClr val="FF00FF"/>
                </a:solidFill>
                <a:latin typeface="Calibri" panose="020F0502020204030204" pitchFamily="34" charset="0"/>
              </a:rPr>
              <a:t>Was it </a:t>
            </a:r>
            <a:r>
              <a:rPr lang="en-US" sz="3200" u="sng" dirty="0">
                <a:solidFill>
                  <a:srgbClr val="FF00FF"/>
                </a:solidFill>
                <a:latin typeface="Calibri" panose="020F0502020204030204" pitchFamily="34" charset="0"/>
              </a:rPr>
              <a:t>at</a:t>
            </a:r>
            <a:r>
              <a:rPr lang="en-US" sz="3200" dirty="0">
                <a:solidFill>
                  <a:srgbClr val="FF00FF"/>
                </a:solidFill>
                <a:latin typeface="Calibri" panose="020F0502020204030204" pitchFamily="34" charset="0"/>
              </a:rPr>
              <a:t> the sunset?</a:t>
            </a:r>
            <a:br>
              <a:rPr lang="en-US" sz="3200" dirty="0">
                <a:solidFill>
                  <a:srgbClr val="FF00FF"/>
                </a:solidFill>
                <a:latin typeface="Calibri" panose="020F0502020204030204" pitchFamily="34" charset="0"/>
              </a:rPr>
            </a:br>
            <a:r>
              <a:rPr lang="en-US" sz="3200" dirty="0">
                <a:solidFill>
                  <a:srgbClr val="FF00FF"/>
                </a:solidFill>
                <a:latin typeface="Calibri" panose="020F0502020204030204" pitchFamily="34" charset="0"/>
              </a:rPr>
              <a:t>Was it </a:t>
            </a:r>
            <a:r>
              <a:rPr lang="en-US" sz="3200" u="sng" dirty="0">
                <a:solidFill>
                  <a:srgbClr val="FF00FF"/>
                </a:solidFill>
                <a:latin typeface="Calibri" panose="020F0502020204030204" pitchFamily="34" charset="0"/>
              </a:rPr>
              <a:t>after</a:t>
            </a:r>
            <a:r>
              <a:rPr lang="en-US" sz="3200" dirty="0">
                <a:solidFill>
                  <a:srgbClr val="FF00FF"/>
                </a:solidFill>
                <a:latin typeface="Calibri" panose="020F0502020204030204" pitchFamily="34" charset="0"/>
              </a:rPr>
              <a:t> the sunset?</a:t>
            </a:r>
          </a:p>
          <a:p>
            <a:pPr marL="0" indent="0">
              <a:spcBef>
                <a:spcPts val="1800"/>
              </a:spcBef>
              <a:buNone/>
            </a:pPr>
            <a:r>
              <a:rPr lang="en-US" sz="2400" dirty="0">
                <a:solidFill>
                  <a:schemeClr val="tx1">
                    <a:lumMod val="95000"/>
                    <a:lumOff val="5000"/>
                  </a:schemeClr>
                </a:solidFill>
                <a:latin typeface="Calibri" panose="020F0502020204030204" pitchFamily="34" charset="0"/>
              </a:rPr>
              <a:t>The Hebrew edition of Mathew tells us </a:t>
            </a:r>
            <a:r>
              <a:rPr lang="en-US" sz="2400" dirty="0" err="1">
                <a:solidFill>
                  <a:schemeClr val="tx1">
                    <a:lumMod val="95000"/>
                    <a:lumOff val="5000"/>
                  </a:schemeClr>
                </a:solidFill>
                <a:latin typeface="Calibri" panose="020F0502020204030204" pitchFamily="34" charset="0"/>
              </a:rPr>
              <a:t>Yoseph</a:t>
            </a:r>
            <a:r>
              <a:rPr lang="en-US" sz="2400" dirty="0">
                <a:solidFill>
                  <a:schemeClr val="tx1">
                    <a:lumMod val="95000"/>
                    <a:lumOff val="5000"/>
                  </a:schemeClr>
                </a:solidFill>
                <a:latin typeface="Calibri" panose="020F0502020204030204" pitchFamily="34" charset="0"/>
              </a:rPr>
              <a:t> asked for the body of </a:t>
            </a: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when the</a:t>
            </a:r>
            <a:br>
              <a:rPr lang="en-US" sz="2400" dirty="0">
                <a:solidFill>
                  <a:schemeClr val="tx1">
                    <a:lumMod val="95000"/>
                    <a:lumOff val="5000"/>
                  </a:schemeClr>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          </a:t>
            </a:r>
            <a:r>
              <a:rPr lang="en-US" sz="2400" b="1" u="sng" dirty="0">
                <a:ln w="3175">
                  <a:solidFill>
                    <a:srgbClr val="4305F1"/>
                  </a:solidFill>
                </a:ln>
                <a:solidFill>
                  <a:srgbClr val="00FF00"/>
                </a:solidFill>
                <a:latin typeface="Algerian" panose="04020705040A02060702" pitchFamily="82" charset="0"/>
              </a:rPr>
              <a:t>evening mixture</a:t>
            </a:r>
            <a:r>
              <a:rPr lang="en-US" sz="2400" b="1" dirty="0">
                <a:ln w="3175">
                  <a:solidFill>
                    <a:srgbClr val="4305F1"/>
                  </a:solidFill>
                </a:ln>
                <a:solidFill>
                  <a:srgbClr val="00FF00"/>
                </a:solidFill>
                <a:latin typeface="Algerian" panose="04020705040A02060702" pitchFamily="82" charset="0"/>
              </a:rPr>
              <a:t> </a:t>
            </a:r>
            <a:r>
              <a:rPr lang="en-US" sz="2400" b="1" dirty="0">
                <a:solidFill>
                  <a:schemeClr val="tx1">
                    <a:lumMod val="95000"/>
                    <a:lumOff val="5000"/>
                  </a:schemeClr>
                </a:solidFill>
                <a:effectLst>
                  <a:glow rad="127000">
                    <a:srgbClr val="FF9933"/>
                  </a:glow>
                </a:effectLst>
                <a:latin typeface="Calibri" panose="020F0502020204030204" pitchFamily="34" charset="0"/>
              </a:rPr>
              <a:t>had already begun to occur. </a:t>
            </a:r>
          </a:p>
          <a:p>
            <a:pPr marL="0" indent="0">
              <a:spcBef>
                <a:spcPts val="1800"/>
              </a:spcBef>
              <a:spcAft>
                <a:spcPts val="1200"/>
              </a:spcAft>
              <a:buNone/>
            </a:pPr>
            <a:r>
              <a:rPr lang="en-US" sz="2400" dirty="0">
                <a:solidFill>
                  <a:schemeClr val="tx1">
                    <a:lumMod val="95000"/>
                    <a:lumOff val="5000"/>
                  </a:schemeClr>
                </a:solidFill>
                <a:latin typeface="Calibri" panose="020F0502020204030204" pitchFamily="34" charset="0"/>
              </a:rPr>
              <a:t>We will be carefully searching for clues to see if the Scriptures support the Greek definitions of evening occurring </a:t>
            </a:r>
            <a:r>
              <a:rPr lang="en-US" sz="2400" b="1" dirty="0">
                <a:solidFill>
                  <a:schemeClr val="tx1">
                    <a:lumMod val="95000"/>
                    <a:lumOff val="5000"/>
                  </a:schemeClr>
                </a:solidFill>
                <a:effectLst>
                  <a:glow rad="127000">
                    <a:schemeClr val="accent6">
                      <a:lumMod val="60000"/>
                      <a:lumOff val="40000"/>
                    </a:schemeClr>
                  </a:glow>
                </a:effectLst>
                <a:latin typeface="Calibri" panose="020F0502020204030204" pitchFamily="34" charset="0"/>
              </a:rPr>
              <a:t>BEFORE</a:t>
            </a:r>
            <a:r>
              <a:rPr lang="en-US" sz="2400" dirty="0">
                <a:solidFill>
                  <a:schemeClr val="tx1">
                    <a:lumMod val="95000"/>
                    <a:lumOff val="5000"/>
                  </a:schemeClr>
                </a:solidFill>
                <a:latin typeface="Calibri" panose="020F0502020204030204" pitchFamily="34" charset="0"/>
              </a:rPr>
              <a:t> the sunset. </a:t>
            </a:r>
            <a:endParaRPr lang="en-US" sz="4800" dirty="0">
              <a:solidFill>
                <a:srgbClr val="FF00FF"/>
              </a:solidFill>
              <a:latin typeface="Calibri" panose="020F0502020204030204" pitchFamily="34" charset="0"/>
            </a:endParaRPr>
          </a:p>
        </p:txBody>
      </p:sp>
      <p:sp>
        <p:nvSpPr>
          <p:cNvPr id="2" name="Slide Number Placeholder 1"/>
          <p:cNvSpPr>
            <a:spLocks noGrp="1"/>
          </p:cNvSpPr>
          <p:nvPr>
            <p:ph type="sldNum" sz="quarter" idx="12"/>
          </p:nvPr>
        </p:nvSpPr>
        <p:spPr>
          <a:xfrm>
            <a:off x="26267" y="6625857"/>
            <a:ext cx="384194" cy="232143"/>
          </a:xfrm>
        </p:spPr>
        <p:txBody>
          <a:bodyPr/>
          <a:lstStyle/>
          <a:p>
            <a:fld id="{D57F1E4F-1CFF-5643-939E-217C01CDF565}" type="slidenum">
              <a:rPr lang="en-US" sz="1200" smtClean="0">
                <a:solidFill>
                  <a:schemeClr val="tx1"/>
                </a:solidFill>
              </a:rPr>
              <a:pPr/>
              <a:t>52</a:t>
            </a:fld>
            <a:endParaRPr lang="en-US" sz="1200" dirty="0">
              <a:solidFill>
                <a:schemeClr val="tx1"/>
              </a:solidFill>
            </a:endParaRPr>
          </a:p>
        </p:txBody>
      </p:sp>
      <p:sp>
        <p:nvSpPr>
          <p:cNvPr id="4" name="Cloud 3"/>
          <p:cNvSpPr/>
          <p:nvPr/>
        </p:nvSpPr>
        <p:spPr>
          <a:xfrm>
            <a:off x="8611313" y="2186242"/>
            <a:ext cx="2579426" cy="2374710"/>
          </a:xfrm>
          <a:prstGeom prst="cloud">
            <a:avLst/>
          </a:prstGeom>
          <a:solidFill>
            <a:schemeClr val="tx1"/>
          </a:solidFill>
          <a:ln w="57150">
            <a:solidFill>
              <a:srgbClr val="FF00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9600" dirty="0">
                <a:solidFill>
                  <a:srgbClr val="0BD6EB"/>
                </a:solidFill>
                <a:effectLst>
                  <a:glow rad="127000">
                    <a:srgbClr val="9933FF"/>
                  </a:glow>
                </a:effectLst>
              </a:rPr>
              <a:t>??</a:t>
            </a:r>
          </a:p>
        </p:txBody>
      </p:sp>
    </p:spTree>
    <p:extLst>
      <p:ext uri="{BB962C8B-B14F-4D97-AF65-F5344CB8AC3E}">
        <p14:creationId xmlns:p14="http://schemas.microsoft.com/office/powerpoint/2010/main" val="5775316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8)">
                                      <p:cBhvr>
                                        <p:cTn id="7" dur="2250"/>
                                        <p:tgtEl>
                                          <p:spTgt spid="3">
                                            <p:txEl>
                                              <p:pRg st="1" end="1"/>
                                            </p:txEl>
                                          </p:spTgt>
                                        </p:tgtEl>
                                      </p:cBhvr>
                                    </p:animEffect>
                                  </p:childTnLst>
                                </p:cTn>
                              </p:par>
                              <p:par>
                                <p:cTn id="8" presetID="21"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8)">
                                      <p:cBhvr>
                                        <p:cTn id="10" dur="2250"/>
                                        <p:tgtEl>
                                          <p:spTgt spid="3">
                                            <p:txEl>
                                              <p:pRg st="2" end="2"/>
                                            </p:txEl>
                                          </p:spTgt>
                                        </p:tgtEl>
                                      </p:cBhvr>
                                    </p:animEffect>
                                  </p:childTnLst>
                                </p:cTn>
                              </p:par>
                              <p:par>
                                <p:cTn id="11" presetID="21"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heel(8)">
                                      <p:cBhvr>
                                        <p:cTn id="13" dur="2250"/>
                                        <p:tgtEl>
                                          <p:spTgt spid="3">
                                            <p:txEl>
                                              <p:pRg st="3" end="3"/>
                                            </p:txEl>
                                          </p:spTgt>
                                        </p:tgtEl>
                                      </p:cBhvr>
                                    </p:animEffect>
                                  </p:childTnLst>
                                </p:cTn>
                              </p:par>
                              <p:par>
                                <p:cTn id="14" presetID="5" presetClass="entr" presetSubtype="5" fill="hold" grpId="0" nodeType="withEffect">
                                  <p:stCondLst>
                                    <p:cond delay="400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4000">
              <a:schemeClr val="tx1"/>
            </a:gs>
            <a:gs pos="56000">
              <a:srgbClr val="FF0000"/>
            </a:gs>
            <a:gs pos="4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892651"/>
            <a:ext cx="11696131"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8" name="Rectangle 27"/>
          <p:cNvSpPr/>
          <p:nvPr/>
        </p:nvSpPr>
        <p:spPr>
          <a:xfrm>
            <a:off x="5156580" y="972715"/>
            <a:ext cx="6883020" cy="4652026"/>
          </a:xfrm>
          <a:prstGeom prst="rect">
            <a:avLst/>
          </a:prstGeom>
          <a:gradFill flip="none" rotWithShape="1">
            <a:gsLst>
              <a:gs pos="25000">
                <a:srgbClr val="0CF4C8"/>
              </a:gs>
              <a:gs pos="70000">
                <a:srgbClr val="FFFF00">
                  <a:alpha val="54000"/>
                  <a:lumMod val="83000"/>
                </a:srgbClr>
              </a:gs>
              <a:gs pos="93000">
                <a:srgbClr val="B31166">
                  <a:lumMod val="32000"/>
                  <a:lumOff val="68000"/>
                </a:srgbClr>
              </a:gs>
            </a:gsLst>
            <a:path path="shape">
              <a:fillToRect l="50000" t="50000" r="50000" b="50000"/>
            </a:path>
            <a:tileRect/>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3200" b="1" dirty="0">
                <a:solidFill>
                  <a:srgbClr val="008080"/>
                </a:solidFill>
                <a:latin typeface="TITUS Cyberbit Basic" panose="02020603050405020304" pitchFamily="18" charset="0"/>
              </a:rPr>
              <a:t>Matt 27:57</a:t>
            </a:r>
            <a:r>
              <a:rPr lang="en-US" sz="3200" b="1" dirty="0">
                <a:solidFill>
                  <a:prstClr val="black"/>
                </a:solidFill>
                <a:latin typeface="TITUS Cyberbit Basic" panose="02020603050405020304" pitchFamily="18" charset="0"/>
              </a:rPr>
              <a:t>  </a:t>
            </a:r>
            <a:r>
              <a:rPr lang="en-US" sz="3200" dirty="0">
                <a:solidFill>
                  <a:prstClr val="black"/>
                </a:solidFill>
                <a:latin typeface="TITUS Cyberbit Basic" panose="02020603050405020304" pitchFamily="18" charset="0"/>
              </a:rPr>
              <a:t>And when </a:t>
            </a:r>
            <a:r>
              <a:rPr lang="en-US" sz="3200" b="1" dirty="0">
                <a:solidFill>
                  <a:prstClr val="black"/>
                </a:solidFill>
                <a:effectLst>
                  <a:glow rad="254000">
                    <a:srgbClr val="21E379"/>
                  </a:glow>
                </a:effectLst>
                <a:latin typeface="TITUS Cyberbit Basic" panose="02020603050405020304" pitchFamily="18" charset="0"/>
              </a:rPr>
              <a:t>EVENING</a:t>
            </a:r>
            <a:r>
              <a:rPr lang="en-US" sz="3200" dirty="0">
                <a:solidFill>
                  <a:prstClr val="black"/>
                </a:solidFill>
                <a:latin typeface="TITUS Cyberbit Basic" panose="02020603050405020304" pitchFamily="18" charset="0"/>
              </a:rPr>
              <a:t> came, </a:t>
            </a:r>
          </a:p>
        </p:txBody>
      </p:sp>
      <p:sp>
        <p:nvSpPr>
          <p:cNvPr id="4" name="Rectangle 3"/>
          <p:cNvSpPr/>
          <p:nvPr/>
        </p:nvSpPr>
        <p:spPr>
          <a:xfrm>
            <a:off x="586750" y="152315"/>
            <a:ext cx="10986654"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err="1">
                <a:solidFill>
                  <a:schemeClr val="tx1"/>
                </a:solidFill>
              </a:rPr>
              <a:t>Yoseph</a:t>
            </a:r>
            <a:r>
              <a:rPr lang="en-US" sz="2800" b="1" dirty="0">
                <a:solidFill>
                  <a:schemeClr val="tx1"/>
                </a:solidFill>
              </a:rPr>
              <a:t> requests the body of </a:t>
            </a:r>
            <a:r>
              <a:rPr lang="en-US" sz="2800" b="1" dirty="0">
                <a:solidFill>
                  <a:srgbClr val="4305F1"/>
                </a:solidFill>
              </a:rPr>
              <a:t>Ha Mashiach </a:t>
            </a:r>
            <a:r>
              <a:rPr lang="en-US" sz="2800" b="1" dirty="0">
                <a:solidFill>
                  <a:schemeClr val="tx1"/>
                </a:solidFill>
              </a:rPr>
              <a:t>– from Pilate   #1</a:t>
            </a:r>
            <a:endParaRPr lang="en-US" sz="2800" b="1" dirty="0">
              <a:solidFill>
                <a:srgbClr val="0000FF"/>
              </a:solidFill>
              <a:effectLst>
                <a:glow rad="1270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9" name="Group 8"/>
          <p:cNvGrpSpPr/>
          <p:nvPr/>
        </p:nvGrpSpPr>
        <p:grpSpPr>
          <a:xfrm>
            <a:off x="1195521" y="2576682"/>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2" name="Oval 11"/>
          <p:cNvSpPr/>
          <p:nvPr/>
        </p:nvSpPr>
        <p:spPr>
          <a:xfrm>
            <a:off x="1353184" y="4288683"/>
            <a:ext cx="2863358" cy="1033288"/>
          </a:xfrm>
          <a:prstGeom prst="ellipse">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FF0000"/>
                </a:solidFill>
              </a:rPr>
              <a:t>Abib 14 Night of </a:t>
            </a:r>
          </a:p>
          <a:p>
            <a:pPr algn="ctr"/>
            <a:r>
              <a:rPr lang="en-US" sz="2400" b="1" dirty="0">
                <a:solidFill>
                  <a:srgbClr val="FF0000"/>
                </a:solidFill>
              </a:rPr>
              <a:t>Embalming</a:t>
            </a:r>
            <a:r>
              <a:rPr lang="en-US" sz="2000" b="1" dirty="0">
                <a:solidFill>
                  <a:srgbClr val="FF0000"/>
                </a:solidFill>
              </a:rPr>
              <a:t>!</a:t>
            </a:r>
          </a:p>
        </p:txBody>
      </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13" name="Straight Connector 12"/>
          <p:cNvCxnSpPr/>
          <p:nvPr/>
        </p:nvCxnSpPr>
        <p:spPr>
          <a:xfrm flipH="1" flipV="1">
            <a:off x="1469938" y="2889611"/>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8897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82253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21745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chemeClr val="tx1"/>
                </a:solidFill>
              </a:ln>
              <a:solidFill>
                <a:schemeClr val="tx1"/>
              </a:solidFill>
            </a:endParaRPr>
          </a:p>
        </p:txBody>
      </p:sp>
      <p:grpSp>
        <p:nvGrpSpPr>
          <p:cNvPr id="10" name="Group 9"/>
          <p:cNvGrpSpPr/>
          <p:nvPr/>
        </p:nvGrpSpPr>
        <p:grpSpPr>
          <a:xfrm>
            <a:off x="386396" y="4219402"/>
            <a:ext cx="4224141" cy="2319991"/>
            <a:chOff x="5159982" y="3615286"/>
            <a:chExt cx="3478229" cy="2319991"/>
          </a:xfrm>
        </p:grpSpPr>
        <p:sp>
          <p:nvSpPr>
            <p:cNvPr id="35" name="Rounded Rectangle 34"/>
            <p:cNvSpPr/>
            <p:nvPr/>
          </p:nvSpPr>
          <p:spPr>
            <a:xfrm>
              <a:off x="5159982"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91002" y="2114941"/>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8477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2344" y="1819947"/>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8477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8477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4854" y="2160405"/>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a:t>
            </a:r>
          </a:p>
        </p:txBody>
      </p:sp>
      <p:sp>
        <p:nvSpPr>
          <p:cNvPr id="2" name="Slide Number Placeholder 1"/>
          <p:cNvSpPr>
            <a:spLocks noGrp="1"/>
          </p:cNvSpPr>
          <p:nvPr>
            <p:ph type="sldNum" sz="quarter" idx="12"/>
          </p:nvPr>
        </p:nvSpPr>
        <p:spPr>
          <a:xfrm>
            <a:off x="-57561" y="6576754"/>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53</a:t>
            </a:fld>
            <a:endParaRPr lang="en-US" sz="1200" dirty="0">
              <a:solidFill>
                <a:schemeClr val="tx1"/>
              </a:solidFill>
            </a:endParaRPr>
          </a:p>
        </p:txBody>
      </p:sp>
      <p:sp>
        <p:nvSpPr>
          <p:cNvPr id="45" name="Rectangle 44"/>
          <p:cNvSpPr/>
          <p:nvPr/>
        </p:nvSpPr>
        <p:spPr>
          <a:xfrm>
            <a:off x="5221580" y="5813252"/>
            <a:ext cx="6695709" cy="777523"/>
          </a:xfrm>
          <a:prstGeom prst="rect">
            <a:avLst/>
          </a:prstGeom>
          <a:noFill/>
          <a:ln w="76200">
            <a:solidFill>
              <a:schemeClr val="tx1"/>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chemeClr val="tx1"/>
                </a:solidFill>
                <a:effectLst>
                  <a:glow rad="127000">
                    <a:srgbClr val="0CF4C8"/>
                  </a:glow>
                </a:effectLst>
              </a:rPr>
              <a:t>Are you ready too see more Scriptural proof that the sunset does not change the day?</a:t>
            </a:r>
          </a:p>
        </p:txBody>
      </p:sp>
      <p:sp>
        <p:nvSpPr>
          <p:cNvPr id="7" name="Rectangle 6"/>
          <p:cNvSpPr/>
          <p:nvPr/>
        </p:nvSpPr>
        <p:spPr>
          <a:xfrm>
            <a:off x="526993" y="996525"/>
            <a:ext cx="3956316" cy="479682"/>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9933"/>
                </a:solidFill>
              </a:rPr>
              <a:t>Abib 14 Light Season</a:t>
            </a:r>
          </a:p>
        </p:txBody>
      </p:sp>
      <p:sp>
        <p:nvSpPr>
          <p:cNvPr id="17" name="Rectangle 16"/>
          <p:cNvSpPr/>
          <p:nvPr/>
        </p:nvSpPr>
        <p:spPr>
          <a:xfrm>
            <a:off x="5256990" y="1486538"/>
            <a:ext cx="6547083" cy="398644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3200" dirty="0">
                <a:solidFill>
                  <a:prstClr val="black"/>
                </a:solidFill>
                <a:latin typeface="TITUS Cyberbit Basic" panose="02020603050405020304" pitchFamily="18" charset="0"/>
              </a:rPr>
              <a:t>          there came a rich man from </a:t>
            </a:r>
            <a:r>
              <a:rPr lang="en-US" sz="3200" dirty="0" err="1">
                <a:solidFill>
                  <a:prstClr val="black"/>
                </a:solidFill>
                <a:latin typeface="TITUS Cyberbit Basic" panose="02020603050405020304" pitchFamily="18" charset="0"/>
              </a:rPr>
              <a:t>Ramathayim</a:t>
            </a:r>
            <a:r>
              <a:rPr lang="en-US" sz="3200" dirty="0">
                <a:solidFill>
                  <a:prstClr val="black"/>
                </a:solidFill>
                <a:latin typeface="TITUS Cyberbit Basic" panose="02020603050405020304" pitchFamily="18" charset="0"/>
              </a:rPr>
              <a:t>, named </a:t>
            </a:r>
            <a:r>
              <a:rPr lang="en-US" sz="3200" dirty="0" err="1">
                <a:solidFill>
                  <a:prstClr val="black"/>
                </a:solidFill>
                <a:latin typeface="TITUS Cyberbit Basic" panose="02020603050405020304" pitchFamily="18" charset="0"/>
              </a:rPr>
              <a:t>Yosĕph</a:t>
            </a:r>
            <a:r>
              <a:rPr lang="en-US" sz="3200" dirty="0">
                <a:solidFill>
                  <a:prstClr val="black"/>
                </a:solidFill>
                <a:latin typeface="TITUS Cyberbit Basic" panose="02020603050405020304" pitchFamily="18" charset="0"/>
              </a:rPr>
              <a:t>, who himself had also become a taught one of </a:t>
            </a:r>
            <a:r>
              <a:rPr lang="he-IL" sz="3200" b="1" dirty="0">
                <a:solidFill>
                  <a:srgbClr val="0000FF"/>
                </a:solidFill>
                <a:latin typeface="SBL Hebrew"/>
              </a:rPr>
              <a:t>יהושע</a:t>
            </a:r>
            <a:r>
              <a:rPr lang="en-US" sz="3200" b="1" dirty="0">
                <a:solidFill>
                  <a:srgbClr val="0000FF"/>
                </a:solidFill>
                <a:latin typeface="TITUS Cyberbit Basic" panose="02020603050405020304" pitchFamily="18" charset="0"/>
              </a:rPr>
              <a:t> [Yahusha]. </a:t>
            </a:r>
          </a:p>
          <a:p>
            <a:r>
              <a:rPr lang="en-US" sz="3200" b="1" dirty="0">
                <a:solidFill>
                  <a:srgbClr val="008080"/>
                </a:solidFill>
                <a:latin typeface="TITUS Cyberbit Basic" panose="02020603050405020304" pitchFamily="18" charset="0"/>
              </a:rPr>
              <a:t>Matt 27:58</a:t>
            </a:r>
            <a:r>
              <a:rPr lang="en-US" sz="3200" b="1" dirty="0">
                <a:solidFill>
                  <a:prstClr val="black"/>
                </a:solidFill>
                <a:latin typeface="TITUS Cyberbit Basic" panose="02020603050405020304" pitchFamily="18" charset="0"/>
              </a:rPr>
              <a:t>  </a:t>
            </a:r>
            <a:r>
              <a:rPr lang="en-US" sz="3200" dirty="0">
                <a:solidFill>
                  <a:prstClr val="black"/>
                </a:solidFill>
                <a:latin typeface="TITUS Cyberbit Basic" panose="02020603050405020304" pitchFamily="18" charset="0"/>
              </a:rPr>
              <a:t>He went to Pilate and asked for the body of </a:t>
            </a:r>
            <a:r>
              <a:rPr lang="he-IL" sz="3200" b="1" dirty="0">
                <a:solidFill>
                  <a:srgbClr val="0000FF"/>
                </a:solidFill>
                <a:latin typeface="SBL Hebrew"/>
              </a:rPr>
              <a:t>יהושע</a:t>
            </a:r>
            <a:r>
              <a:rPr lang="en-US" sz="3200" dirty="0">
                <a:solidFill>
                  <a:srgbClr val="0000FF"/>
                </a:solidFill>
                <a:latin typeface="TITUS Cyberbit Basic" panose="02020603050405020304" pitchFamily="18" charset="0"/>
              </a:rPr>
              <a:t> </a:t>
            </a:r>
            <a:r>
              <a:rPr lang="en-US" sz="3200" b="1" dirty="0">
                <a:solidFill>
                  <a:srgbClr val="0000FF"/>
                </a:solidFill>
                <a:latin typeface="TITUS Cyberbit Basic" panose="02020603050405020304" pitchFamily="18" charset="0"/>
              </a:rPr>
              <a:t>[Yahusha].  </a:t>
            </a:r>
            <a:r>
              <a:rPr lang="en-US" sz="3200" dirty="0">
                <a:solidFill>
                  <a:prstClr val="black"/>
                </a:solidFill>
                <a:latin typeface="TITUS Cyberbit Basic" panose="02020603050405020304" pitchFamily="18" charset="0"/>
              </a:rPr>
              <a:t>Then Pilate commanded the body to be given. </a:t>
            </a:r>
          </a:p>
        </p:txBody>
      </p:sp>
      <p:cxnSp>
        <p:nvCxnSpPr>
          <p:cNvPr id="31" name="Straight Connector 30"/>
          <p:cNvCxnSpPr/>
          <p:nvPr/>
        </p:nvCxnSpPr>
        <p:spPr>
          <a:xfrm flipV="1">
            <a:off x="2822532" y="3962401"/>
            <a:ext cx="2168177" cy="206445"/>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26060" y="4408137"/>
            <a:ext cx="351649" cy="1754326"/>
          </a:xfrm>
          <a:prstGeom prst="rect">
            <a:avLst/>
          </a:prstGeom>
          <a:noFill/>
          <a:ln w="38100">
            <a:solidFill>
              <a:srgbClr val="990000"/>
            </a:solidFill>
          </a:ln>
        </p:spPr>
        <p:txBody>
          <a:bodyPr wrap="square" rtlCol="0">
            <a:spAutoFit/>
          </a:bodyPr>
          <a:lstStyle/>
          <a:p>
            <a:r>
              <a:rPr lang="en-CA" b="1" dirty="0">
                <a:solidFill>
                  <a:srgbClr val="990000"/>
                </a:solidFill>
              </a:rPr>
              <a:t>SUNSET</a:t>
            </a:r>
          </a:p>
        </p:txBody>
      </p:sp>
      <p:cxnSp>
        <p:nvCxnSpPr>
          <p:cNvPr id="36" name="Straight Arrow Connector 35"/>
          <p:cNvCxnSpPr/>
          <p:nvPr/>
        </p:nvCxnSpPr>
        <p:spPr>
          <a:xfrm flipH="1" flipV="1">
            <a:off x="4965472" y="3976051"/>
            <a:ext cx="6272" cy="381517"/>
          </a:xfrm>
          <a:prstGeom prst="straightConnector1">
            <a:avLst/>
          </a:prstGeom>
          <a:ln w="57150">
            <a:solidFill>
              <a:srgbClr val="990000"/>
            </a:solidFill>
            <a:tailEnd type="triangle"/>
          </a:ln>
          <a:effectLst>
            <a:glow rad="127000">
              <a:srgbClr val="FFFF00"/>
            </a:glow>
          </a:effectLst>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544996" y="2315181"/>
            <a:ext cx="4711994" cy="1723116"/>
          </a:xfrm>
          <a:prstGeom prst="curvedDownArrow">
            <a:avLst>
              <a:gd name="adj1" fmla="val 24879"/>
              <a:gd name="adj2" fmla="val 79531"/>
              <a:gd name="adj3" fmla="val 37409"/>
            </a:avLst>
          </a:prstGeom>
          <a:gradFill flip="none" rotWithShape="1">
            <a:gsLst>
              <a:gs pos="0">
                <a:schemeClr val="accent5">
                  <a:lumMod val="20000"/>
                  <a:lumOff val="80000"/>
                </a:schemeClr>
              </a:gs>
              <a:gs pos="30000">
                <a:schemeClr val="accent3">
                  <a:lumMod val="50000"/>
                </a:schemeClr>
              </a:gs>
              <a:gs pos="64999">
                <a:srgbClr val="BA0066"/>
              </a:gs>
              <a:gs pos="89999">
                <a:schemeClr val="accent4"/>
              </a:gs>
              <a:gs pos="100000">
                <a:srgbClr val="FF8200"/>
              </a:gs>
            </a:gsLst>
            <a:lin ang="5400000" scaled="1"/>
            <a:tileRect/>
          </a:gradFill>
          <a:ln w="38100">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Tree>
    <p:extLst>
      <p:ext uri="{BB962C8B-B14F-4D97-AF65-F5344CB8AC3E}">
        <p14:creationId xmlns:p14="http://schemas.microsoft.com/office/powerpoint/2010/main" val="370091407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750" fill="hold"/>
                                        <p:tgtEl>
                                          <p:spTgt spid="10"/>
                                        </p:tgtEl>
                                        <p:attrNameLst>
                                          <p:attrName>ppt_x</p:attrName>
                                        </p:attrNameLst>
                                      </p:cBhvr>
                                      <p:tavLst>
                                        <p:tav tm="0">
                                          <p:val>
                                            <p:strVal val="1+#ppt_w/2"/>
                                          </p:val>
                                        </p:tav>
                                        <p:tav tm="100000">
                                          <p:val>
                                            <p:strVal val="#ppt_x"/>
                                          </p:val>
                                        </p:tav>
                                      </p:tavLst>
                                    </p:anim>
                                    <p:anim calcmode="lin" valueType="num">
                                      <p:cBhvr additive="base">
                                        <p:cTn id="8" dur="1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1+#ppt_w/2"/>
                                          </p:val>
                                        </p:tav>
                                        <p:tav tm="100000">
                                          <p:val>
                                            <p:strVal val="#ppt_x"/>
                                          </p:val>
                                        </p:tav>
                                      </p:tavLst>
                                    </p:anim>
                                    <p:anim calcmode="lin" valueType="num">
                                      <p:cBhvr additive="base">
                                        <p:cTn id="12"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1250"/>
                                        <p:tgtEl>
                                          <p:spTgt spid="24"/>
                                        </p:tgtEl>
                                      </p:cBhvr>
                                    </p:animEffect>
                                  </p:childTnLst>
                                </p:cTn>
                              </p:par>
                              <p:par>
                                <p:cTn id="18" presetID="22" presetClass="entr" presetSubtype="4" fill="hold" nodeType="withEffect">
                                  <p:stCondLst>
                                    <p:cond delay="75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wipe(down)">
                                      <p:cBhvr>
                                        <p:cTn id="20" dur="1250"/>
                                        <p:tgtEl>
                                          <p:spTgt spid="22">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2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150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1250"/>
                                        <p:tgtEl>
                                          <p:spTgt spid="38"/>
                                        </p:tgtEl>
                                      </p:cBhvr>
                                    </p:animEffect>
                                  </p:childTnLst>
                                </p:cTn>
                              </p:par>
                              <p:par>
                                <p:cTn id="29" presetID="22" presetClass="entr" presetSubtype="4" fill="hold" grpId="0" nodeType="withEffect">
                                  <p:stCondLst>
                                    <p:cond delay="17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1250"/>
                                        <p:tgtEl>
                                          <p:spTgt spid="33"/>
                                        </p:tgtEl>
                                      </p:cBhvr>
                                    </p:animEffect>
                                  </p:childTnLst>
                                </p:cTn>
                              </p:par>
                              <p:par>
                                <p:cTn id="32" presetID="2" presetClass="entr" presetSubtype="3"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750" fill="hold"/>
                                        <p:tgtEl>
                                          <p:spTgt spid="21"/>
                                        </p:tgtEl>
                                        <p:attrNameLst>
                                          <p:attrName>ppt_x</p:attrName>
                                        </p:attrNameLst>
                                      </p:cBhvr>
                                      <p:tavLst>
                                        <p:tav tm="0">
                                          <p:val>
                                            <p:strVal val="1+#ppt_w/2"/>
                                          </p:val>
                                        </p:tav>
                                        <p:tav tm="100000">
                                          <p:val>
                                            <p:strVal val="#ppt_x"/>
                                          </p:val>
                                        </p:tav>
                                      </p:tavLst>
                                    </p:anim>
                                    <p:anim calcmode="lin" valueType="num">
                                      <p:cBhvr additive="base">
                                        <p:cTn id="35" dur="17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1500"/>
                                        <p:tgtEl>
                                          <p:spTgt spid="3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1250"/>
                                        <p:tgtEl>
                                          <p:spTgt spid="41"/>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1500"/>
                                        <p:tgtEl>
                                          <p:spTgt spid="27"/>
                                        </p:tgtEl>
                                      </p:cBhvr>
                                    </p:animEffect>
                                  </p:childTnLst>
                                </p:cTn>
                              </p:par>
                              <p:par>
                                <p:cTn id="47" presetID="22" presetClass="entr" presetSubtype="4" fill="hold" nodeType="withEffect">
                                  <p:stCondLst>
                                    <p:cond delay="125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1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1250"/>
                                  </p:stCondLst>
                                  <p:childTnLst>
                                    <p:set>
                                      <p:cBhvr>
                                        <p:cTn id="53" dur="1" fill="hold">
                                          <p:stCondLst>
                                            <p:cond delay="0"/>
                                          </p:stCondLst>
                                        </p:cTn>
                                        <p:tgtEl>
                                          <p:spTgt spid="45"/>
                                        </p:tgtEl>
                                        <p:attrNameLst>
                                          <p:attrName>style.visibility</p:attrName>
                                        </p:attrNameLst>
                                      </p:cBhvr>
                                      <p:to>
                                        <p:strVal val="visible"/>
                                      </p:to>
                                    </p:set>
                                    <p:anim calcmode="lin" valueType="num">
                                      <p:cBhvr>
                                        <p:cTn id="54" dur="1750" fill="hold"/>
                                        <p:tgtEl>
                                          <p:spTgt spid="45"/>
                                        </p:tgtEl>
                                        <p:attrNameLst>
                                          <p:attrName>ppt_w</p:attrName>
                                        </p:attrNameLst>
                                      </p:cBhvr>
                                      <p:tavLst>
                                        <p:tav tm="0">
                                          <p:val>
                                            <p:fltVal val="0"/>
                                          </p:val>
                                        </p:tav>
                                        <p:tav tm="100000">
                                          <p:val>
                                            <p:strVal val="#ppt_w"/>
                                          </p:val>
                                        </p:tav>
                                      </p:tavLst>
                                    </p:anim>
                                    <p:anim calcmode="lin" valueType="num">
                                      <p:cBhvr>
                                        <p:cTn id="55" dur="1750" fill="hold"/>
                                        <p:tgtEl>
                                          <p:spTgt spid="45"/>
                                        </p:tgtEl>
                                        <p:attrNameLst>
                                          <p:attrName>ppt_h</p:attrName>
                                        </p:attrNameLst>
                                      </p:cBhvr>
                                      <p:tavLst>
                                        <p:tav tm="0">
                                          <p:val>
                                            <p:fltVal val="0"/>
                                          </p:val>
                                        </p:tav>
                                        <p:tav tm="100000">
                                          <p:val>
                                            <p:strVal val="#ppt_h"/>
                                          </p:val>
                                        </p:tav>
                                      </p:tavLst>
                                    </p:anim>
                                    <p:anim calcmode="lin" valueType="num">
                                      <p:cBhvr>
                                        <p:cTn id="56" dur="1750" fill="hold"/>
                                        <p:tgtEl>
                                          <p:spTgt spid="45"/>
                                        </p:tgtEl>
                                        <p:attrNameLst>
                                          <p:attrName>style.rotation</p:attrName>
                                        </p:attrNameLst>
                                      </p:cBhvr>
                                      <p:tavLst>
                                        <p:tav tm="0">
                                          <p:val>
                                            <p:fltVal val="90"/>
                                          </p:val>
                                        </p:tav>
                                        <p:tav tm="100000">
                                          <p:val>
                                            <p:fltVal val="0"/>
                                          </p:val>
                                        </p:tav>
                                      </p:tavLst>
                                    </p:anim>
                                    <p:animEffect transition="in" filter="fade">
                                      <p:cBhvr>
                                        <p:cTn id="57" dur="1750"/>
                                        <p:tgtEl>
                                          <p:spTgt spid="45"/>
                                        </p:tgtEl>
                                      </p:cBhvr>
                                    </p:animEffect>
                                  </p:childTnLst>
                                </p:cTn>
                              </p:par>
                              <p:par>
                                <p:cTn id="58" presetID="2" presetClass="entr" presetSubtype="2" fill="hold" nodeType="withEffect">
                                  <p:stCondLst>
                                    <p:cond delay="25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1000" fill="hold"/>
                                        <p:tgtEl>
                                          <p:spTgt spid="31"/>
                                        </p:tgtEl>
                                        <p:attrNameLst>
                                          <p:attrName>ppt_x</p:attrName>
                                        </p:attrNameLst>
                                      </p:cBhvr>
                                      <p:tavLst>
                                        <p:tav tm="0">
                                          <p:val>
                                            <p:strVal val="1+#ppt_w/2"/>
                                          </p:val>
                                        </p:tav>
                                        <p:tav tm="100000">
                                          <p:val>
                                            <p:strVal val="#ppt_x"/>
                                          </p:val>
                                        </p:tav>
                                      </p:tavLst>
                                    </p:anim>
                                    <p:anim calcmode="lin" valueType="num">
                                      <p:cBhvr additive="base">
                                        <p:cTn id="61" dur="1000" fill="hold"/>
                                        <p:tgtEl>
                                          <p:spTgt spid="31"/>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25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1000" fill="hold"/>
                                        <p:tgtEl>
                                          <p:spTgt spid="36"/>
                                        </p:tgtEl>
                                        <p:attrNameLst>
                                          <p:attrName>ppt_x</p:attrName>
                                        </p:attrNameLst>
                                      </p:cBhvr>
                                      <p:tavLst>
                                        <p:tav tm="0">
                                          <p:val>
                                            <p:strVal val="1+#ppt_w/2"/>
                                          </p:val>
                                        </p:tav>
                                        <p:tav tm="100000">
                                          <p:val>
                                            <p:strVal val="#ppt_x"/>
                                          </p:val>
                                        </p:tav>
                                      </p:tavLst>
                                    </p:anim>
                                    <p:anim calcmode="lin" valueType="num">
                                      <p:cBhvr additive="base">
                                        <p:cTn id="65" dur="1000" fill="hold"/>
                                        <p:tgtEl>
                                          <p:spTgt spid="3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25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1000" fill="hold"/>
                                        <p:tgtEl>
                                          <p:spTgt spid="34"/>
                                        </p:tgtEl>
                                        <p:attrNameLst>
                                          <p:attrName>ppt_x</p:attrName>
                                        </p:attrNameLst>
                                      </p:cBhvr>
                                      <p:tavLst>
                                        <p:tav tm="0">
                                          <p:val>
                                            <p:strVal val="1+#ppt_w/2"/>
                                          </p:val>
                                        </p:tav>
                                        <p:tav tm="100000">
                                          <p:val>
                                            <p:strVal val="#ppt_x"/>
                                          </p:val>
                                        </p:tav>
                                      </p:tavLst>
                                    </p:anim>
                                    <p:anim calcmode="lin" valueType="num">
                                      <p:cBhvr additive="base">
                                        <p:cTn id="6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checkerboard(across)">
                                      <p:cBhvr>
                                        <p:cTn id="74" dur="1750"/>
                                        <p:tgtEl>
                                          <p:spTgt spid="28"/>
                                        </p:tgtEl>
                                      </p:cBhvr>
                                    </p:animEffect>
                                  </p:childTnLst>
                                </p:cTn>
                              </p:par>
                              <p:par>
                                <p:cTn id="75" presetID="2" presetClass="entr" presetSubtype="1" fill="hold" grpId="0" nodeType="withEffect">
                                  <p:stCondLst>
                                    <p:cond delay="125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1500" fill="hold"/>
                                        <p:tgtEl>
                                          <p:spTgt spid="11"/>
                                        </p:tgtEl>
                                        <p:attrNameLst>
                                          <p:attrName>ppt_x</p:attrName>
                                        </p:attrNameLst>
                                      </p:cBhvr>
                                      <p:tavLst>
                                        <p:tav tm="0">
                                          <p:val>
                                            <p:strVal val="#ppt_x"/>
                                          </p:val>
                                        </p:tav>
                                        <p:tav tm="100000">
                                          <p:val>
                                            <p:strVal val="#ppt_x"/>
                                          </p:val>
                                        </p:tav>
                                      </p:tavLst>
                                    </p:anim>
                                    <p:anim calcmode="lin" valueType="num">
                                      <p:cBhvr additive="base">
                                        <p:cTn id="78" dur="1500" fill="hold"/>
                                        <p:tgtEl>
                                          <p:spTgt spid="11"/>
                                        </p:tgtEl>
                                        <p:attrNameLst>
                                          <p:attrName>ppt_y</p:attrName>
                                        </p:attrNameLst>
                                      </p:cBhvr>
                                      <p:tavLst>
                                        <p:tav tm="0">
                                          <p:val>
                                            <p:strVal val="0-#ppt_h/2"/>
                                          </p:val>
                                        </p:tav>
                                        <p:tav tm="100000">
                                          <p:val>
                                            <p:strVal val="#ppt_y"/>
                                          </p:val>
                                        </p:tav>
                                      </p:tavLst>
                                    </p:anim>
                                  </p:childTnLst>
                                </p:cTn>
                              </p:par>
                              <p:par>
                                <p:cTn id="79" presetID="22" presetClass="entr" presetSubtype="8" fill="hold" grpId="0" nodeType="withEffect">
                                  <p:stCondLst>
                                    <p:cond delay="225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1750"/>
                                        <p:tgtEl>
                                          <p:spTgt spid="15"/>
                                        </p:tgtEl>
                                      </p:cBhvr>
                                    </p:animEffect>
                                  </p:childTnLst>
                                </p:cTn>
                              </p:par>
                              <p:par>
                                <p:cTn id="82" presetID="26" presetClass="emph" presetSubtype="0" repeatCount="5000" fill="hold" grpId="1" nodeType="withEffect">
                                  <p:stCondLst>
                                    <p:cond delay="2250"/>
                                  </p:stCondLst>
                                  <p:childTnLst>
                                    <p:animEffect transition="out" filter="fade">
                                      <p:cBhvr>
                                        <p:cTn id="83" dur="500" tmFilter="0, 0; .2, .5; .8, .5; 1, 0"/>
                                        <p:tgtEl>
                                          <p:spTgt spid="11"/>
                                        </p:tgtEl>
                                      </p:cBhvr>
                                    </p:animEffect>
                                    <p:animScale>
                                      <p:cBhvr>
                                        <p:cTn id="84" dur="250" autoRev="1" fill="hold"/>
                                        <p:tgtEl>
                                          <p:spTgt spid="11"/>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1750" fill="hold"/>
                                        <p:tgtEl>
                                          <p:spTgt spid="17"/>
                                        </p:tgtEl>
                                        <p:attrNameLst>
                                          <p:attrName>ppt_w</p:attrName>
                                        </p:attrNameLst>
                                      </p:cBhvr>
                                      <p:tavLst>
                                        <p:tav tm="0">
                                          <p:val>
                                            <p:fltVal val="0"/>
                                          </p:val>
                                        </p:tav>
                                        <p:tav tm="100000">
                                          <p:val>
                                            <p:strVal val="#ppt_w"/>
                                          </p:val>
                                        </p:tav>
                                      </p:tavLst>
                                    </p:anim>
                                    <p:anim calcmode="lin" valueType="num">
                                      <p:cBhvr>
                                        <p:cTn id="90" dur="1750" fill="hold"/>
                                        <p:tgtEl>
                                          <p:spTgt spid="17"/>
                                        </p:tgtEl>
                                        <p:attrNameLst>
                                          <p:attrName>ppt_h</p:attrName>
                                        </p:attrNameLst>
                                      </p:cBhvr>
                                      <p:tavLst>
                                        <p:tav tm="0">
                                          <p:val>
                                            <p:fltVal val="0"/>
                                          </p:val>
                                        </p:tav>
                                        <p:tav tm="100000">
                                          <p:val>
                                            <p:strVal val="#ppt_h"/>
                                          </p:val>
                                        </p:tav>
                                      </p:tavLst>
                                    </p:anim>
                                    <p:anim calcmode="lin" valueType="num">
                                      <p:cBhvr>
                                        <p:cTn id="91" dur="1750" fill="hold"/>
                                        <p:tgtEl>
                                          <p:spTgt spid="17"/>
                                        </p:tgtEl>
                                        <p:attrNameLst>
                                          <p:attrName>style.rotation</p:attrName>
                                        </p:attrNameLst>
                                      </p:cBhvr>
                                      <p:tavLst>
                                        <p:tav tm="0">
                                          <p:val>
                                            <p:fltVal val="90"/>
                                          </p:val>
                                        </p:tav>
                                        <p:tav tm="100000">
                                          <p:val>
                                            <p:fltVal val="0"/>
                                          </p:val>
                                        </p:tav>
                                      </p:tavLst>
                                    </p:anim>
                                    <p:animEffect transition="in" filter="fade">
                                      <p:cBhvr>
                                        <p:cTn id="92" dur="175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up)">
                                      <p:cBhvr>
                                        <p:cTn id="9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11" grpId="0" animBg="1"/>
      <p:bldP spid="11" grpId="1" animBg="1"/>
      <p:bldP spid="5" grpId="0" animBg="1"/>
      <p:bldP spid="32" grpId="0" animBg="1"/>
      <p:bldP spid="33" grpId="0"/>
      <p:bldP spid="41" grpId="0"/>
      <p:bldP spid="45" grpId="0" animBg="1"/>
      <p:bldP spid="17" grpId="0"/>
      <p:bldP spid="3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72000">
              <a:schemeClr val="tx1"/>
            </a:gs>
            <a:gs pos="64000">
              <a:srgbClr val="FF0000"/>
            </a:gs>
            <a:gs pos="38000">
              <a:schemeClr val="accent1">
                <a:lumMod val="30000"/>
                <a:lumOff val="70000"/>
                <a:alpha val="52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7141" y="740755"/>
            <a:ext cx="7724633" cy="5497485"/>
          </a:xfrm>
          <a:solidFill>
            <a:schemeClr val="bg1"/>
          </a:solidFill>
          <a:scene3d>
            <a:camera prst="orthographicFront"/>
            <a:lightRig rig="threePt" dir="t"/>
          </a:scene3d>
          <a:sp3d>
            <a:bevelT w="165100" prst="coolSlant"/>
          </a:sp3d>
        </p:spPr>
        <p:txBody>
          <a:bodyPr>
            <a:normAutofit fontScale="85000" lnSpcReduction="20000"/>
            <a:sp3d extrusionH="57150">
              <a:bevelT w="38100" h="38100"/>
            </a:sp3d>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3500" b="1" dirty="0"/>
              <a:t>Did you receive your answer?  </a:t>
            </a:r>
            <a:br>
              <a:rPr lang="en-US" sz="3500" b="1" dirty="0"/>
            </a:br>
            <a:r>
              <a:rPr lang="en-US" sz="3500" b="1" dirty="0">
                <a:solidFill>
                  <a:schemeClr val="accent2">
                    <a:lumMod val="75000"/>
                  </a:schemeClr>
                </a:solidFill>
              </a:rPr>
              <a:t>Not yet?</a:t>
            </a:r>
          </a:p>
          <a:p>
            <a:r>
              <a:rPr lang="en-US" sz="3500" b="1" dirty="0"/>
              <a:t>Pay careful attention to the next slide and Mark’s statement of timing!  </a:t>
            </a:r>
          </a:p>
          <a:p>
            <a:pPr marL="0" indent="0" algn="ctr">
              <a:buNone/>
            </a:pPr>
            <a:r>
              <a:rPr lang="en-US" sz="4200" b="1" dirty="0">
                <a:effectLst>
                  <a:glow rad="127000">
                    <a:schemeClr val="accent6">
                      <a:lumMod val="60000"/>
                      <a:lumOff val="40000"/>
                    </a:schemeClr>
                  </a:glow>
                </a:effectLst>
                <a:sym typeface="Wingdings" panose="05000000000000000000" pitchFamily="2" charset="2"/>
              </a:rPr>
              <a:t></a:t>
            </a:r>
            <a:endParaRPr lang="en-US" sz="4200" b="1" dirty="0">
              <a:effectLst>
                <a:glow rad="127000">
                  <a:schemeClr val="accent6">
                    <a:lumMod val="60000"/>
                    <a:lumOff val="40000"/>
                  </a:schemeClr>
                </a:glow>
              </a:effectLst>
            </a:endParaRPr>
          </a:p>
        </p:txBody>
      </p:sp>
      <p:sp>
        <p:nvSpPr>
          <p:cNvPr id="2" name="Slide Number Placeholder 1"/>
          <p:cNvSpPr>
            <a:spLocks noGrp="1"/>
          </p:cNvSpPr>
          <p:nvPr>
            <p:ph type="sldNum" sz="quarter" idx="12"/>
          </p:nvPr>
        </p:nvSpPr>
        <p:spPr>
          <a:xfrm>
            <a:off x="-1" y="6608619"/>
            <a:ext cx="374073" cy="249382"/>
          </a:xfrm>
        </p:spPr>
        <p:txBody>
          <a:bodyPr/>
          <a:lstStyle/>
          <a:p>
            <a:fld id="{D57F1E4F-1CFF-5643-939E-217C01CDF565}" type="slidenum">
              <a:rPr lang="en-US" sz="1200" smtClean="0">
                <a:solidFill>
                  <a:schemeClr val="tx1"/>
                </a:solidFill>
              </a:rPr>
              <a:pPr/>
              <a:t>54</a:t>
            </a:fld>
            <a:endParaRPr lang="en-US" sz="1200" dirty="0">
              <a:solidFill>
                <a:schemeClr val="tx1"/>
              </a:solidFill>
            </a:endParaRPr>
          </a:p>
        </p:txBody>
      </p:sp>
      <p:grpSp>
        <p:nvGrpSpPr>
          <p:cNvPr id="6" name="Group 5"/>
          <p:cNvGrpSpPr/>
          <p:nvPr/>
        </p:nvGrpSpPr>
        <p:grpSpPr>
          <a:xfrm>
            <a:off x="2910574" y="803199"/>
            <a:ext cx="6337766" cy="2816975"/>
            <a:chOff x="2910574" y="488239"/>
            <a:chExt cx="6337766" cy="2816975"/>
          </a:xfrm>
        </p:grpSpPr>
        <p:pic>
          <p:nvPicPr>
            <p:cNvPr id="4" name="Picture 3"/>
            <p:cNvPicPr>
              <a:picLocks noChangeAspect="1"/>
            </p:cNvPicPr>
            <p:nvPr/>
          </p:nvPicPr>
          <p:blipFill>
            <a:blip r:embed="rId2"/>
            <a:stretch>
              <a:fillRect/>
            </a:stretch>
          </p:blipFill>
          <p:spPr>
            <a:xfrm>
              <a:off x="2910574" y="488239"/>
              <a:ext cx="6337766" cy="2816975"/>
            </a:xfrm>
            <a:prstGeom prst="rect">
              <a:avLst/>
            </a:prstGeom>
            <a:ln>
              <a:noFill/>
            </a:ln>
          </p:spPr>
        </p:pic>
        <p:sp>
          <p:nvSpPr>
            <p:cNvPr id="5" name="Rectangle 4"/>
            <p:cNvSpPr/>
            <p:nvPr/>
          </p:nvSpPr>
          <p:spPr>
            <a:xfrm>
              <a:off x="3414630" y="1092171"/>
              <a:ext cx="5565947" cy="1508105"/>
            </a:xfrm>
            <a:prstGeom prst="rect">
              <a:avLst/>
            </a:prstGeom>
            <a:solidFill>
              <a:schemeClr val="bg2">
                <a:lumMod val="75000"/>
              </a:schemeClr>
            </a:solidFill>
            <a:scene3d>
              <a:camera prst="orthographicFront"/>
              <a:lightRig rig="flat" dir="tl">
                <a:rot lat="0" lon="0" rev="6600000"/>
              </a:lightRig>
            </a:scene3d>
            <a:sp3d>
              <a:bevelT/>
            </a:sp3d>
          </p:spPr>
          <p:txBody>
            <a:bodyPr wrap="none" lIns="91440" tIns="45720" rIns="91440" bIns="45720">
              <a:spAutoFit/>
              <a:sp3d extrusionH="25400" contourW="8890">
                <a:bevelT w="38100" h="31750"/>
                <a:contourClr>
                  <a:schemeClr val="accent2">
                    <a:shade val="75000"/>
                  </a:schemeClr>
                </a:contourClr>
              </a:sp3d>
            </a:bodyPr>
            <a:lstStyle/>
            <a:p>
              <a:pPr algn="ctr"/>
              <a:r>
                <a:rPr lang="en-US" sz="4600" b="1" i="1" cap="none" spc="0" dirty="0">
                  <a:ln w="11430"/>
                  <a:solidFill>
                    <a:srgbClr val="990000"/>
                  </a:solidFill>
                  <a:effectLst>
                    <a:outerShdw blurRad="50800" dist="39000" dir="5460000" algn="tl">
                      <a:srgbClr val="000000">
                        <a:alpha val="38000"/>
                      </a:srgbClr>
                    </a:outerShdw>
                  </a:effectLst>
                  <a:latin typeface="Georgia" pitchFamily="18" charset="0"/>
                </a:rPr>
                <a:t>Did the sunset</a:t>
              </a:r>
              <a:br>
                <a:rPr lang="en-US" sz="4600" b="1" i="1" cap="none" spc="0" dirty="0">
                  <a:ln w="11430"/>
                  <a:solidFill>
                    <a:srgbClr val="990000"/>
                  </a:solidFill>
                  <a:effectLst>
                    <a:outerShdw blurRad="50800" dist="39000" dir="5460000" algn="tl">
                      <a:srgbClr val="000000">
                        <a:alpha val="38000"/>
                      </a:srgbClr>
                    </a:outerShdw>
                  </a:effectLst>
                  <a:latin typeface="Georgia" pitchFamily="18" charset="0"/>
                </a:rPr>
              </a:br>
              <a:r>
                <a:rPr lang="en-US" sz="4600" b="1" i="1" cap="none" spc="0" dirty="0">
                  <a:ln w="11430"/>
                  <a:solidFill>
                    <a:srgbClr val="990000"/>
                  </a:solidFill>
                  <a:effectLst>
                    <a:outerShdw blurRad="50800" dist="39000" dir="5460000" algn="tl">
                      <a:srgbClr val="000000">
                        <a:alpha val="38000"/>
                      </a:srgbClr>
                    </a:outerShdw>
                  </a:effectLst>
                  <a:latin typeface="Georgia" pitchFamily="18" charset="0"/>
                </a:rPr>
                <a:t>change the cycle</a:t>
              </a:r>
              <a:r>
                <a:rPr lang="en-US" sz="4600" b="1" cap="none" spc="0" dirty="0">
                  <a:ln w="11430"/>
                  <a:solidFill>
                    <a:srgbClr val="990000"/>
                  </a:solidFill>
                  <a:effectLst>
                    <a:outerShdw blurRad="50800" dist="39000" dir="5460000" algn="tl">
                      <a:srgbClr val="000000">
                        <a:alpha val="38000"/>
                      </a:srgbClr>
                    </a:outerShdw>
                  </a:effectLst>
                  <a:latin typeface="Georgia" pitchFamily="18" charset="0"/>
                </a:rPr>
                <a:t>?</a:t>
              </a:r>
            </a:p>
          </p:txBody>
        </p:sp>
      </p:grpSp>
    </p:spTree>
    <p:extLst>
      <p:ext uri="{BB962C8B-B14F-4D97-AF65-F5344CB8AC3E}">
        <p14:creationId xmlns:p14="http://schemas.microsoft.com/office/powerpoint/2010/main" val="1355028583"/>
      </p:ext>
    </p:extLst>
  </p:cSld>
  <p:clrMapOvr>
    <a:masterClrMapping/>
  </p:clrMapOvr>
  <p:transition spd="slow">
    <p:circl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6000">
              <a:schemeClr val="tx1"/>
            </a:gs>
            <a:gs pos="61000">
              <a:srgbClr val="FF0000"/>
            </a:gs>
            <a:gs pos="38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892651"/>
            <a:ext cx="11696131"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8" name="Rectangle 27"/>
          <p:cNvSpPr/>
          <p:nvPr/>
        </p:nvSpPr>
        <p:spPr>
          <a:xfrm>
            <a:off x="5136857" y="1029323"/>
            <a:ext cx="6780265" cy="5582346"/>
          </a:xfrm>
          <a:prstGeom prst="rect">
            <a:avLst/>
          </a:prstGeom>
          <a:gradFill flip="none" rotWithShape="1">
            <a:gsLst>
              <a:gs pos="25000">
                <a:srgbClr val="0CF4C8"/>
              </a:gs>
              <a:gs pos="70000">
                <a:srgbClr val="FFFF00">
                  <a:alpha val="54000"/>
                  <a:lumMod val="83000"/>
                </a:srgbClr>
              </a:gs>
              <a:gs pos="93000">
                <a:srgbClr val="B31166">
                  <a:lumMod val="32000"/>
                  <a:lumOff val="68000"/>
                </a:srgbClr>
              </a:gs>
            </a:gsLst>
            <a:path path="shape">
              <a:fillToRect l="50000" t="50000" r="50000" b="50000"/>
            </a:path>
            <a:tileRect/>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3200" b="1" dirty="0">
                <a:solidFill>
                  <a:srgbClr val="008080"/>
                </a:solidFill>
                <a:latin typeface="TITUS Cyberbit Basic" panose="02020603050405020304" pitchFamily="18" charset="0"/>
              </a:rPr>
              <a:t>Mark 15:42</a:t>
            </a:r>
            <a:r>
              <a:rPr lang="en-US" sz="3200" b="1" dirty="0">
                <a:solidFill>
                  <a:prstClr val="black"/>
                </a:solidFill>
                <a:latin typeface="TITUS Cyberbit Basic" panose="02020603050405020304" pitchFamily="18" charset="0"/>
              </a:rPr>
              <a:t>  </a:t>
            </a:r>
            <a:r>
              <a:rPr lang="en-US" sz="3200" dirty="0">
                <a:solidFill>
                  <a:prstClr val="black"/>
                </a:solidFill>
                <a:latin typeface="TITUS Cyberbit Basic" panose="02020603050405020304" pitchFamily="18" charset="0"/>
              </a:rPr>
              <a:t>And when </a:t>
            </a:r>
            <a:r>
              <a:rPr lang="en-US" sz="3200" b="1" dirty="0">
                <a:solidFill>
                  <a:prstClr val="black"/>
                </a:solidFill>
                <a:effectLst>
                  <a:glow rad="177800">
                    <a:srgbClr val="21F3B2"/>
                  </a:glow>
                </a:effectLst>
                <a:latin typeface="TITUS Cyberbit Basic" panose="02020603050405020304" pitchFamily="18" charset="0"/>
              </a:rPr>
              <a:t>evening had come,</a:t>
            </a:r>
          </a:p>
          <a:p>
            <a:endParaRPr lang="en-US" sz="54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p:txBody>
      </p:sp>
      <p:sp>
        <p:nvSpPr>
          <p:cNvPr id="4" name="Rectangle 3"/>
          <p:cNvSpPr/>
          <p:nvPr/>
        </p:nvSpPr>
        <p:spPr>
          <a:xfrm>
            <a:off x="586750" y="152315"/>
            <a:ext cx="10986654"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err="1">
                <a:solidFill>
                  <a:schemeClr val="tx1"/>
                </a:solidFill>
              </a:rPr>
              <a:t>Yoseph</a:t>
            </a:r>
            <a:r>
              <a:rPr lang="en-US" sz="2800" b="1" dirty="0">
                <a:solidFill>
                  <a:schemeClr val="tx1"/>
                </a:solidFill>
              </a:rPr>
              <a:t> requests the body of </a:t>
            </a:r>
            <a:r>
              <a:rPr lang="en-US" sz="2800" b="1" dirty="0">
                <a:solidFill>
                  <a:srgbClr val="4305F1"/>
                </a:solidFill>
              </a:rPr>
              <a:t>Ha Mashiach </a:t>
            </a:r>
            <a:r>
              <a:rPr lang="en-US" sz="2800" b="1" dirty="0">
                <a:solidFill>
                  <a:schemeClr val="tx1"/>
                </a:solidFill>
              </a:rPr>
              <a:t>– from Pilate   </a:t>
            </a:r>
            <a:r>
              <a:rPr lang="en-US" sz="2800" b="1" dirty="0">
                <a:solidFill>
                  <a:schemeClr val="tx1"/>
                </a:solidFill>
                <a:effectLst>
                  <a:glow rad="165100">
                    <a:srgbClr val="FFFF00"/>
                  </a:glow>
                </a:effectLst>
              </a:rPr>
              <a:t>#2</a:t>
            </a:r>
            <a:endParaRPr lang="en-US" sz="2800" b="1" dirty="0">
              <a:solidFill>
                <a:srgbClr val="0000FF"/>
              </a:solidFill>
              <a:effectLst>
                <a:glow rad="1651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9" name="Group 8"/>
          <p:cNvGrpSpPr/>
          <p:nvPr/>
        </p:nvGrpSpPr>
        <p:grpSpPr>
          <a:xfrm>
            <a:off x="1195521" y="2576682"/>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13" name="Straight Connector 12"/>
          <p:cNvCxnSpPr/>
          <p:nvPr/>
        </p:nvCxnSpPr>
        <p:spPr>
          <a:xfrm flipH="1" flipV="1">
            <a:off x="1469938" y="2889611"/>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8897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82253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21745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chemeClr val="tx1"/>
                </a:solidFill>
              </a:ln>
              <a:solidFill>
                <a:schemeClr val="tx1"/>
              </a:solidFill>
            </a:endParaRPr>
          </a:p>
        </p:txBody>
      </p:sp>
      <p:grpSp>
        <p:nvGrpSpPr>
          <p:cNvPr id="10" name="Group 9"/>
          <p:cNvGrpSpPr/>
          <p:nvPr/>
        </p:nvGrpSpPr>
        <p:grpSpPr>
          <a:xfrm>
            <a:off x="274636" y="4219402"/>
            <a:ext cx="4224141" cy="2319991"/>
            <a:chOff x="5067956" y="3615286"/>
            <a:chExt cx="3478229" cy="2319991"/>
          </a:xfrm>
        </p:grpSpPr>
        <p:sp>
          <p:nvSpPr>
            <p:cNvPr id="35" name="Rounded Rectangle 34"/>
            <p:cNvSpPr/>
            <p:nvPr/>
          </p:nvSpPr>
          <p:spPr>
            <a:xfrm>
              <a:off x="5067956"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91002" y="2114941"/>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8477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2344" y="1819947"/>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8477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8477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4854" y="2160405"/>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a:t>
            </a:r>
          </a:p>
        </p:txBody>
      </p:sp>
      <p:sp>
        <p:nvSpPr>
          <p:cNvPr id="2" name="Slide Number Placeholder 1"/>
          <p:cNvSpPr>
            <a:spLocks noGrp="1"/>
          </p:cNvSpPr>
          <p:nvPr>
            <p:ph type="sldNum" sz="quarter" idx="12"/>
          </p:nvPr>
        </p:nvSpPr>
        <p:spPr>
          <a:xfrm>
            <a:off x="-77741" y="6601421"/>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55</a:t>
            </a:fld>
            <a:endParaRPr lang="en-US" sz="1200" dirty="0">
              <a:solidFill>
                <a:schemeClr val="tx1"/>
              </a:solidFill>
            </a:endParaRPr>
          </a:p>
        </p:txBody>
      </p:sp>
      <p:sp>
        <p:nvSpPr>
          <p:cNvPr id="7" name="Rectangle 6"/>
          <p:cNvSpPr/>
          <p:nvPr/>
        </p:nvSpPr>
        <p:spPr>
          <a:xfrm>
            <a:off x="716138" y="996557"/>
            <a:ext cx="3956316" cy="479682"/>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9933"/>
                </a:solidFill>
              </a:rPr>
              <a:t>Abib 14 Light Season</a:t>
            </a:r>
          </a:p>
        </p:txBody>
      </p:sp>
      <p:sp>
        <p:nvSpPr>
          <p:cNvPr id="17" name="Rectangle 16"/>
          <p:cNvSpPr/>
          <p:nvPr/>
        </p:nvSpPr>
        <p:spPr>
          <a:xfrm>
            <a:off x="5244973" y="2128561"/>
            <a:ext cx="6547083" cy="338387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endParaRPr lang="en-US" sz="3200" dirty="0">
              <a:solidFill>
                <a:prstClr val="black"/>
              </a:solidFill>
              <a:latin typeface="TITUS Cyberbit Basic" panose="02020603050405020304" pitchFamily="18" charset="0"/>
            </a:endParaRPr>
          </a:p>
        </p:txBody>
      </p:sp>
      <p:sp>
        <p:nvSpPr>
          <p:cNvPr id="16" name="Rectangle 15"/>
          <p:cNvSpPr/>
          <p:nvPr/>
        </p:nvSpPr>
        <p:spPr>
          <a:xfrm>
            <a:off x="6399459" y="1604139"/>
            <a:ext cx="4899912" cy="1252621"/>
          </a:xfrm>
          <a:prstGeom prst="rect">
            <a:avLst/>
          </a:prstGeom>
          <a:solidFill>
            <a:schemeClr val="bg1">
              <a:lumMod val="65000"/>
            </a:schemeClr>
          </a:solidFill>
          <a:ln w="38100">
            <a:solidFill>
              <a:srgbClr val="0000FF"/>
            </a:solidFill>
          </a:ln>
          <a:effectLst>
            <a:glow rad="127000">
              <a:srgbClr val="21F3B2"/>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dirty="0">
                <a:ln>
                  <a:solidFill>
                    <a:schemeClr val="accent5">
                      <a:lumMod val="75000"/>
                    </a:schemeClr>
                  </a:solidFill>
                </a:ln>
                <a:solidFill>
                  <a:schemeClr val="tx1"/>
                </a:solidFill>
                <a:effectLst>
                  <a:glow rad="127000">
                    <a:srgbClr val="FFFF00"/>
                  </a:glow>
                </a:effectLst>
                <a:latin typeface="TITUS Cyberbit Basic" panose="02020603050405020304" pitchFamily="18" charset="0"/>
              </a:rPr>
              <a:t>because it was the Preparation Day, </a:t>
            </a:r>
            <a:endParaRPr lang="en-US" sz="4400" b="1" dirty="0">
              <a:ln>
                <a:solidFill>
                  <a:schemeClr val="accent5">
                    <a:lumMod val="75000"/>
                  </a:schemeClr>
                </a:solidFill>
              </a:ln>
              <a:solidFill>
                <a:schemeClr val="tx1"/>
              </a:solidFill>
              <a:effectLst>
                <a:glow rad="127000">
                  <a:srgbClr val="FFFF00"/>
                </a:glow>
              </a:effectLst>
            </a:endParaRPr>
          </a:p>
        </p:txBody>
      </p:sp>
      <p:sp>
        <p:nvSpPr>
          <p:cNvPr id="19" name="Rectangle 18"/>
          <p:cNvSpPr/>
          <p:nvPr/>
        </p:nvSpPr>
        <p:spPr>
          <a:xfrm>
            <a:off x="5200121" y="2936801"/>
            <a:ext cx="6587665" cy="257563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US" sz="4000" b="1" dirty="0">
                <a:solidFill>
                  <a:srgbClr val="0000FF"/>
                </a:solidFill>
                <a:effectLst>
                  <a:glow rad="127000">
                    <a:schemeClr val="tx1"/>
                  </a:glow>
                </a:effectLst>
              </a:rPr>
              <a:t>This documentation had just effectively </a:t>
            </a:r>
            <a:r>
              <a:rPr lang="en-US" sz="4000" b="1" u="sng" dirty="0">
                <a:solidFill>
                  <a:srgbClr val="CC00FF"/>
                </a:solidFill>
                <a:effectLst>
                  <a:glow rad="127000">
                    <a:schemeClr val="tx1"/>
                  </a:glow>
                </a:effectLst>
                <a:latin typeface="Arial Black" panose="020B0A04020102020204" pitchFamily="34" charset="0"/>
              </a:rPr>
              <a:t>DESTROYED </a:t>
            </a:r>
            <a:br>
              <a:rPr lang="en-US" sz="4000" b="1" u="sng" dirty="0">
                <a:solidFill>
                  <a:srgbClr val="CC00FF"/>
                </a:solidFill>
                <a:effectLst>
                  <a:glow rad="127000">
                    <a:schemeClr val="tx1"/>
                  </a:glow>
                </a:effectLst>
                <a:latin typeface="Arial Black" panose="020B0A04020102020204" pitchFamily="34" charset="0"/>
              </a:rPr>
            </a:br>
            <a:r>
              <a:rPr lang="en-US" sz="4000" b="1" u="sng" dirty="0">
                <a:solidFill>
                  <a:srgbClr val="CC00FF"/>
                </a:solidFill>
                <a:effectLst>
                  <a:glow rad="127000">
                    <a:schemeClr val="tx1"/>
                  </a:glow>
                </a:effectLst>
                <a:latin typeface="Arial Black" panose="020B0A04020102020204" pitchFamily="34" charset="0"/>
              </a:rPr>
              <a:t>SUNSET THEORY</a:t>
            </a:r>
            <a:r>
              <a:rPr lang="en-US" sz="4000" b="1" dirty="0">
                <a:solidFill>
                  <a:srgbClr val="CC00FF"/>
                </a:solidFill>
                <a:effectLst>
                  <a:glow rad="127000">
                    <a:schemeClr val="tx1"/>
                  </a:glow>
                </a:effectLst>
                <a:latin typeface="Arial Black" panose="020B0A04020102020204" pitchFamily="34" charset="0"/>
              </a:rPr>
              <a:t>!</a:t>
            </a:r>
          </a:p>
        </p:txBody>
      </p:sp>
      <p:cxnSp>
        <p:nvCxnSpPr>
          <p:cNvPr id="34" name="Straight Connector 33"/>
          <p:cNvCxnSpPr/>
          <p:nvPr/>
        </p:nvCxnSpPr>
        <p:spPr>
          <a:xfrm flipV="1">
            <a:off x="2822532" y="3962401"/>
            <a:ext cx="2168177" cy="206445"/>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98601" y="4545916"/>
            <a:ext cx="351649" cy="1754326"/>
          </a:xfrm>
          <a:prstGeom prst="rect">
            <a:avLst/>
          </a:prstGeom>
          <a:noFill/>
          <a:ln w="38100">
            <a:solidFill>
              <a:srgbClr val="990000"/>
            </a:solidFill>
          </a:ln>
        </p:spPr>
        <p:txBody>
          <a:bodyPr wrap="square" rtlCol="0">
            <a:spAutoFit/>
          </a:bodyPr>
          <a:lstStyle/>
          <a:p>
            <a:r>
              <a:rPr lang="en-CA" b="1" dirty="0">
                <a:solidFill>
                  <a:srgbClr val="990000"/>
                </a:solidFill>
              </a:rPr>
              <a:t>SUNSET</a:t>
            </a:r>
          </a:p>
        </p:txBody>
      </p:sp>
      <p:cxnSp>
        <p:nvCxnSpPr>
          <p:cNvPr id="39" name="Straight Arrow Connector 38"/>
          <p:cNvCxnSpPr/>
          <p:nvPr/>
        </p:nvCxnSpPr>
        <p:spPr>
          <a:xfrm flipH="1" flipV="1">
            <a:off x="4965471" y="3976050"/>
            <a:ext cx="7731" cy="539548"/>
          </a:xfrm>
          <a:prstGeom prst="straightConnector1">
            <a:avLst/>
          </a:prstGeom>
          <a:ln w="57150">
            <a:solidFill>
              <a:srgbClr val="990000"/>
            </a:solidFill>
            <a:tailEnd type="triangle"/>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544996" y="2315181"/>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162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23" name="Rectangle 22">
            <a:extLst>
              <a:ext uri="{FF2B5EF4-FFF2-40B4-BE49-F238E27FC236}">
                <a16:creationId xmlns:a16="http://schemas.microsoft.com/office/drawing/2014/main" id="{993EFE13-E7AE-412A-9534-0846D3CBF784}"/>
              </a:ext>
            </a:extLst>
          </p:cNvPr>
          <p:cNvSpPr/>
          <p:nvPr/>
        </p:nvSpPr>
        <p:spPr>
          <a:xfrm>
            <a:off x="6240115" y="5841507"/>
            <a:ext cx="5059255" cy="6053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solidFill>
                  <a:srgbClr val="000099"/>
                </a:solidFill>
              </a:rPr>
              <a:t>Is there more?</a:t>
            </a:r>
          </a:p>
        </p:txBody>
      </p:sp>
    </p:spTree>
    <p:extLst>
      <p:ext uri="{BB962C8B-B14F-4D97-AF65-F5344CB8AC3E}">
        <p14:creationId xmlns:p14="http://schemas.microsoft.com/office/powerpoint/2010/main" val="397057589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1+#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heckerboard(across)">
                                      <p:cBhvr>
                                        <p:cTn id="21" dur="1750"/>
                                        <p:tgtEl>
                                          <p:spTgt spid="28"/>
                                        </p:tgtEl>
                                      </p:cBhvr>
                                    </p:animEffect>
                                  </p:childTnLst>
                                </p:cTn>
                              </p:par>
                              <p:par>
                                <p:cTn id="22" presetID="2" presetClass="entr" presetSubtype="1" fill="hold" grpId="0" nodeType="withEffect">
                                  <p:stCondLst>
                                    <p:cond delay="1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ppt_x"/>
                                          </p:val>
                                        </p:tav>
                                        <p:tav tm="100000">
                                          <p:val>
                                            <p:strVal val="#ppt_x"/>
                                          </p:val>
                                        </p:tav>
                                      </p:tavLst>
                                    </p:anim>
                                    <p:anim calcmode="lin" valueType="num">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8" presetClass="emph" presetSubtype="0" repeatCount="3000" fill="hold" grpId="1" nodeType="withEffect">
                                  <p:stCondLst>
                                    <p:cond delay="1750"/>
                                  </p:stCondLst>
                                  <p:childTnLst>
                                    <p:animRot by="21600000">
                                      <p:cBhvr>
                                        <p:cTn id="27" dur="500" fill="hold"/>
                                        <p:tgtEl>
                                          <p:spTgt spid="11"/>
                                        </p:tgtEl>
                                        <p:attrNameLst>
                                          <p:attrName>r</p:attrName>
                                        </p:attrNameLst>
                                      </p:cBhvr>
                                    </p:animRot>
                                  </p:childTnLst>
                                </p:cTn>
                              </p:par>
                              <p:par>
                                <p:cTn id="28" presetID="22" presetClass="entr" presetSubtype="8" fill="hold" grpId="0" nodeType="withEffect">
                                  <p:stCondLst>
                                    <p:cond delay="225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75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7"/>
                                        </p:tgtEl>
                                        <p:attrNameLst>
                                          <p:attrName>style.visibility</p:attrName>
                                        </p:attrNameLst>
                                      </p:cBhvr>
                                      <p:to>
                                        <p:strVal val="visible"/>
                                      </p:to>
                                    </p:set>
                                    <p:anim calcmode="lin" valueType="num">
                                      <p:cBhvr>
                                        <p:cTn id="35" dur="1750" fill="hold"/>
                                        <p:tgtEl>
                                          <p:spTgt spid="17"/>
                                        </p:tgtEl>
                                        <p:attrNameLst>
                                          <p:attrName>ppt_w</p:attrName>
                                        </p:attrNameLst>
                                      </p:cBhvr>
                                      <p:tavLst>
                                        <p:tav tm="0">
                                          <p:val>
                                            <p:fltVal val="0"/>
                                          </p:val>
                                        </p:tav>
                                        <p:tav tm="100000">
                                          <p:val>
                                            <p:strVal val="#ppt_w"/>
                                          </p:val>
                                        </p:tav>
                                      </p:tavLst>
                                    </p:anim>
                                    <p:anim calcmode="lin" valueType="num">
                                      <p:cBhvr>
                                        <p:cTn id="36" dur="1750" fill="hold"/>
                                        <p:tgtEl>
                                          <p:spTgt spid="17"/>
                                        </p:tgtEl>
                                        <p:attrNameLst>
                                          <p:attrName>ppt_h</p:attrName>
                                        </p:attrNameLst>
                                      </p:cBhvr>
                                      <p:tavLst>
                                        <p:tav tm="0">
                                          <p:val>
                                            <p:fltVal val="0"/>
                                          </p:val>
                                        </p:tav>
                                        <p:tav tm="100000">
                                          <p:val>
                                            <p:strVal val="#ppt_h"/>
                                          </p:val>
                                        </p:tav>
                                      </p:tavLst>
                                    </p:anim>
                                    <p:anim calcmode="lin" valueType="num">
                                      <p:cBhvr>
                                        <p:cTn id="37" dur="1750" fill="hold"/>
                                        <p:tgtEl>
                                          <p:spTgt spid="17"/>
                                        </p:tgtEl>
                                        <p:attrNameLst>
                                          <p:attrName>style.rotation</p:attrName>
                                        </p:attrNameLst>
                                      </p:cBhvr>
                                      <p:tavLst>
                                        <p:tav tm="0">
                                          <p:val>
                                            <p:fltVal val="90"/>
                                          </p:val>
                                        </p:tav>
                                        <p:tav tm="100000">
                                          <p:val>
                                            <p:fltVal val="0"/>
                                          </p:val>
                                        </p:tav>
                                      </p:tavLst>
                                    </p:anim>
                                    <p:animEffect transition="in" filter="fade">
                                      <p:cBhvr>
                                        <p:cTn id="38" dur="17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500" fill="hold"/>
                                        <p:tgtEl>
                                          <p:spTgt spid="16"/>
                                        </p:tgtEl>
                                        <p:attrNameLst>
                                          <p:attrName>ppt_w</p:attrName>
                                        </p:attrNameLst>
                                      </p:cBhvr>
                                      <p:tavLst>
                                        <p:tav tm="0">
                                          <p:val>
                                            <p:fltVal val="0"/>
                                          </p:val>
                                        </p:tav>
                                        <p:tav tm="100000">
                                          <p:val>
                                            <p:strVal val="#ppt_w"/>
                                          </p:val>
                                        </p:tav>
                                      </p:tavLst>
                                    </p:anim>
                                    <p:anim calcmode="lin" valueType="num">
                                      <p:cBhvr>
                                        <p:cTn id="44" dur="1500" fill="hold"/>
                                        <p:tgtEl>
                                          <p:spTgt spid="16"/>
                                        </p:tgtEl>
                                        <p:attrNameLst>
                                          <p:attrName>ppt_h</p:attrName>
                                        </p:attrNameLst>
                                      </p:cBhvr>
                                      <p:tavLst>
                                        <p:tav tm="0">
                                          <p:val>
                                            <p:fltVal val="0"/>
                                          </p:val>
                                        </p:tav>
                                        <p:tav tm="100000">
                                          <p:val>
                                            <p:strVal val="#ppt_h"/>
                                          </p:val>
                                        </p:tav>
                                      </p:tavLst>
                                    </p:anim>
                                    <p:anim calcmode="lin" valueType="num">
                                      <p:cBhvr>
                                        <p:cTn id="45" dur="1500" fill="hold"/>
                                        <p:tgtEl>
                                          <p:spTgt spid="16"/>
                                        </p:tgtEl>
                                        <p:attrNameLst>
                                          <p:attrName>style.rotation</p:attrName>
                                        </p:attrNameLst>
                                      </p:cBhvr>
                                      <p:tavLst>
                                        <p:tav tm="0">
                                          <p:val>
                                            <p:fltVal val="90"/>
                                          </p:val>
                                        </p:tav>
                                        <p:tav tm="100000">
                                          <p:val>
                                            <p:fltVal val="0"/>
                                          </p:val>
                                        </p:tav>
                                      </p:tavLst>
                                    </p:anim>
                                    <p:animEffect transition="in" filter="fade">
                                      <p:cBhvr>
                                        <p:cTn id="46" dur="1500"/>
                                        <p:tgtEl>
                                          <p:spTgt spid="16"/>
                                        </p:tgtEl>
                                      </p:cBhvr>
                                    </p:animEffect>
                                  </p:childTnLst>
                                </p:cTn>
                              </p:par>
                              <p:par>
                                <p:cTn id="47" presetID="27" presetClass="emph" presetSubtype="0" repeatCount="4000" fill="remove" grpId="1" nodeType="withEffect">
                                  <p:stCondLst>
                                    <p:cond delay="1750"/>
                                  </p:stCondLst>
                                  <p:childTnLst>
                                    <p:animClr clrSpc="rgb" dir="cw">
                                      <p:cBhvr override="childStyle">
                                        <p:cTn id="48" dur="250" autoRev="1" fill="remove"/>
                                        <p:tgtEl>
                                          <p:spTgt spid="16"/>
                                        </p:tgtEl>
                                        <p:attrNameLst>
                                          <p:attrName>style.color</p:attrName>
                                        </p:attrNameLst>
                                      </p:cBhvr>
                                      <p:to>
                                        <a:schemeClr val="bg1"/>
                                      </p:to>
                                    </p:animClr>
                                    <p:animClr clrSpc="rgb" dir="cw">
                                      <p:cBhvr>
                                        <p:cTn id="49" dur="250" autoRev="1" fill="remove"/>
                                        <p:tgtEl>
                                          <p:spTgt spid="16"/>
                                        </p:tgtEl>
                                        <p:attrNameLst>
                                          <p:attrName>fillcolor</p:attrName>
                                        </p:attrNameLst>
                                      </p:cBhvr>
                                      <p:to>
                                        <a:schemeClr val="bg1"/>
                                      </p:to>
                                    </p:animClr>
                                    <p:set>
                                      <p:cBhvr>
                                        <p:cTn id="50" dur="250" autoRev="1" fill="remove"/>
                                        <p:tgtEl>
                                          <p:spTgt spid="16"/>
                                        </p:tgtEl>
                                        <p:attrNameLst>
                                          <p:attrName>fill.type</p:attrName>
                                        </p:attrNameLst>
                                      </p:cBhvr>
                                      <p:to>
                                        <p:strVal val="solid"/>
                                      </p:to>
                                    </p:set>
                                    <p:set>
                                      <p:cBhvr>
                                        <p:cTn id="51" dur="250" autoRev="1" fill="remove"/>
                                        <p:tgtEl>
                                          <p:spTgt spid="16"/>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1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1" grpId="1" animBg="1"/>
      <p:bldP spid="17" grpId="0"/>
      <p:bldP spid="16" grpId="0" animBg="1"/>
      <p:bldP spid="16" grpId="1" animBg="1"/>
      <p:bldP spid="19" grpId="0"/>
      <p:bldP spid="36" grpId="0" animBg="1"/>
      <p:bldP spid="15" grpId="0"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6000">
              <a:schemeClr val="tx1"/>
            </a:gs>
            <a:gs pos="61000">
              <a:srgbClr val="FF0000"/>
            </a:gs>
            <a:gs pos="38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892651"/>
            <a:ext cx="11696131"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8" name="Rectangle 27"/>
          <p:cNvSpPr/>
          <p:nvPr/>
        </p:nvSpPr>
        <p:spPr>
          <a:xfrm>
            <a:off x="5136857" y="1029323"/>
            <a:ext cx="6780265" cy="5582346"/>
          </a:xfrm>
          <a:prstGeom prst="rect">
            <a:avLst/>
          </a:prstGeom>
          <a:gradFill flip="none" rotWithShape="1">
            <a:gsLst>
              <a:gs pos="25000">
                <a:srgbClr val="0CF4C8"/>
              </a:gs>
              <a:gs pos="70000">
                <a:srgbClr val="FFFF00">
                  <a:alpha val="54000"/>
                  <a:lumMod val="83000"/>
                </a:srgbClr>
              </a:gs>
              <a:gs pos="93000">
                <a:srgbClr val="B31166">
                  <a:lumMod val="32000"/>
                  <a:lumOff val="68000"/>
                </a:srgbClr>
              </a:gs>
            </a:gsLst>
            <a:path path="shape">
              <a:fillToRect l="50000" t="50000" r="50000" b="50000"/>
            </a:path>
            <a:tileRect/>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3200" b="1" dirty="0">
                <a:solidFill>
                  <a:srgbClr val="008080"/>
                </a:solidFill>
                <a:latin typeface="TITUS Cyberbit Basic" panose="02020603050405020304" pitchFamily="18" charset="0"/>
              </a:rPr>
              <a:t>Mark 15:42</a:t>
            </a:r>
            <a:r>
              <a:rPr lang="en-US" sz="3200" b="1" dirty="0">
                <a:solidFill>
                  <a:prstClr val="black"/>
                </a:solidFill>
                <a:latin typeface="TITUS Cyberbit Basic" panose="02020603050405020304" pitchFamily="18" charset="0"/>
              </a:rPr>
              <a:t>  </a:t>
            </a:r>
            <a:r>
              <a:rPr lang="en-US" sz="3200" dirty="0">
                <a:solidFill>
                  <a:prstClr val="black"/>
                </a:solidFill>
                <a:latin typeface="TITUS Cyberbit Basic" panose="02020603050405020304" pitchFamily="18" charset="0"/>
              </a:rPr>
              <a:t>And when </a:t>
            </a:r>
            <a:r>
              <a:rPr lang="en-US" sz="3200" b="1" dirty="0">
                <a:solidFill>
                  <a:prstClr val="black"/>
                </a:solidFill>
                <a:effectLst>
                  <a:glow rad="177800">
                    <a:srgbClr val="21F3B2"/>
                  </a:glow>
                </a:effectLst>
                <a:latin typeface="TITUS Cyberbit Basic" panose="02020603050405020304" pitchFamily="18" charset="0"/>
              </a:rPr>
              <a:t>evening had come,</a:t>
            </a:r>
          </a:p>
          <a:p>
            <a:endParaRPr lang="en-US" sz="54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p:txBody>
      </p:sp>
      <p:sp>
        <p:nvSpPr>
          <p:cNvPr id="4" name="Rectangle 3"/>
          <p:cNvSpPr/>
          <p:nvPr/>
        </p:nvSpPr>
        <p:spPr>
          <a:xfrm>
            <a:off x="586750" y="152315"/>
            <a:ext cx="10986654"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err="1">
                <a:solidFill>
                  <a:schemeClr val="tx1"/>
                </a:solidFill>
              </a:rPr>
              <a:t>Yoseph</a:t>
            </a:r>
            <a:r>
              <a:rPr lang="en-US" sz="2800" b="1" dirty="0">
                <a:solidFill>
                  <a:schemeClr val="tx1"/>
                </a:solidFill>
              </a:rPr>
              <a:t> requests the body of </a:t>
            </a:r>
            <a:r>
              <a:rPr lang="en-US" sz="2800" b="1" dirty="0">
                <a:solidFill>
                  <a:srgbClr val="4305F1"/>
                </a:solidFill>
              </a:rPr>
              <a:t>Ha Mashiach </a:t>
            </a:r>
            <a:r>
              <a:rPr lang="en-US" sz="2800" b="1" dirty="0">
                <a:solidFill>
                  <a:schemeClr val="tx1"/>
                </a:solidFill>
              </a:rPr>
              <a:t>– from Pilate   </a:t>
            </a:r>
            <a:r>
              <a:rPr lang="en-US" sz="2800" b="1" dirty="0">
                <a:solidFill>
                  <a:schemeClr val="tx1"/>
                </a:solidFill>
                <a:effectLst>
                  <a:glow rad="165100">
                    <a:srgbClr val="FFFF00"/>
                  </a:glow>
                </a:effectLst>
              </a:rPr>
              <a:t>#3</a:t>
            </a:r>
            <a:endParaRPr lang="en-US" sz="2800" b="1" dirty="0">
              <a:solidFill>
                <a:srgbClr val="0000FF"/>
              </a:solidFill>
              <a:effectLst>
                <a:glow rad="1651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9" name="Group 8"/>
          <p:cNvGrpSpPr/>
          <p:nvPr/>
        </p:nvGrpSpPr>
        <p:grpSpPr>
          <a:xfrm>
            <a:off x="1195521" y="2576682"/>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13" name="Straight Connector 12"/>
          <p:cNvCxnSpPr/>
          <p:nvPr/>
        </p:nvCxnSpPr>
        <p:spPr>
          <a:xfrm flipH="1" flipV="1">
            <a:off x="1469938" y="2889611"/>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8897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82253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21745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chemeClr val="tx1"/>
                </a:solidFill>
              </a:ln>
              <a:solidFill>
                <a:schemeClr val="tx1"/>
              </a:solidFill>
            </a:endParaRPr>
          </a:p>
        </p:txBody>
      </p:sp>
      <p:grpSp>
        <p:nvGrpSpPr>
          <p:cNvPr id="10" name="Group 9"/>
          <p:cNvGrpSpPr/>
          <p:nvPr/>
        </p:nvGrpSpPr>
        <p:grpSpPr>
          <a:xfrm>
            <a:off x="274636" y="4219402"/>
            <a:ext cx="4224141" cy="2319991"/>
            <a:chOff x="5067956" y="3615286"/>
            <a:chExt cx="3478229" cy="2319991"/>
          </a:xfrm>
        </p:grpSpPr>
        <p:sp>
          <p:nvSpPr>
            <p:cNvPr id="35" name="Rounded Rectangle 34"/>
            <p:cNvSpPr/>
            <p:nvPr/>
          </p:nvSpPr>
          <p:spPr>
            <a:xfrm>
              <a:off x="5067956"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91002" y="2114941"/>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8477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2344" y="1819947"/>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8477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8477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4854" y="2160405"/>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a:t>
            </a:r>
          </a:p>
        </p:txBody>
      </p:sp>
      <p:sp>
        <p:nvSpPr>
          <p:cNvPr id="2" name="Slide Number Placeholder 1"/>
          <p:cNvSpPr>
            <a:spLocks noGrp="1"/>
          </p:cNvSpPr>
          <p:nvPr>
            <p:ph type="sldNum" sz="quarter" idx="12"/>
          </p:nvPr>
        </p:nvSpPr>
        <p:spPr>
          <a:xfrm>
            <a:off x="-77741" y="6601421"/>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56</a:t>
            </a:fld>
            <a:endParaRPr lang="en-US" sz="1200" dirty="0">
              <a:solidFill>
                <a:schemeClr val="tx1"/>
              </a:solidFill>
            </a:endParaRPr>
          </a:p>
        </p:txBody>
      </p:sp>
      <p:sp>
        <p:nvSpPr>
          <p:cNvPr id="7" name="Rectangle 6"/>
          <p:cNvSpPr/>
          <p:nvPr/>
        </p:nvSpPr>
        <p:spPr>
          <a:xfrm>
            <a:off x="716138" y="996557"/>
            <a:ext cx="3956316" cy="479682"/>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9933"/>
                </a:solidFill>
              </a:rPr>
              <a:t>Abib 14 Light Season</a:t>
            </a:r>
          </a:p>
        </p:txBody>
      </p:sp>
      <p:sp>
        <p:nvSpPr>
          <p:cNvPr id="17" name="Rectangle 16"/>
          <p:cNvSpPr/>
          <p:nvPr/>
        </p:nvSpPr>
        <p:spPr>
          <a:xfrm>
            <a:off x="5196398" y="4429362"/>
            <a:ext cx="6547083" cy="167963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CA" sz="3200" b="1" dirty="0">
                <a:solidFill>
                  <a:srgbClr val="008080"/>
                </a:solidFill>
                <a:latin typeface="TITUS Cyberbit Basic" panose="02020603050405020304" pitchFamily="18" charset="0"/>
              </a:rPr>
              <a:t>Mark has </a:t>
            </a:r>
            <a:r>
              <a:rPr lang="en-CA" sz="3200" b="1" u="sng" dirty="0">
                <a:solidFill>
                  <a:schemeClr val="tx1"/>
                </a:solidFill>
                <a:latin typeface="Showcard Gothic" panose="04020904020102020604" pitchFamily="82" charset="0"/>
              </a:rPr>
              <a:t>DESTROYED</a:t>
            </a:r>
            <a:r>
              <a:rPr lang="en-CA" sz="3200" b="1" dirty="0">
                <a:solidFill>
                  <a:srgbClr val="008080"/>
                </a:solidFill>
                <a:latin typeface="TITUS Cyberbit Basic" panose="02020603050405020304" pitchFamily="18" charset="0"/>
              </a:rPr>
              <a:t> </a:t>
            </a:r>
            <a:br>
              <a:rPr lang="en-CA" sz="3200" b="1" dirty="0">
                <a:solidFill>
                  <a:srgbClr val="008080"/>
                </a:solidFill>
                <a:latin typeface="TITUS Cyberbit Basic" panose="02020603050405020304" pitchFamily="18" charset="0"/>
              </a:rPr>
            </a:br>
            <a:r>
              <a:rPr lang="en-CA" sz="3200" b="1" dirty="0">
                <a:solidFill>
                  <a:srgbClr val="008080"/>
                </a:solidFill>
                <a:latin typeface="TITUS Cyberbit Basic" panose="02020603050405020304" pitchFamily="18" charset="0"/>
              </a:rPr>
              <a:t>Sunset Theory  - </a:t>
            </a:r>
            <a:r>
              <a:rPr lang="en-CA" sz="3200" b="1" u="sng" dirty="0">
                <a:solidFill>
                  <a:srgbClr val="000099"/>
                </a:solidFill>
                <a:latin typeface="Showcard Gothic" panose="04020904020102020604" pitchFamily="82" charset="0"/>
              </a:rPr>
              <a:t>ONCE AGAIN</a:t>
            </a:r>
            <a:r>
              <a:rPr lang="en-CA" sz="3200" b="1" dirty="0">
                <a:solidFill>
                  <a:srgbClr val="000099"/>
                </a:solidFill>
                <a:latin typeface="Showcard Gothic" panose="04020904020102020604" pitchFamily="82" charset="0"/>
              </a:rPr>
              <a:t>!</a:t>
            </a:r>
          </a:p>
          <a:p>
            <a:pPr algn="ctr"/>
            <a:r>
              <a:rPr lang="en-CA" sz="3200" b="1" dirty="0">
                <a:ln>
                  <a:solidFill>
                    <a:srgbClr val="000099"/>
                  </a:solidFill>
                </a:ln>
                <a:solidFill>
                  <a:schemeClr val="accent1">
                    <a:lumMod val="60000"/>
                    <a:lumOff val="40000"/>
                  </a:schemeClr>
                </a:solidFill>
                <a:latin typeface="Showcard Gothic" panose="04020904020102020604" pitchFamily="82" charset="0"/>
              </a:rPr>
              <a:t>Twice in one verse!</a:t>
            </a:r>
            <a:endParaRPr lang="en-US" sz="3200" dirty="0">
              <a:ln>
                <a:solidFill>
                  <a:srgbClr val="000099"/>
                </a:solidFill>
              </a:ln>
              <a:solidFill>
                <a:schemeClr val="accent1">
                  <a:lumMod val="60000"/>
                  <a:lumOff val="40000"/>
                </a:schemeClr>
              </a:solidFill>
              <a:latin typeface="Showcard Gothic" panose="04020904020102020604" pitchFamily="82" charset="0"/>
            </a:endParaRPr>
          </a:p>
        </p:txBody>
      </p:sp>
      <p:sp>
        <p:nvSpPr>
          <p:cNvPr id="16" name="Rectangle 15"/>
          <p:cNvSpPr/>
          <p:nvPr/>
        </p:nvSpPr>
        <p:spPr>
          <a:xfrm>
            <a:off x="6399459" y="1604139"/>
            <a:ext cx="4899912" cy="1252621"/>
          </a:xfrm>
          <a:prstGeom prst="rect">
            <a:avLst/>
          </a:prstGeom>
          <a:solidFill>
            <a:schemeClr val="bg1">
              <a:lumMod val="65000"/>
            </a:schemeClr>
          </a:solidFill>
          <a:ln w="38100">
            <a:solidFill>
              <a:srgbClr val="0000FF"/>
            </a:solidFill>
          </a:ln>
          <a:effectLst>
            <a:glow rad="127000">
              <a:srgbClr val="21F3B2"/>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dirty="0">
                <a:ln>
                  <a:solidFill>
                    <a:schemeClr val="accent5">
                      <a:lumMod val="75000"/>
                    </a:schemeClr>
                  </a:solidFill>
                </a:ln>
                <a:solidFill>
                  <a:schemeClr val="tx1"/>
                </a:solidFill>
                <a:effectLst>
                  <a:glow rad="127000">
                    <a:srgbClr val="FFFF00"/>
                  </a:glow>
                </a:effectLst>
                <a:latin typeface="TITUS Cyberbit Basic" panose="02020603050405020304" pitchFamily="18" charset="0"/>
              </a:rPr>
              <a:t>because it was the Preparation Day, </a:t>
            </a:r>
            <a:endParaRPr lang="en-US" sz="4400" b="1" dirty="0">
              <a:ln>
                <a:solidFill>
                  <a:schemeClr val="accent5">
                    <a:lumMod val="75000"/>
                  </a:schemeClr>
                </a:solidFill>
              </a:ln>
              <a:solidFill>
                <a:schemeClr val="tx1"/>
              </a:solidFill>
              <a:effectLst>
                <a:glow rad="127000">
                  <a:srgbClr val="FFFF00"/>
                </a:glow>
              </a:effectLst>
            </a:endParaRPr>
          </a:p>
        </p:txBody>
      </p:sp>
      <p:sp>
        <p:nvSpPr>
          <p:cNvPr id="19" name="Rectangle 18"/>
          <p:cNvSpPr/>
          <p:nvPr/>
        </p:nvSpPr>
        <p:spPr>
          <a:xfrm>
            <a:off x="5200121" y="2936801"/>
            <a:ext cx="6587665" cy="121309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25400"/>
            </a:sp3d>
          </a:bodyPr>
          <a:lstStyle/>
          <a:p>
            <a:pPr lvl="0" algn="ctr"/>
            <a:r>
              <a:rPr lang="en-US" sz="4000" b="1" dirty="0">
                <a:solidFill>
                  <a:srgbClr val="0000FF"/>
                </a:solidFill>
                <a:effectLst>
                  <a:glow rad="101600">
                    <a:schemeClr val="accent6">
                      <a:lumMod val="60000"/>
                      <a:lumOff val="40000"/>
                    </a:schemeClr>
                  </a:glow>
                </a:effectLst>
                <a:latin typeface="TITUS Cyberbit Basic" panose="02020603050405020304" pitchFamily="18" charset="0"/>
              </a:rPr>
              <a:t>that is, </a:t>
            </a:r>
            <a:r>
              <a:rPr lang="en-US" sz="4000" b="1" dirty="0">
                <a:ln>
                  <a:solidFill>
                    <a:schemeClr val="tx1"/>
                  </a:solidFill>
                </a:ln>
                <a:solidFill>
                  <a:srgbClr val="0000FF"/>
                </a:solidFill>
                <a:effectLst>
                  <a:glow rad="127000">
                    <a:schemeClr val="accent1">
                      <a:lumMod val="60000"/>
                      <a:lumOff val="40000"/>
                    </a:schemeClr>
                  </a:glow>
                </a:effectLst>
                <a:latin typeface="TITUS Cyberbit Basic" panose="02020603050405020304" pitchFamily="18" charset="0"/>
              </a:rPr>
              <a:t>the day before </a:t>
            </a:r>
            <a:br>
              <a:rPr lang="en-US" sz="4000" b="1" dirty="0">
                <a:ln>
                  <a:solidFill>
                    <a:schemeClr val="tx1"/>
                  </a:solidFill>
                </a:ln>
                <a:solidFill>
                  <a:srgbClr val="0000FF"/>
                </a:solidFill>
                <a:effectLst>
                  <a:glow rad="127000">
                    <a:schemeClr val="accent1">
                      <a:lumMod val="60000"/>
                      <a:lumOff val="40000"/>
                    </a:schemeClr>
                  </a:glow>
                </a:effectLst>
                <a:latin typeface="TITUS Cyberbit Basic" panose="02020603050405020304" pitchFamily="18" charset="0"/>
              </a:rPr>
            </a:br>
            <a:r>
              <a:rPr lang="en-US" sz="4000" b="1" dirty="0">
                <a:solidFill>
                  <a:srgbClr val="0000FF"/>
                </a:solidFill>
                <a:effectLst>
                  <a:glow rad="127000">
                    <a:srgbClr val="9933FF"/>
                  </a:glow>
                </a:effectLst>
                <a:latin typeface="TITUS Cyberbit Basic" panose="02020603050405020304" pitchFamily="18" charset="0"/>
              </a:rPr>
              <a:t>the Sabbath,</a:t>
            </a:r>
            <a:endParaRPr lang="en-US" sz="4000" b="1" dirty="0">
              <a:solidFill>
                <a:srgbClr val="0000FF"/>
              </a:solidFill>
              <a:effectLst>
                <a:glow rad="127000">
                  <a:srgbClr val="9933FF"/>
                </a:glow>
              </a:effectLst>
            </a:endParaRPr>
          </a:p>
        </p:txBody>
      </p:sp>
      <p:cxnSp>
        <p:nvCxnSpPr>
          <p:cNvPr id="34" name="Straight Connector 33"/>
          <p:cNvCxnSpPr/>
          <p:nvPr/>
        </p:nvCxnSpPr>
        <p:spPr>
          <a:xfrm flipV="1">
            <a:off x="2822532" y="3962401"/>
            <a:ext cx="2168177" cy="206445"/>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98601" y="4545916"/>
            <a:ext cx="351649" cy="1754326"/>
          </a:xfrm>
          <a:prstGeom prst="rect">
            <a:avLst/>
          </a:prstGeom>
          <a:noFill/>
          <a:ln w="38100">
            <a:solidFill>
              <a:srgbClr val="990000"/>
            </a:solidFill>
          </a:ln>
        </p:spPr>
        <p:txBody>
          <a:bodyPr wrap="square" rtlCol="0">
            <a:spAutoFit/>
          </a:bodyPr>
          <a:lstStyle/>
          <a:p>
            <a:r>
              <a:rPr lang="en-CA" b="1" dirty="0">
                <a:solidFill>
                  <a:srgbClr val="990000"/>
                </a:solidFill>
              </a:rPr>
              <a:t>SUNSET</a:t>
            </a:r>
          </a:p>
        </p:txBody>
      </p:sp>
      <p:cxnSp>
        <p:nvCxnSpPr>
          <p:cNvPr id="39" name="Straight Arrow Connector 38"/>
          <p:cNvCxnSpPr/>
          <p:nvPr/>
        </p:nvCxnSpPr>
        <p:spPr>
          <a:xfrm flipH="1" flipV="1">
            <a:off x="4965471" y="3976050"/>
            <a:ext cx="7731" cy="539548"/>
          </a:xfrm>
          <a:prstGeom prst="straightConnector1">
            <a:avLst/>
          </a:prstGeom>
          <a:ln w="57150">
            <a:solidFill>
              <a:srgbClr val="990000"/>
            </a:solidFill>
            <a:tailEnd type="triangle"/>
          </a:ln>
          <a:effectLst>
            <a:glow rad="127000">
              <a:srgbClr val="FFFF00"/>
            </a:glow>
          </a:effectLst>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544996" y="2315181"/>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162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Tree>
    <p:extLst>
      <p:ext uri="{BB962C8B-B14F-4D97-AF65-F5344CB8AC3E}">
        <p14:creationId xmlns:p14="http://schemas.microsoft.com/office/powerpoint/2010/main" val="47398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1+#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heckerboard(across)">
                                      <p:cBhvr>
                                        <p:cTn id="21" dur="1750"/>
                                        <p:tgtEl>
                                          <p:spTgt spid="28"/>
                                        </p:tgtEl>
                                      </p:cBhvr>
                                    </p:animEffect>
                                  </p:childTnLst>
                                </p:cTn>
                              </p:par>
                              <p:par>
                                <p:cTn id="22" presetID="2" presetClass="entr" presetSubtype="1" fill="hold" grpId="0" nodeType="withEffect">
                                  <p:stCondLst>
                                    <p:cond delay="1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ppt_x"/>
                                          </p:val>
                                        </p:tav>
                                        <p:tav tm="100000">
                                          <p:val>
                                            <p:strVal val="#ppt_x"/>
                                          </p:val>
                                        </p:tav>
                                      </p:tavLst>
                                    </p:anim>
                                    <p:anim calcmode="lin" valueType="num">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8" presetClass="emph" presetSubtype="0" repeatCount="3000" fill="hold" grpId="1" nodeType="withEffect">
                                  <p:stCondLst>
                                    <p:cond delay="1750"/>
                                  </p:stCondLst>
                                  <p:childTnLst>
                                    <p:animRot by="21600000">
                                      <p:cBhvr>
                                        <p:cTn id="27" dur="500" fill="hold"/>
                                        <p:tgtEl>
                                          <p:spTgt spid="11"/>
                                        </p:tgtEl>
                                        <p:attrNameLst>
                                          <p:attrName>r</p:attrName>
                                        </p:attrNameLst>
                                      </p:cBhvr>
                                    </p:animRot>
                                  </p:childTnLst>
                                </p:cTn>
                              </p:par>
                              <p:par>
                                <p:cTn id="28" presetID="22" presetClass="entr" presetSubtype="8" fill="hold" grpId="0" nodeType="withEffect">
                                  <p:stCondLst>
                                    <p:cond delay="225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75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500" fill="hold"/>
                                        <p:tgtEl>
                                          <p:spTgt spid="16"/>
                                        </p:tgtEl>
                                        <p:attrNameLst>
                                          <p:attrName>ppt_w</p:attrName>
                                        </p:attrNameLst>
                                      </p:cBhvr>
                                      <p:tavLst>
                                        <p:tav tm="0">
                                          <p:val>
                                            <p:fltVal val="0"/>
                                          </p:val>
                                        </p:tav>
                                        <p:tav tm="100000">
                                          <p:val>
                                            <p:strVal val="#ppt_w"/>
                                          </p:val>
                                        </p:tav>
                                      </p:tavLst>
                                    </p:anim>
                                    <p:anim calcmode="lin" valueType="num">
                                      <p:cBhvr>
                                        <p:cTn id="36" dur="1500" fill="hold"/>
                                        <p:tgtEl>
                                          <p:spTgt spid="16"/>
                                        </p:tgtEl>
                                        <p:attrNameLst>
                                          <p:attrName>ppt_h</p:attrName>
                                        </p:attrNameLst>
                                      </p:cBhvr>
                                      <p:tavLst>
                                        <p:tav tm="0">
                                          <p:val>
                                            <p:fltVal val="0"/>
                                          </p:val>
                                        </p:tav>
                                        <p:tav tm="100000">
                                          <p:val>
                                            <p:strVal val="#ppt_h"/>
                                          </p:val>
                                        </p:tav>
                                      </p:tavLst>
                                    </p:anim>
                                    <p:anim calcmode="lin" valueType="num">
                                      <p:cBhvr>
                                        <p:cTn id="37" dur="1500" fill="hold"/>
                                        <p:tgtEl>
                                          <p:spTgt spid="16"/>
                                        </p:tgtEl>
                                        <p:attrNameLst>
                                          <p:attrName>style.rotation</p:attrName>
                                        </p:attrNameLst>
                                      </p:cBhvr>
                                      <p:tavLst>
                                        <p:tav tm="0">
                                          <p:val>
                                            <p:fltVal val="90"/>
                                          </p:val>
                                        </p:tav>
                                        <p:tav tm="100000">
                                          <p:val>
                                            <p:fltVal val="0"/>
                                          </p:val>
                                        </p:tav>
                                      </p:tavLst>
                                    </p:anim>
                                    <p:animEffect transition="in" filter="fade">
                                      <p:cBhvr>
                                        <p:cTn id="38" dur="1500"/>
                                        <p:tgtEl>
                                          <p:spTgt spid="16"/>
                                        </p:tgtEl>
                                      </p:cBhvr>
                                    </p:animEffect>
                                  </p:childTnLst>
                                </p:cTn>
                              </p:par>
                              <p:par>
                                <p:cTn id="39" presetID="27" presetClass="emph" presetSubtype="0" repeatCount="4000" fill="remove" grpId="1" nodeType="withEffect">
                                  <p:stCondLst>
                                    <p:cond delay="1750"/>
                                  </p:stCondLst>
                                  <p:childTnLst>
                                    <p:animClr clrSpc="rgb" dir="cw">
                                      <p:cBhvr override="childStyle">
                                        <p:cTn id="40" dur="250" autoRev="1" fill="remove"/>
                                        <p:tgtEl>
                                          <p:spTgt spid="16"/>
                                        </p:tgtEl>
                                        <p:attrNameLst>
                                          <p:attrName>style.color</p:attrName>
                                        </p:attrNameLst>
                                      </p:cBhvr>
                                      <p:to>
                                        <a:schemeClr val="bg1"/>
                                      </p:to>
                                    </p:animClr>
                                    <p:animClr clrSpc="rgb" dir="cw">
                                      <p:cBhvr>
                                        <p:cTn id="41" dur="250" autoRev="1" fill="remove"/>
                                        <p:tgtEl>
                                          <p:spTgt spid="16"/>
                                        </p:tgtEl>
                                        <p:attrNameLst>
                                          <p:attrName>fillcolor</p:attrName>
                                        </p:attrNameLst>
                                      </p:cBhvr>
                                      <p:to>
                                        <a:schemeClr val="bg1"/>
                                      </p:to>
                                    </p:animClr>
                                    <p:set>
                                      <p:cBhvr>
                                        <p:cTn id="42" dur="250" autoRev="1" fill="remove"/>
                                        <p:tgtEl>
                                          <p:spTgt spid="16"/>
                                        </p:tgtEl>
                                        <p:attrNameLst>
                                          <p:attrName>fill.type</p:attrName>
                                        </p:attrNameLst>
                                      </p:cBhvr>
                                      <p:to>
                                        <p:strVal val="solid"/>
                                      </p:to>
                                    </p:set>
                                    <p:set>
                                      <p:cBhvr>
                                        <p:cTn id="43" dur="250" autoRev="1" fill="remove"/>
                                        <p:tgtEl>
                                          <p:spTgt spid="16"/>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750" fill="hold"/>
                                        <p:tgtEl>
                                          <p:spTgt spid="17"/>
                                        </p:tgtEl>
                                        <p:attrNameLst>
                                          <p:attrName>ppt_w</p:attrName>
                                        </p:attrNameLst>
                                      </p:cBhvr>
                                      <p:tavLst>
                                        <p:tav tm="0">
                                          <p:val>
                                            <p:fltVal val="0"/>
                                          </p:val>
                                        </p:tav>
                                        <p:tav tm="100000">
                                          <p:val>
                                            <p:strVal val="#ppt_w"/>
                                          </p:val>
                                        </p:tav>
                                      </p:tavLst>
                                    </p:anim>
                                    <p:anim calcmode="lin" valueType="num">
                                      <p:cBhvr>
                                        <p:cTn id="54" dur="1750" fill="hold"/>
                                        <p:tgtEl>
                                          <p:spTgt spid="17"/>
                                        </p:tgtEl>
                                        <p:attrNameLst>
                                          <p:attrName>ppt_h</p:attrName>
                                        </p:attrNameLst>
                                      </p:cBhvr>
                                      <p:tavLst>
                                        <p:tav tm="0">
                                          <p:val>
                                            <p:fltVal val="0"/>
                                          </p:val>
                                        </p:tav>
                                        <p:tav tm="100000">
                                          <p:val>
                                            <p:strVal val="#ppt_h"/>
                                          </p:val>
                                        </p:tav>
                                      </p:tavLst>
                                    </p:anim>
                                    <p:anim calcmode="lin" valueType="num">
                                      <p:cBhvr>
                                        <p:cTn id="55" dur="1750" fill="hold"/>
                                        <p:tgtEl>
                                          <p:spTgt spid="17"/>
                                        </p:tgtEl>
                                        <p:attrNameLst>
                                          <p:attrName>style.rotation</p:attrName>
                                        </p:attrNameLst>
                                      </p:cBhvr>
                                      <p:tavLst>
                                        <p:tav tm="0">
                                          <p:val>
                                            <p:fltVal val="90"/>
                                          </p:val>
                                        </p:tav>
                                        <p:tav tm="100000">
                                          <p:val>
                                            <p:fltVal val="0"/>
                                          </p:val>
                                        </p:tav>
                                      </p:tavLst>
                                    </p:anim>
                                    <p:animEffect transition="in" filter="fade">
                                      <p:cBhvr>
                                        <p:cTn id="56"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1" grpId="1" animBg="1"/>
      <p:bldP spid="17" grpId="0"/>
      <p:bldP spid="16" grpId="0" animBg="1"/>
      <p:bldP spid="16" grpId="1" animBg="1"/>
      <p:bldP spid="19" grpId="0"/>
      <p:bldP spid="36"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6000">
              <a:schemeClr val="tx1"/>
            </a:gs>
            <a:gs pos="61000">
              <a:srgbClr val="FF0000"/>
            </a:gs>
            <a:gs pos="38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892651"/>
            <a:ext cx="11696131"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8" name="Rectangle 27"/>
          <p:cNvSpPr/>
          <p:nvPr/>
        </p:nvSpPr>
        <p:spPr>
          <a:xfrm>
            <a:off x="5136857" y="1029323"/>
            <a:ext cx="6780265" cy="5582346"/>
          </a:xfrm>
          <a:prstGeom prst="rect">
            <a:avLst/>
          </a:prstGeom>
          <a:gradFill flip="none" rotWithShape="1">
            <a:gsLst>
              <a:gs pos="25000">
                <a:srgbClr val="0CF4C8"/>
              </a:gs>
              <a:gs pos="70000">
                <a:srgbClr val="FFFF00">
                  <a:alpha val="54000"/>
                  <a:lumMod val="83000"/>
                </a:srgbClr>
              </a:gs>
              <a:gs pos="93000">
                <a:srgbClr val="B31166">
                  <a:lumMod val="32000"/>
                  <a:lumOff val="68000"/>
                </a:srgbClr>
              </a:gs>
            </a:gsLst>
            <a:path path="shape">
              <a:fillToRect l="50000" t="50000" r="50000" b="50000"/>
            </a:path>
            <a:tileRect/>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3200" b="1" dirty="0">
                <a:solidFill>
                  <a:srgbClr val="008080"/>
                </a:solidFill>
                <a:latin typeface="TITUS Cyberbit Basic" panose="02020603050405020304" pitchFamily="18" charset="0"/>
              </a:rPr>
              <a:t>Mark 15:42</a:t>
            </a:r>
            <a:r>
              <a:rPr lang="en-US" sz="3200" b="1" dirty="0">
                <a:solidFill>
                  <a:prstClr val="black"/>
                </a:solidFill>
                <a:latin typeface="TITUS Cyberbit Basic" panose="02020603050405020304" pitchFamily="18" charset="0"/>
              </a:rPr>
              <a:t>  </a:t>
            </a:r>
            <a:r>
              <a:rPr lang="en-US" sz="3200" dirty="0">
                <a:solidFill>
                  <a:prstClr val="black"/>
                </a:solidFill>
                <a:latin typeface="TITUS Cyberbit Basic" panose="02020603050405020304" pitchFamily="18" charset="0"/>
              </a:rPr>
              <a:t>And when </a:t>
            </a:r>
            <a:r>
              <a:rPr lang="en-US" sz="3200" b="1" dirty="0">
                <a:solidFill>
                  <a:prstClr val="black"/>
                </a:solidFill>
                <a:effectLst>
                  <a:glow rad="177800">
                    <a:srgbClr val="21F3B2"/>
                  </a:glow>
                </a:effectLst>
                <a:latin typeface="TITUS Cyberbit Basic" panose="02020603050405020304" pitchFamily="18" charset="0"/>
              </a:rPr>
              <a:t>evening had come,</a:t>
            </a:r>
          </a:p>
          <a:p>
            <a:endParaRPr lang="en-US" sz="54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a:p>
            <a:endParaRPr lang="en-US" sz="3200" dirty="0">
              <a:solidFill>
                <a:prstClr val="black"/>
              </a:solidFill>
              <a:latin typeface="TITUS Cyberbit Basic" panose="02020603050405020304" pitchFamily="18" charset="0"/>
            </a:endParaRPr>
          </a:p>
        </p:txBody>
      </p:sp>
      <p:sp>
        <p:nvSpPr>
          <p:cNvPr id="4" name="Rectangle 3"/>
          <p:cNvSpPr/>
          <p:nvPr/>
        </p:nvSpPr>
        <p:spPr>
          <a:xfrm>
            <a:off x="586750" y="152315"/>
            <a:ext cx="10986654"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err="1">
                <a:solidFill>
                  <a:schemeClr val="tx1"/>
                </a:solidFill>
              </a:rPr>
              <a:t>Yoseph</a:t>
            </a:r>
            <a:r>
              <a:rPr lang="en-US" sz="2800" b="1" dirty="0">
                <a:solidFill>
                  <a:schemeClr val="tx1"/>
                </a:solidFill>
              </a:rPr>
              <a:t> requests the body of </a:t>
            </a:r>
            <a:r>
              <a:rPr lang="en-US" sz="2800" b="1" dirty="0">
                <a:solidFill>
                  <a:srgbClr val="4305F1"/>
                </a:solidFill>
              </a:rPr>
              <a:t>Ha Mashiach </a:t>
            </a:r>
            <a:r>
              <a:rPr lang="en-US" sz="2800" b="1" dirty="0">
                <a:solidFill>
                  <a:schemeClr val="tx1"/>
                </a:solidFill>
              </a:rPr>
              <a:t>– from Pilate   </a:t>
            </a:r>
            <a:r>
              <a:rPr lang="en-US" sz="2800" b="1" dirty="0">
                <a:solidFill>
                  <a:schemeClr val="tx1"/>
                </a:solidFill>
                <a:effectLst>
                  <a:glow rad="165100">
                    <a:srgbClr val="FFFF00"/>
                  </a:glow>
                </a:effectLst>
              </a:rPr>
              <a:t>#4</a:t>
            </a:r>
            <a:endParaRPr lang="en-US" sz="2800" b="1" dirty="0">
              <a:solidFill>
                <a:srgbClr val="0000FF"/>
              </a:solidFill>
              <a:effectLst>
                <a:glow rad="1651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9" name="Group 8"/>
          <p:cNvGrpSpPr/>
          <p:nvPr/>
        </p:nvGrpSpPr>
        <p:grpSpPr>
          <a:xfrm>
            <a:off x="1195521" y="2576682"/>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13" name="Straight Connector 12"/>
          <p:cNvCxnSpPr/>
          <p:nvPr/>
        </p:nvCxnSpPr>
        <p:spPr>
          <a:xfrm flipH="1" flipV="1">
            <a:off x="1469938" y="2889611"/>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8897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82253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21745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chemeClr val="tx1"/>
                </a:solidFill>
              </a:ln>
              <a:solidFill>
                <a:schemeClr val="tx1"/>
              </a:solidFill>
            </a:endParaRPr>
          </a:p>
        </p:txBody>
      </p:sp>
      <p:grpSp>
        <p:nvGrpSpPr>
          <p:cNvPr id="10" name="Group 9"/>
          <p:cNvGrpSpPr/>
          <p:nvPr/>
        </p:nvGrpSpPr>
        <p:grpSpPr>
          <a:xfrm>
            <a:off x="274636" y="4219402"/>
            <a:ext cx="4224141" cy="2319991"/>
            <a:chOff x="5067956" y="3615286"/>
            <a:chExt cx="3478229" cy="2319991"/>
          </a:xfrm>
        </p:grpSpPr>
        <p:sp>
          <p:nvSpPr>
            <p:cNvPr id="35" name="Rounded Rectangle 34"/>
            <p:cNvSpPr/>
            <p:nvPr/>
          </p:nvSpPr>
          <p:spPr>
            <a:xfrm>
              <a:off x="5067956"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91002" y="2114941"/>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8477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2344" y="1819947"/>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8477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8477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4854" y="2160405"/>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a:t>
            </a:r>
          </a:p>
        </p:txBody>
      </p:sp>
      <p:sp>
        <p:nvSpPr>
          <p:cNvPr id="2" name="Slide Number Placeholder 1"/>
          <p:cNvSpPr>
            <a:spLocks noGrp="1"/>
          </p:cNvSpPr>
          <p:nvPr>
            <p:ph type="sldNum" sz="quarter" idx="12"/>
          </p:nvPr>
        </p:nvSpPr>
        <p:spPr>
          <a:xfrm>
            <a:off x="-77741" y="6601421"/>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57</a:t>
            </a:fld>
            <a:endParaRPr lang="en-US" sz="1200" dirty="0">
              <a:solidFill>
                <a:schemeClr val="tx1"/>
              </a:solidFill>
            </a:endParaRPr>
          </a:p>
        </p:txBody>
      </p:sp>
      <p:sp>
        <p:nvSpPr>
          <p:cNvPr id="7" name="Rectangle 6"/>
          <p:cNvSpPr/>
          <p:nvPr/>
        </p:nvSpPr>
        <p:spPr>
          <a:xfrm>
            <a:off x="716138" y="996557"/>
            <a:ext cx="3956316" cy="479682"/>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9933"/>
                </a:solidFill>
              </a:rPr>
              <a:t>Abib 14 Light Season</a:t>
            </a:r>
          </a:p>
        </p:txBody>
      </p:sp>
      <p:sp>
        <p:nvSpPr>
          <p:cNvPr id="17" name="Rectangle 16"/>
          <p:cNvSpPr/>
          <p:nvPr/>
        </p:nvSpPr>
        <p:spPr>
          <a:xfrm>
            <a:off x="5200121" y="2114941"/>
            <a:ext cx="6547083" cy="338387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endParaRPr lang="en-US" sz="3200" dirty="0">
              <a:solidFill>
                <a:prstClr val="black"/>
              </a:solidFill>
              <a:latin typeface="TITUS Cyberbit Basic" panose="02020603050405020304" pitchFamily="18" charset="0"/>
            </a:endParaRPr>
          </a:p>
        </p:txBody>
      </p:sp>
      <p:sp>
        <p:nvSpPr>
          <p:cNvPr id="16" name="Rectangle 15"/>
          <p:cNvSpPr/>
          <p:nvPr/>
        </p:nvSpPr>
        <p:spPr>
          <a:xfrm>
            <a:off x="6399459" y="1604139"/>
            <a:ext cx="4899912" cy="1252621"/>
          </a:xfrm>
          <a:prstGeom prst="rect">
            <a:avLst/>
          </a:prstGeom>
          <a:solidFill>
            <a:schemeClr val="bg1">
              <a:lumMod val="65000"/>
            </a:schemeClr>
          </a:solidFill>
          <a:ln w="38100">
            <a:solidFill>
              <a:srgbClr val="0000FF"/>
            </a:solidFill>
          </a:ln>
          <a:effectLst>
            <a:glow rad="127000">
              <a:srgbClr val="21F3B2"/>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dirty="0">
                <a:ln>
                  <a:solidFill>
                    <a:schemeClr val="accent5">
                      <a:lumMod val="75000"/>
                    </a:schemeClr>
                  </a:solidFill>
                </a:ln>
                <a:solidFill>
                  <a:schemeClr val="tx1"/>
                </a:solidFill>
                <a:effectLst>
                  <a:glow rad="127000">
                    <a:srgbClr val="FFFF00"/>
                  </a:glow>
                </a:effectLst>
                <a:latin typeface="TITUS Cyberbit Basic" panose="02020603050405020304" pitchFamily="18" charset="0"/>
              </a:rPr>
              <a:t>because it was the Preparation Day, </a:t>
            </a:r>
            <a:endParaRPr lang="en-US" sz="4400" b="1" dirty="0">
              <a:ln>
                <a:solidFill>
                  <a:schemeClr val="accent5">
                    <a:lumMod val="75000"/>
                  </a:schemeClr>
                </a:solidFill>
              </a:ln>
              <a:solidFill>
                <a:schemeClr val="tx1"/>
              </a:solidFill>
              <a:effectLst>
                <a:glow rad="127000">
                  <a:srgbClr val="FFFF00"/>
                </a:glow>
              </a:effectLst>
            </a:endParaRPr>
          </a:p>
        </p:txBody>
      </p:sp>
      <p:sp>
        <p:nvSpPr>
          <p:cNvPr id="19" name="Rectangle 18"/>
          <p:cNvSpPr/>
          <p:nvPr/>
        </p:nvSpPr>
        <p:spPr>
          <a:xfrm>
            <a:off x="5200121" y="2936801"/>
            <a:ext cx="6587665" cy="121309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25400"/>
            </a:sp3d>
          </a:bodyPr>
          <a:lstStyle/>
          <a:p>
            <a:pPr lvl="0" algn="ctr"/>
            <a:r>
              <a:rPr lang="en-US" sz="4000" b="1" dirty="0">
                <a:solidFill>
                  <a:srgbClr val="0000FF"/>
                </a:solidFill>
                <a:effectLst>
                  <a:glow rad="101600">
                    <a:schemeClr val="accent6">
                      <a:lumMod val="60000"/>
                      <a:lumOff val="40000"/>
                    </a:schemeClr>
                  </a:glow>
                </a:effectLst>
                <a:latin typeface="TITUS Cyberbit Basic" panose="02020603050405020304" pitchFamily="18" charset="0"/>
              </a:rPr>
              <a:t>that is, </a:t>
            </a:r>
            <a:r>
              <a:rPr lang="en-US" sz="4000" b="1" dirty="0">
                <a:ln>
                  <a:solidFill>
                    <a:schemeClr val="tx1"/>
                  </a:solidFill>
                </a:ln>
                <a:solidFill>
                  <a:srgbClr val="0000FF"/>
                </a:solidFill>
                <a:effectLst>
                  <a:glow rad="127000">
                    <a:schemeClr val="accent1">
                      <a:lumMod val="60000"/>
                      <a:lumOff val="40000"/>
                    </a:schemeClr>
                  </a:glow>
                </a:effectLst>
                <a:latin typeface="TITUS Cyberbit Basic" panose="02020603050405020304" pitchFamily="18" charset="0"/>
              </a:rPr>
              <a:t>the day before </a:t>
            </a:r>
            <a:br>
              <a:rPr lang="en-US" sz="4000" b="1" dirty="0">
                <a:ln>
                  <a:solidFill>
                    <a:schemeClr val="tx1"/>
                  </a:solidFill>
                </a:ln>
                <a:solidFill>
                  <a:srgbClr val="0000FF"/>
                </a:solidFill>
                <a:effectLst>
                  <a:glow rad="127000">
                    <a:schemeClr val="accent1">
                      <a:lumMod val="60000"/>
                      <a:lumOff val="40000"/>
                    </a:schemeClr>
                  </a:glow>
                </a:effectLst>
                <a:latin typeface="TITUS Cyberbit Basic" panose="02020603050405020304" pitchFamily="18" charset="0"/>
              </a:rPr>
            </a:br>
            <a:r>
              <a:rPr lang="en-US" sz="4000" b="1" dirty="0">
                <a:solidFill>
                  <a:srgbClr val="0000FF"/>
                </a:solidFill>
                <a:effectLst>
                  <a:glow rad="127000">
                    <a:srgbClr val="9933FF"/>
                  </a:glow>
                </a:effectLst>
                <a:latin typeface="TITUS Cyberbit Basic" panose="02020603050405020304" pitchFamily="18" charset="0"/>
              </a:rPr>
              <a:t>the Sabbath,</a:t>
            </a:r>
            <a:endParaRPr lang="en-US" sz="4000" b="1" dirty="0">
              <a:solidFill>
                <a:srgbClr val="0000FF"/>
              </a:solidFill>
              <a:effectLst>
                <a:glow rad="127000">
                  <a:srgbClr val="9933FF"/>
                </a:glow>
              </a:effectLst>
            </a:endParaRPr>
          </a:p>
        </p:txBody>
      </p:sp>
      <p:sp>
        <p:nvSpPr>
          <p:cNvPr id="20" name="Rounded Rectangle 19"/>
          <p:cNvSpPr/>
          <p:nvPr/>
        </p:nvSpPr>
        <p:spPr>
          <a:xfrm>
            <a:off x="5200122" y="4017819"/>
            <a:ext cx="6619220" cy="2540297"/>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000" b="1" dirty="0">
                <a:solidFill>
                  <a:srgbClr val="008080"/>
                </a:solidFill>
                <a:latin typeface="TITUS Cyberbit Basic" panose="02020603050405020304" pitchFamily="18" charset="0"/>
              </a:rPr>
              <a:t>Mark 15:43</a:t>
            </a:r>
            <a:r>
              <a:rPr lang="en-US" sz="3000" b="1" dirty="0">
                <a:solidFill>
                  <a:prstClr val="black"/>
                </a:solidFill>
                <a:latin typeface="TITUS Cyberbit Basic" panose="02020603050405020304" pitchFamily="18" charset="0"/>
              </a:rPr>
              <a:t>  </a:t>
            </a:r>
            <a:r>
              <a:rPr lang="en-US" sz="3000" dirty="0" err="1">
                <a:solidFill>
                  <a:prstClr val="black"/>
                </a:solidFill>
                <a:latin typeface="TITUS Cyberbit Basic" panose="02020603050405020304" pitchFamily="18" charset="0"/>
              </a:rPr>
              <a:t>Yosĕph</a:t>
            </a:r>
            <a:r>
              <a:rPr lang="en-US" sz="3000" dirty="0">
                <a:solidFill>
                  <a:prstClr val="black"/>
                </a:solidFill>
                <a:latin typeface="TITUS Cyberbit Basic" panose="02020603050405020304" pitchFamily="18" charset="0"/>
              </a:rPr>
              <a:t> of </a:t>
            </a:r>
            <a:r>
              <a:rPr lang="en-US" sz="3000" dirty="0" err="1">
                <a:solidFill>
                  <a:prstClr val="black"/>
                </a:solidFill>
                <a:latin typeface="TITUS Cyberbit Basic" panose="02020603050405020304" pitchFamily="18" charset="0"/>
              </a:rPr>
              <a:t>Ramathayim</a:t>
            </a:r>
            <a:r>
              <a:rPr lang="en-US" sz="3000" dirty="0">
                <a:solidFill>
                  <a:prstClr val="black"/>
                </a:solidFill>
                <a:latin typeface="TITUS Cyberbit Basic" panose="02020603050405020304" pitchFamily="18" charset="0"/>
              </a:rPr>
              <a:t>, a prominent council member, who was himself waiting for the reign of Elohim, came, boldly went in to Pilate </a:t>
            </a:r>
            <a:r>
              <a:rPr lang="en-US" sz="3000" b="1" dirty="0">
                <a:solidFill>
                  <a:prstClr val="black"/>
                </a:solidFill>
                <a:effectLst>
                  <a:glow rad="127000">
                    <a:srgbClr val="00FF00"/>
                  </a:glow>
                </a:effectLst>
                <a:latin typeface="TITUS Cyberbit Basic" panose="02020603050405020304" pitchFamily="18" charset="0"/>
              </a:rPr>
              <a:t>and asked </a:t>
            </a:r>
            <a:r>
              <a:rPr lang="en-US" sz="3000" dirty="0">
                <a:solidFill>
                  <a:prstClr val="black"/>
                </a:solidFill>
                <a:latin typeface="TITUS Cyberbit Basic" panose="02020603050405020304" pitchFamily="18" charset="0"/>
              </a:rPr>
              <a:t>for the body of </a:t>
            </a:r>
            <a:r>
              <a:rPr lang="he-IL" sz="3000" b="1" dirty="0">
                <a:solidFill>
                  <a:srgbClr val="0000FF"/>
                </a:solidFill>
                <a:latin typeface="SBL Hebrew"/>
              </a:rPr>
              <a:t>יהושע</a:t>
            </a:r>
            <a:r>
              <a:rPr lang="en-US" sz="3000" b="1" dirty="0">
                <a:solidFill>
                  <a:srgbClr val="0000FF"/>
                </a:solidFill>
                <a:latin typeface="TITUS Cyberbit Basic" panose="02020603050405020304" pitchFamily="18" charset="0"/>
              </a:rPr>
              <a:t> [Yahusha]. </a:t>
            </a:r>
            <a:endParaRPr lang="en-US" sz="3000" b="1" dirty="0">
              <a:solidFill>
                <a:srgbClr val="0000FF"/>
              </a:solidFill>
            </a:endParaRPr>
          </a:p>
        </p:txBody>
      </p:sp>
      <p:cxnSp>
        <p:nvCxnSpPr>
          <p:cNvPr id="34" name="Straight Connector 33"/>
          <p:cNvCxnSpPr/>
          <p:nvPr/>
        </p:nvCxnSpPr>
        <p:spPr>
          <a:xfrm flipV="1">
            <a:off x="2822532" y="3962401"/>
            <a:ext cx="2168177" cy="206445"/>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98601" y="4545916"/>
            <a:ext cx="351649" cy="1754326"/>
          </a:xfrm>
          <a:prstGeom prst="rect">
            <a:avLst/>
          </a:prstGeom>
          <a:noFill/>
          <a:ln w="38100">
            <a:solidFill>
              <a:srgbClr val="990000"/>
            </a:solidFill>
          </a:ln>
        </p:spPr>
        <p:txBody>
          <a:bodyPr wrap="square" rtlCol="0">
            <a:spAutoFit/>
          </a:bodyPr>
          <a:lstStyle/>
          <a:p>
            <a:r>
              <a:rPr lang="en-CA" b="1" dirty="0">
                <a:solidFill>
                  <a:srgbClr val="990000"/>
                </a:solidFill>
              </a:rPr>
              <a:t>SUNSET</a:t>
            </a:r>
          </a:p>
        </p:txBody>
      </p:sp>
      <p:cxnSp>
        <p:nvCxnSpPr>
          <p:cNvPr id="39" name="Straight Arrow Connector 38"/>
          <p:cNvCxnSpPr/>
          <p:nvPr/>
        </p:nvCxnSpPr>
        <p:spPr>
          <a:xfrm flipH="1" flipV="1">
            <a:off x="4965471" y="3976050"/>
            <a:ext cx="7731" cy="539548"/>
          </a:xfrm>
          <a:prstGeom prst="straightConnector1">
            <a:avLst/>
          </a:prstGeom>
          <a:ln w="57150">
            <a:solidFill>
              <a:srgbClr val="990000"/>
            </a:solidFill>
            <a:tailEnd type="triangle"/>
          </a:ln>
          <a:effectLst>
            <a:glow rad="127000">
              <a:srgbClr val="FFFF00"/>
            </a:glow>
          </a:effectLst>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544996" y="2315181"/>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162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Tree>
    <p:extLst>
      <p:ext uri="{BB962C8B-B14F-4D97-AF65-F5344CB8AC3E}">
        <p14:creationId xmlns:p14="http://schemas.microsoft.com/office/powerpoint/2010/main" val="385272411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1+#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heckerboard(across)">
                                      <p:cBhvr>
                                        <p:cTn id="21" dur="1750"/>
                                        <p:tgtEl>
                                          <p:spTgt spid="28"/>
                                        </p:tgtEl>
                                      </p:cBhvr>
                                    </p:animEffect>
                                  </p:childTnLst>
                                </p:cTn>
                              </p:par>
                              <p:par>
                                <p:cTn id="22" presetID="2" presetClass="entr" presetSubtype="1" fill="hold" grpId="0" nodeType="withEffect">
                                  <p:stCondLst>
                                    <p:cond delay="1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ppt_x"/>
                                          </p:val>
                                        </p:tav>
                                        <p:tav tm="100000">
                                          <p:val>
                                            <p:strVal val="#ppt_x"/>
                                          </p:val>
                                        </p:tav>
                                      </p:tavLst>
                                    </p:anim>
                                    <p:anim calcmode="lin" valueType="num">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8" presetClass="emph" presetSubtype="0" repeatCount="3000" fill="hold" grpId="1" nodeType="withEffect">
                                  <p:stCondLst>
                                    <p:cond delay="1750"/>
                                  </p:stCondLst>
                                  <p:childTnLst>
                                    <p:animRot by="21600000">
                                      <p:cBhvr>
                                        <p:cTn id="27" dur="500" fill="hold"/>
                                        <p:tgtEl>
                                          <p:spTgt spid="11"/>
                                        </p:tgtEl>
                                        <p:attrNameLst>
                                          <p:attrName>r</p:attrName>
                                        </p:attrNameLst>
                                      </p:cBhvr>
                                    </p:animRot>
                                  </p:childTnLst>
                                </p:cTn>
                              </p:par>
                              <p:par>
                                <p:cTn id="28" presetID="22" presetClass="entr" presetSubtype="8" fill="hold" grpId="0" nodeType="withEffect">
                                  <p:stCondLst>
                                    <p:cond delay="225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75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7"/>
                                        </p:tgtEl>
                                        <p:attrNameLst>
                                          <p:attrName>style.visibility</p:attrName>
                                        </p:attrNameLst>
                                      </p:cBhvr>
                                      <p:to>
                                        <p:strVal val="visible"/>
                                      </p:to>
                                    </p:set>
                                    <p:anim calcmode="lin" valueType="num">
                                      <p:cBhvr>
                                        <p:cTn id="35" dur="1750" fill="hold"/>
                                        <p:tgtEl>
                                          <p:spTgt spid="17"/>
                                        </p:tgtEl>
                                        <p:attrNameLst>
                                          <p:attrName>ppt_w</p:attrName>
                                        </p:attrNameLst>
                                      </p:cBhvr>
                                      <p:tavLst>
                                        <p:tav tm="0">
                                          <p:val>
                                            <p:fltVal val="0"/>
                                          </p:val>
                                        </p:tav>
                                        <p:tav tm="100000">
                                          <p:val>
                                            <p:strVal val="#ppt_w"/>
                                          </p:val>
                                        </p:tav>
                                      </p:tavLst>
                                    </p:anim>
                                    <p:anim calcmode="lin" valueType="num">
                                      <p:cBhvr>
                                        <p:cTn id="36" dur="1750" fill="hold"/>
                                        <p:tgtEl>
                                          <p:spTgt spid="17"/>
                                        </p:tgtEl>
                                        <p:attrNameLst>
                                          <p:attrName>ppt_h</p:attrName>
                                        </p:attrNameLst>
                                      </p:cBhvr>
                                      <p:tavLst>
                                        <p:tav tm="0">
                                          <p:val>
                                            <p:fltVal val="0"/>
                                          </p:val>
                                        </p:tav>
                                        <p:tav tm="100000">
                                          <p:val>
                                            <p:strVal val="#ppt_h"/>
                                          </p:val>
                                        </p:tav>
                                      </p:tavLst>
                                    </p:anim>
                                    <p:anim calcmode="lin" valueType="num">
                                      <p:cBhvr>
                                        <p:cTn id="37" dur="1750" fill="hold"/>
                                        <p:tgtEl>
                                          <p:spTgt spid="17"/>
                                        </p:tgtEl>
                                        <p:attrNameLst>
                                          <p:attrName>style.rotation</p:attrName>
                                        </p:attrNameLst>
                                      </p:cBhvr>
                                      <p:tavLst>
                                        <p:tav tm="0">
                                          <p:val>
                                            <p:fltVal val="90"/>
                                          </p:val>
                                        </p:tav>
                                        <p:tav tm="100000">
                                          <p:val>
                                            <p:fltVal val="0"/>
                                          </p:val>
                                        </p:tav>
                                      </p:tavLst>
                                    </p:anim>
                                    <p:animEffect transition="in" filter="fade">
                                      <p:cBhvr>
                                        <p:cTn id="38" dur="17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500" fill="hold"/>
                                        <p:tgtEl>
                                          <p:spTgt spid="16"/>
                                        </p:tgtEl>
                                        <p:attrNameLst>
                                          <p:attrName>ppt_w</p:attrName>
                                        </p:attrNameLst>
                                      </p:cBhvr>
                                      <p:tavLst>
                                        <p:tav tm="0">
                                          <p:val>
                                            <p:fltVal val="0"/>
                                          </p:val>
                                        </p:tav>
                                        <p:tav tm="100000">
                                          <p:val>
                                            <p:strVal val="#ppt_w"/>
                                          </p:val>
                                        </p:tav>
                                      </p:tavLst>
                                    </p:anim>
                                    <p:anim calcmode="lin" valueType="num">
                                      <p:cBhvr>
                                        <p:cTn id="44" dur="1500" fill="hold"/>
                                        <p:tgtEl>
                                          <p:spTgt spid="16"/>
                                        </p:tgtEl>
                                        <p:attrNameLst>
                                          <p:attrName>ppt_h</p:attrName>
                                        </p:attrNameLst>
                                      </p:cBhvr>
                                      <p:tavLst>
                                        <p:tav tm="0">
                                          <p:val>
                                            <p:fltVal val="0"/>
                                          </p:val>
                                        </p:tav>
                                        <p:tav tm="100000">
                                          <p:val>
                                            <p:strVal val="#ppt_h"/>
                                          </p:val>
                                        </p:tav>
                                      </p:tavLst>
                                    </p:anim>
                                    <p:anim calcmode="lin" valueType="num">
                                      <p:cBhvr>
                                        <p:cTn id="45" dur="1500" fill="hold"/>
                                        <p:tgtEl>
                                          <p:spTgt spid="16"/>
                                        </p:tgtEl>
                                        <p:attrNameLst>
                                          <p:attrName>style.rotation</p:attrName>
                                        </p:attrNameLst>
                                      </p:cBhvr>
                                      <p:tavLst>
                                        <p:tav tm="0">
                                          <p:val>
                                            <p:fltVal val="90"/>
                                          </p:val>
                                        </p:tav>
                                        <p:tav tm="100000">
                                          <p:val>
                                            <p:fltVal val="0"/>
                                          </p:val>
                                        </p:tav>
                                      </p:tavLst>
                                    </p:anim>
                                    <p:animEffect transition="in" filter="fade">
                                      <p:cBhvr>
                                        <p:cTn id="46" dur="1500"/>
                                        <p:tgtEl>
                                          <p:spTgt spid="16"/>
                                        </p:tgtEl>
                                      </p:cBhvr>
                                    </p:animEffect>
                                  </p:childTnLst>
                                </p:cTn>
                              </p:par>
                              <p:par>
                                <p:cTn id="47" presetID="27" presetClass="emph" presetSubtype="0" repeatCount="4000" fill="remove" grpId="1" nodeType="withEffect">
                                  <p:stCondLst>
                                    <p:cond delay="1750"/>
                                  </p:stCondLst>
                                  <p:childTnLst>
                                    <p:animClr clrSpc="rgb" dir="cw">
                                      <p:cBhvr override="childStyle">
                                        <p:cTn id="48" dur="250" autoRev="1" fill="remove"/>
                                        <p:tgtEl>
                                          <p:spTgt spid="16"/>
                                        </p:tgtEl>
                                        <p:attrNameLst>
                                          <p:attrName>style.color</p:attrName>
                                        </p:attrNameLst>
                                      </p:cBhvr>
                                      <p:to>
                                        <a:schemeClr val="bg1"/>
                                      </p:to>
                                    </p:animClr>
                                    <p:animClr clrSpc="rgb" dir="cw">
                                      <p:cBhvr>
                                        <p:cTn id="49" dur="250" autoRev="1" fill="remove"/>
                                        <p:tgtEl>
                                          <p:spTgt spid="16"/>
                                        </p:tgtEl>
                                        <p:attrNameLst>
                                          <p:attrName>fillcolor</p:attrName>
                                        </p:attrNameLst>
                                      </p:cBhvr>
                                      <p:to>
                                        <a:schemeClr val="bg1"/>
                                      </p:to>
                                    </p:animClr>
                                    <p:set>
                                      <p:cBhvr>
                                        <p:cTn id="50" dur="250" autoRev="1" fill="remove"/>
                                        <p:tgtEl>
                                          <p:spTgt spid="16"/>
                                        </p:tgtEl>
                                        <p:attrNameLst>
                                          <p:attrName>fill.type</p:attrName>
                                        </p:attrNameLst>
                                      </p:cBhvr>
                                      <p:to>
                                        <p:strVal val="solid"/>
                                      </p:to>
                                    </p:set>
                                    <p:set>
                                      <p:cBhvr>
                                        <p:cTn id="51" dur="250" autoRev="1" fill="remove"/>
                                        <p:tgtEl>
                                          <p:spTgt spid="16"/>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1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80">
                                          <p:stCondLst>
                                            <p:cond delay="0"/>
                                          </p:stCondLst>
                                        </p:cTn>
                                        <p:tgtEl>
                                          <p:spTgt spid="20"/>
                                        </p:tgtEl>
                                      </p:cBhvr>
                                    </p:animEffect>
                                    <p:anim calcmode="lin" valueType="num">
                                      <p:cBhvr>
                                        <p:cTn id="6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7" dur="26">
                                          <p:stCondLst>
                                            <p:cond delay="650"/>
                                          </p:stCondLst>
                                        </p:cTn>
                                        <p:tgtEl>
                                          <p:spTgt spid="20"/>
                                        </p:tgtEl>
                                      </p:cBhvr>
                                      <p:to x="100000" y="60000"/>
                                    </p:animScale>
                                    <p:animScale>
                                      <p:cBhvr>
                                        <p:cTn id="68" dur="166" decel="50000">
                                          <p:stCondLst>
                                            <p:cond delay="676"/>
                                          </p:stCondLst>
                                        </p:cTn>
                                        <p:tgtEl>
                                          <p:spTgt spid="20"/>
                                        </p:tgtEl>
                                      </p:cBhvr>
                                      <p:to x="100000" y="100000"/>
                                    </p:animScale>
                                    <p:animScale>
                                      <p:cBhvr>
                                        <p:cTn id="69" dur="26">
                                          <p:stCondLst>
                                            <p:cond delay="1312"/>
                                          </p:stCondLst>
                                        </p:cTn>
                                        <p:tgtEl>
                                          <p:spTgt spid="20"/>
                                        </p:tgtEl>
                                      </p:cBhvr>
                                      <p:to x="100000" y="80000"/>
                                    </p:animScale>
                                    <p:animScale>
                                      <p:cBhvr>
                                        <p:cTn id="70" dur="166" decel="50000">
                                          <p:stCondLst>
                                            <p:cond delay="1338"/>
                                          </p:stCondLst>
                                        </p:cTn>
                                        <p:tgtEl>
                                          <p:spTgt spid="20"/>
                                        </p:tgtEl>
                                      </p:cBhvr>
                                      <p:to x="100000" y="100000"/>
                                    </p:animScale>
                                    <p:animScale>
                                      <p:cBhvr>
                                        <p:cTn id="71" dur="26">
                                          <p:stCondLst>
                                            <p:cond delay="1642"/>
                                          </p:stCondLst>
                                        </p:cTn>
                                        <p:tgtEl>
                                          <p:spTgt spid="20"/>
                                        </p:tgtEl>
                                      </p:cBhvr>
                                      <p:to x="100000" y="90000"/>
                                    </p:animScale>
                                    <p:animScale>
                                      <p:cBhvr>
                                        <p:cTn id="72" dur="166" decel="50000">
                                          <p:stCondLst>
                                            <p:cond delay="1668"/>
                                          </p:stCondLst>
                                        </p:cTn>
                                        <p:tgtEl>
                                          <p:spTgt spid="20"/>
                                        </p:tgtEl>
                                      </p:cBhvr>
                                      <p:to x="100000" y="100000"/>
                                    </p:animScale>
                                    <p:animScale>
                                      <p:cBhvr>
                                        <p:cTn id="73" dur="26">
                                          <p:stCondLst>
                                            <p:cond delay="1808"/>
                                          </p:stCondLst>
                                        </p:cTn>
                                        <p:tgtEl>
                                          <p:spTgt spid="20"/>
                                        </p:tgtEl>
                                      </p:cBhvr>
                                      <p:to x="100000" y="95000"/>
                                    </p:animScale>
                                    <p:animScale>
                                      <p:cBhvr>
                                        <p:cTn id="7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1" grpId="1" animBg="1"/>
      <p:bldP spid="17" grpId="0"/>
      <p:bldP spid="16" grpId="0" animBg="1"/>
      <p:bldP spid="16" grpId="1" animBg="1"/>
      <p:bldP spid="19" grpId="0"/>
      <p:bldP spid="20" grpId="0"/>
      <p:bldP spid="36"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6000">
              <a:schemeClr val="tx1"/>
            </a:gs>
            <a:gs pos="61000">
              <a:srgbClr val="FF0000"/>
            </a:gs>
            <a:gs pos="38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892651"/>
            <a:ext cx="11696131"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8" name="Rectangle 27"/>
          <p:cNvSpPr/>
          <p:nvPr/>
        </p:nvSpPr>
        <p:spPr>
          <a:xfrm>
            <a:off x="5190502" y="1015468"/>
            <a:ext cx="6780265" cy="5582346"/>
          </a:xfrm>
          <a:prstGeom prst="rect">
            <a:avLst/>
          </a:prstGeom>
          <a:solidFill>
            <a:srgbClr val="9933FF">
              <a:alpha val="15000"/>
            </a:srgbClr>
          </a:solidFill>
          <a:ln w="19050">
            <a:solidFill>
              <a:schemeClr val="tx1">
                <a:alpha val="94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2800" dirty="0">
                <a:solidFill>
                  <a:srgbClr val="0000FF"/>
                </a:solidFill>
                <a:latin typeface="TITUS Cyberbit Basic" panose="02020603050405020304" pitchFamily="18" charset="0"/>
              </a:rPr>
              <a:t>Mark has just informed us that the evening mixture had arrived.  Sunset by default had passed.  The twilight of mixing light and darkness was occurring! </a:t>
            </a:r>
          </a:p>
          <a:p>
            <a:r>
              <a:rPr lang="en-US" sz="2800" dirty="0">
                <a:solidFill>
                  <a:srgbClr val="0000FF"/>
                </a:solidFill>
                <a:latin typeface="TITUS Cyberbit Basic" panose="02020603050405020304" pitchFamily="18" charset="0"/>
              </a:rPr>
              <a:t>Mark then recorded quite clearly that indeed </a:t>
            </a:r>
            <a:r>
              <a:rPr lang="en-US" sz="2800" b="1" u="sng" dirty="0">
                <a:solidFill>
                  <a:schemeClr val="tx1"/>
                </a:solidFill>
                <a:effectLst>
                  <a:glow rad="127000">
                    <a:srgbClr val="FFFF00"/>
                  </a:glow>
                </a:effectLst>
                <a:latin typeface="TITUS Cyberbit Basic" panose="02020603050405020304" pitchFamily="18" charset="0"/>
              </a:rPr>
              <a:t>it was still the Pre</a:t>
            </a:r>
            <a:r>
              <a:rPr lang="en-US" sz="2800" b="1" dirty="0">
                <a:solidFill>
                  <a:schemeClr val="tx1"/>
                </a:solidFill>
                <a:effectLst>
                  <a:glow rad="127000">
                    <a:srgbClr val="FFFF00"/>
                  </a:glow>
                </a:effectLst>
                <a:latin typeface="TITUS Cyberbit Basic" panose="02020603050405020304" pitchFamily="18" charset="0"/>
              </a:rPr>
              <a:t>p</a:t>
            </a:r>
            <a:r>
              <a:rPr lang="en-US" sz="2800" b="1" u="sng" dirty="0">
                <a:solidFill>
                  <a:schemeClr val="tx1"/>
                </a:solidFill>
                <a:effectLst>
                  <a:glow rad="127000">
                    <a:srgbClr val="FFFF00"/>
                  </a:glow>
                </a:effectLst>
                <a:latin typeface="TITUS Cyberbit Basic" panose="02020603050405020304" pitchFamily="18" charset="0"/>
              </a:rPr>
              <a:t>aration c</a:t>
            </a:r>
            <a:r>
              <a:rPr lang="en-US" sz="2800" b="1" dirty="0">
                <a:solidFill>
                  <a:schemeClr val="tx1"/>
                </a:solidFill>
                <a:effectLst>
                  <a:glow rad="127000">
                    <a:srgbClr val="FFFF00"/>
                  </a:glow>
                </a:effectLst>
                <a:latin typeface="TITUS Cyberbit Basic" panose="02020603050405020304" pitchFamily="18" charset="0"/>
              </a:rPr>
              <a:t>y</a:t>
            </a:r>
            <a:r>
              <a:rPr lang="en-US" sz="2800" b="1" u="sng" dirty="0">
                <a:solidFill>
                  <a:schemeClr val="tx1"/>
                </a:solidFill>
                <a:effectLst>
                  <a:glow rad="127000">
                    <a:srgbClr val="FFFF00"/>
                  </a:glow>
                </a:effectLst>
                <a:latin typeface="TITUS Cyberbit Basic" panose="02020603050405020304" pitchFamily="18" charset="0"/>
              </a:rPr>
              <a:t>cle of the week</a:t>
            </a:r>
            <a:r>
              <a:rPr lang="en-US" sz="2800" u="sng" dirty="0">
                <a:solidFill>
                  <a:srgbClr val="0000FF"/>
                </a:solidFill>
                <a:latin typeface="TITUS Cyberbit Basic" panose="02020603050405020304" pitchFamily="18" charset="0"/>
              </a:rPr>
              <a:t> </a:t>
            </a:r>
            <a:r>
              <a:rPr lang="en-US" sz="2800" dirty="0">
                <a:solidFill>
                  <a:srgbClr val="0000FF"/>
                </a:solidFill>
                <a:latin typeface="TITUS Cyberbit Basic" panose="02020603050405020304" pitchFamily="18" charset="0"/>
              </a:rPr>
              <a:t>and yes; it was still the cycle prior to the first Sabbath of Unleavened Bread! </a:t>
            </a:r>
          </a:p>
          <a:p>
            <a:r>
              <a:rPr lang="en-US" sz="2800" dirty="0">
                <a:solidFill>
                  <a:schemeClr val="tx1"/>
                </a:solidFill>
                <a:latin typeface="TITUS Cyberbit Basic" panose="02020603050405020304" pitchFamily="18" charset="0"/>
              </a:rPr>
              <a:t>Not enough proof?  Has this solidly proven that sunset does not change the days? </a:t>
            </a:r>
            <a:br>
              <a:rPr lang="en-US" sz="2800" dirty="0">
                <a:solidFill>
                  <a:schemeClr val="tx1"/>
                </a:solidFill>
                <a:latin typeface="TITUS Cyberbit Basic" panose="02020603050405020304" pitchFamily="18" charset="0"/>
              </a:rPr>
            </a:br>
            <a:r>
              <a:rPr lang="en-US" sz="2800" dirty="0">
                <a:solidFill>
                  <a:srgbClr val="990000"/>
                </a:solidFill>
                <a:latin typeface="TITUS Cyberbit Basic" panose="02020603050405020304" pitchFamily="18" charset="0"/>
              </a:rPr>
              <a:t>No, it is not sufficient!  </a:t>
            </a:r>
            <a:br>
              <a:rPr lang="en-US" sz="2800" dirty="0">
                <a:solidFill>
                  <a:schemeClr val="tx1"/>
                </a:solidFill>
                <a:latin typeface="TITUS Cyberbit Basic" panose="02020603050405020304" pitchFamily="18" charset="0"/>
              </a:rPr>
            </a:br>
            <a:r>
              <a:rPr lang="en-US" sz="2800" dirty="0">
                <a:solidFill>
                  <a:schemeClr val="tx1"/>
                </a:solidFill>
                <a:latin typeface="TITUS Cyberbit Basic" panose="02020603050405020304" pitchFamily="18" charset="0"/>
              </a:rPr>
              <a:t>We will continue our search and will most definitely recall the words of Mark! </a:t>
            </a:r>
          </a:p>
        </p:txBody>
      </p:sp>
      <p:sp>
        <p:nvSpPr>
          <p:cNvPr id="4" name="Rectangle 3"/>
          <p:cNvSpPr/>
          <p:nvPr/>
        </p:nvSpPr>
        <p:spPr>
          <a:xfrm>
            <a:off x="3048000" y="152315"/>
            <a:ext cx="6064154"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solidFill>
                  <a:schemeClr val="tx1"/>
                </a:solidFill>
              </a:rPr>
              <a:t>More Witnesses Needed?</a:t>
            </a:r>
            <a:endParaRPr lang="en-US" sz="3200" b="1" dirty="0">
              <a:solidFill>
                <a:srgbClr val="0000FF"/>
              </a:solidFill>
              <a:effectLst>
                <a:glow rad="1651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14" name="Group 13"/>
          <p:cNvGrpSpPr/>
          <p:nvPr/>
        </p:nvGrpSpPr>
        <p:grpSpPr>
          <a:xfrm>
            <a:off x="1195521" y="2576682"/>
            <a:ext cx="3167694" cy="3217574"/>
            <a:chOff x="4077356" y="2226494"/>
            <a:chExt cx="3167694" cy="3217574"/>
          </a:xfrm>
        </p:grpSpPr>
        <p:grpSp>
          <p:nvGrpSpPr>
            <p:cNvPr id="9" name="Group 8"/>
            <p:cNvGrpSpPr/>
            <p:nvPr/>
          </p:nvGrpSpPr>
          <p:grpSpPr>
            <a:xfrm>
              <a:off x="4077356" y="2226494"/>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2" name="Oval 11"/>
            <p:cNvSpPr/>
            <p:nvPr/>
          </p:nvSpPr>
          <p:spPr>
            <a:xfrm>
              <a:off x="4235019" y="3938495"/>
              <a:ext cx="2863358" cy="1033288"/>
            </a:xfrm>
            <a:prstGeom prst="ellipse">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FF0000"/>
                  </a:solidFill>
                </a:rPr>
                <a:t>Abib 14 Night of </a:t>
              </a:r>
            </a:p>
            <a:p>
              <a:pPr algn="ctr"/>
              <a:r>
                <a:rPr lang="en-US" sz="2400" b="1" dirty="0">
                  <a:solidFill>
                    <a:srgbClr val="FF0000"/>
                  </a:solidFill>
                </a:rPr>
                <a:t>Embalming</a:t>
              </a:r>
              <a:r>
                <a:rPr lang="en-US" sz="2000" b="1" dirty="0">
                  <a:solidFill>
                    <a:srgbClr val="FF0000"/>
                  </a:solidFill>
                </a:rPr>
                <a:t>!</a:t>
              </a:r>
            </a:p>
          </p:txBody>
        </p:sp>
      </p:gr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13" name="Straight Connector 12"/>
          <p:cNvCxnSpPr/>
          <p:nvPr/>
        </p:nvCxnSpPr>
        <p:spPr>
          <a:xfrm flipH="1" flipV="1">
            <a:off x="1469938" y="2889611"/>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8897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82253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21745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chemeClr val="tx1"/>
                </a:solidFill>
              </a:ln>
              <a:solidFill>
                <a:schemeClr val="tx1"/>
              </a:solidFill>
            </a:endParaRPr>
          </a:p>
        </p:txBody>
      </p:sp>
      <p:grpSp>
        <p:nvGrpSpPr>
          <p:cNvPr id="10" name="Group 9"/>
          <p:cNvGrpSpPr/>
          <p:nvPr/>
        </p:nvGrpSpPr>
        <p:grpSpPr>
          <a:xfrm>
            <a:off x="386396" y="4219402"/>
            <a:ext cx="4224141" cy="2319991"/>
            <a:chOff x="5159982" y="3615286"/>
            <a:chExt cx="3478229" cy="2319991"/>
          </a:xfrm>
        </p:grpSpPr>
        <p:sp>
          <p:nvSpPr>
            <p:cNvPr id="35" name="Rounded Rectangle 34"/>
            <p:cNvSpPr/>
            <p:nvPr/>
          </p:nvSpPr>
          <p:spPr>
            <a:xfrm>
              <a:off x="5159982"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91002" y="2114941"/>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8477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2344" y="1819947"/>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8477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8477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4854" y="2160405"/>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a:t>
            </a:r>
          </a:p>
        </p:txBody>
      </p:sp>
      <p:sp>
        <p:nvSpPr>
          <p:cNvPr id="2" name="Slide Number Placeholder 1"/>
          <p:cNvSpPr>
            <a:spLocks noGrp="1"/>
          </p:cNvSpPr>
          <p:nvPr>
            <p:ph type="sldNum" sz="quarter" idx="12"/>
          </p:nvPr>
        </p:nvSpPr>
        <p:spPr>
          <a:xfrm>
            <a:off x="11533118" y="6326977"/>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58</a:t>
            </a:fld>
            <a:endParaRPr lang="en-US" sz="1200" dirty="0">
              <a:solidFill>
                <a:schemeClr val="tx1"/>
              </a:solidFill>
            </a:endParaRPr>
          </a:p>
        </p:txBody>
      </p:sp>
      <p:sp>
        <p:nvSpPr>
          <p:cNvPr id="7" name="Rectangle 6"/>
          <p:cNvSpPr/>
          <p:nvPr/>
        </p:nvSpPr>
        <p:spPr>
          <a:xfrm>
            <a:off x="716138" y="996557"/>
            <a:ext cx="3956316" cy="479682"/>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9933"/>
                </a:solidFill>
              </a:rPr>
              <a:t>Abib 14 Light Season</a:t>
            </a:r>
          </a:p>
        </p:txBody>
      </p:sp>
      <p:cxnSp>
        <p:nvCxnSpPr>
          <p:cNvPr id="29" name="Straight Connector 28"/>
          <p:cNvCxnSpPr/>
          <p:nvPr/>
        </p:nvCxnSpPr>
        <p:spPr>
          <a:xfrm flipV="1">
            <a:off x="2822532" y="3962401"/>
            <a:ext cx="2168177" cy="206445"/>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98601" y="4545916"/>
            <a:ext cx="351649" cy="1754326"/>
          </a:xfrm>
          <a:prstGeom prst="rect">
            <a:avLst/>
          </a:prstGeom>
          <a:noFill/>
          <a:ln w="38100">
            <a:solidFill>
              <a:srgbClr val="990000"/>
            </a:solidFill>
          </a:ln>
        </p:spPr>
        <p:txBody>
          <a:bodyPr wrap="square" rtlCol="0">
            <a:spAutoFit/>
          </a:bodyPr>
          <a:lstStyle/>
          <a:p>
            <a:r>
              <a:rPr lang="en-CA" b="1" dirty="0">
                <a:solidFill>
                  <a:srgbClr val="990000"/>
                </a:solidFill>
              </a:rPr>
              <a:t>SUNSET</a:t>
            </a:r>
          </a:p>
        </p:txBody>
      </p:sp>
      <p:cxnSp>
        <p:nvCxnSpPr>
          <p:cNvPr id="31" name="Straight Arrow Connector 30"/>
          <p:cNvCxnSpPr/>
          <p:nvPr/>
        </p:nvCxnSpPr>
        <p:spPr>
          <a:xfrm flipH="1" flipV="1">
            <a:off x="4965471" y="3976050"/>
            <a:ext cx="7731" cy="539548"/>
          </a:xfrm>
          <a:prstGeom prst="straightConnector1">
            <a:avLst/>
          </a:prstGeom>
          <a:ln w="57150">
            <a:solidFill>
              <a:srgbClr val="990000"/>
            </a:solidFill>
            <a:tailEnd type="triangle"/>
          </a:ln>
          <a:effectLst>
            <a:glow rad="127000">
              <a:srgbClr val="FFFF00"/>
            </a:glow>
          </a:effectLst>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544996" y="2315181"/>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162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Tree>
    <p:extLst>
      <p:ext uri="{BB962C8B-B14F-4D97-AF65-F5344CB8AC3E}">
        <p14:creationId xmlns:p14="http://schemas.microsoft.com/office/powerpoint/2010/main" val="1055227652"/>
      </p:ext>
    </p:extLst>
  </p:cSld>
  <p:clrMapOvr>
    <a:masterClrMapping/>
  </p:clrMapOvr>
  <p:transition spd="slow">
    <p:circl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6000">
              <a:schemeClr val="tx1"/>
            </a:gs>
            <a:gs pos="61000">
              <a:srgbClr val="FF0000"/>
            </a:gs>
            <a:gs pos="38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892651"/>
            <a:ext cx="11696131"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4" name="Rectangle 3"/>
          <p:cNvSpPr/>
          <p:nvPr/>
        </p:nvSpPr>
        <p:spPr>
          <a:xfrm>
            <a:off x="586750" y="152315"/>
            <a:ext cx="10986654"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err="1">
                <a:solidFill>
                  <a:schemeClr val="tx1"/>
                </a:solidFill>
              </a:rPr>
              <a:t>Yoseph</a:t>
            </a:r>
            <a:r>
              <a:rPr lang="en-US" sz="2800" b="1" dirty="0">
                <a:solidFill>
                  <a:schemeClr val="tx1"/>
                </a:solidFill>
              </a:rPr>
              <a:t> asks for the body of </a:t>
            </a:r>
            <a:r>
              <a:rPr lang="en-US" sz="2800" b="1" dirty="0">
                <a:solidFill>
                  <a:srgbClr val="0000FF"/>
                </a:solidFill>
              </a:rPr>
              <a:t>Yahusha</a:t>
            </a:r>
            <a:r>
              <a:rPr lang="en-US" sz="2800" b="1" dirty="0">
                <a:solidFill>
                  <a:schemeClr val="tx1"/>
                </a:solidFill>
              </a:rPr>
              <a:t> – Luke’s Account</a:t>
            </a:r>
            <a:endParaRPr lang="en-US" sz="2800" b="1" dirty="0">
              <a:solidFill>
                <a:srgbClr val="0000FF"/>
              </a:solidFill>
              <a:effectLst>
                <a:glow rad="1651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9" name="Group 8"/>
          <p:cNvGrpSpPr/>
          <p:nvPr/>
        </p:nvGrpSpPr>
        <p:grpSpPr>
          <a:xfrm>
            <a:off x="1195521" y="2576682"/>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13" name="Straight Connector 12"/>
          <p:cNvCxnSpPr/>
          <p:nvPr/>
        </p:nvCxnSpPr>
        <p:spPr>
          <a:xfrm flipH="1" flipV="1">
            <a:off x="1469938" y="2889611"/>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8897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82253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21745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chemeClr val="tx1"/>
                </a:solidFill>
              </a:ln>
              <a:solidFill>
                <a:schemeClr val="tx1"/>
              </a:solidFill>
            </a:endParaRPr>
          </a:p>
        </p:txBody>
      </p:sp>
      <p:grpSp>
        <p:nvGrpSpPr>
          <p:cNvPr id="10" name="Group 9"/>
          <p:cNvGrpSpPr/>
          <p:nvPr/>
        </p:nvGrpSpPr>
        <p:grpSpPr>
          <a:xfrm>
            <a:off x="459694" y="4219402"/>
            <a:ext cx="4224141" cy="2319991"/>
            <a:chOff x="5193446" y="3615286"/>
            <a:chExt cx="3478229" cy="2319991"/>
          </a:xfrm>
        </p:grpSpPr>
        <p:sp>
          <p:nvSpPr>
            <p:cNvPr id="35" name="Rounded Rectangle 34"/>
            <p:cNvSpPr/>
            <p:nvPr/>
          </p:nvSpPr>
          <p:spPr>
            <a:xfrm>
              <a:off x="5193446"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91002" y="2114941"/>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8477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2344" y="1819947"/>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8477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8477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4854" y="2160405"/>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a:t>
            </a:r>
          </a:p>
        </p:txBody>
      </p:sp>
      <p:sp>
        <p:nvSpPr>
          <p:cNvPr id="2" name="Slide Number Placeholder 1"/>
          <p:cNvSpPr>
            <a:spLocks noGrp="1"/>
          </p:cNvSpPr>
          <p:nvPr>
            <p:ph type="sldNum" sz="quarter" idx="12"/>
          </p:nvPr>
        </p:nvSpPr>
        <p:spPr>
          <a:xfrm>
            <a:off x="-77741" y="6559905"/>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59</a:t>
            </a:fld>
            <a:endParaRPr lang="en-US" sz="1200" dirty="0">
              <a:solidFill>
                <a:schemeClr val="tx1"/>
              </a:solidFill>
            </a:endParaRPr>
          </a:p>
        </p:txBody>
      </p:sp>
      <p:sp>
        <p:nvSpPr>
          <p:cNvPr id="7" name="Rectangle 6"/>
          <p:cNvSpPr/>
          <p:nvPr/>
        </p:nvSpPr>
        <p:spPr>
          <a:xfrm>
            <a:off x="716138" y="996557"/>
            <a:ext cx="3956316" cy="479682"/>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9933"/>
                </a:solidFill>
              </a:rPr>
              <a:t>Abib 14 Light Season</a:t>
            </a:r>
          </a:p>
        </p:txBody>
      </p:sp>
      <p:cxnSp>
        <p:nvCxnSpPr>
          <p:cNvPr id="19" name="Straight Arrow Connector 18"/>
          <p:cNvCxnSpPr/>
          <p:nvPr/>
        </p:nvCxnSpPr>
        <p:spPr>
          <a:xfrm flipH="1" flipV="1">
            <a:off x="4498778" y="4168847"/>
            <a:ext cx="691724" cy="1153124"/>
          </a:xfrm>
          <a:prstGeom prst="straightConnector1">
            <a:avLst/>
          </a:prstGeom>
          <a:ln w="57150">
            <a:solidFill>
              <a:schemeClr val="tx1"/>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544996" y="2315181"/>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162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17" name="Rectangle 16"/>
          <p:cNvSpPr/>
          <p:nvPr/>
        </p:nvSpPr>
        <p:spPr>
          <a:xfrm>
            <a:off x="5256990" y="1993313"/>
            <a:ext cx="6547083" cy="338387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endParaRPr lang="en-US" sz="3200" dirty="0">
              <a:solidFill>
                <a:prstClr val="black"/>
              </a:solidFill>
              <a:latin typeface="TITUS Cyberbit Basic" panose="02020603050405020304" pitchFamily="18" charset="0"/>
            </a:endParaRPr>
          </a:p>
        </p:txBody>
      </p:sp>
      <p:sp>
        <p:nvSpPr>
          <p:cNvPr id="28" name="Rectangle 27"/>
          <p:cNvSpPr/>
          <p:nvPr/>
        </p:nvSpPr>
        <p:spPr>
          <a:xfrm>
            <a:off x="5203726" y="1015467"/>
            <a:ext cx="6780265" cy="5705163"/>
          </a:xfrm>
          <a:prstGeom prst="rect">
            <a:avLst/>
          </a:prstGeom>
          <a:solidFill>
            <a:srgbClr val="9933FF">
              <a:alpha val="15000"/>
            </a:srgbClr>
          </a:solidFill>
          <a:ln w="57150">
            <a:solidFill>
              <a:srgbClr val="0CF4C8">
                <a:alpha val="94000"/>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b="1" dirty="0">
                <a:solidFill>
                  <a:schemeClr val="accent3">
                    <a:lumMod val="75000"/>
                  </a:schemeClr>
                </a:solidFill>
              </a:rPr>
              <a:t>Luke’s account does not specify the evening when </a:t>
            </a:r>
            <a:r>
              <a:rPr lang="en-US" sz="2800" b="1" dirty="0" err="1">
                <a:solidFill>
                  <a:schemeClr val="accent3">
                    <a:lumMod val="75000"/>
                  </a:schemeClr>
                </a:solidFill>
              </a:rPr>
              <a:t>Yoseph</a:t>
            </a:r>
            <a:r>
              <a:rPr lang="en-US" sz="2800" b="1" dirty="0">
                <a:solidFill>
                  <a:schemeClr val="accent3">
                    <a:lumMod val="75000"/>
                  </a:schemeClr>
                </a:solidFill>
              </a:rPr>
              <a:t> requested the body.  However, we will soon see clearly that Luke’s account is in full agreement with Matthew, Mark and John.</a:t>
            </a:r>
          </a:p>
          <a:p>
            <a:endParaRPr lang="en-US" sz="1000" dirty="0">
              <a:solidFill>
                <a:srgbClr val="FF9933"/>
              </a:solidFill>
            </a:endParaRPr>
          </a:p>
          <a:p>
            <a:r>
              <a:rPr lang="en-US" sz="2800" b="1" dirty="0">
                <a:solidFill>
                  <a:srgbClr val="008080"/>
                </a:solidFill>
                <a:latin typeface="TITUS Cyberbit Basic" panose="02020603050405020304" pitchFamily="18" charset="0"/>
              </a:rPr>
              <a:t>Luke 23:51</a:t>
            </a:r>
            <a:r>
              <a:rPr lang="en-US" sz="2800" b="1" dirty="0">
                <a:solidFill>
                  <a:prstClr val="black"/>
                </a:solidFill>
                <a:latin typeface="TITUS Cyberbit Basic" panose="02020603050405020304" pitchFamily="18" charset="0"/>
              </a:rPr>
              <a:t>  </a:t>
            </a:r>
            <a:r>
              <a:rPr lang="en-US" sz="2800" dirty="0">
                <a:solidFill>
                  <a:prstClr val="black"/>
                </a:solidFill>
                <a:latin typeface="TITUS Cyberbit Basic" panose="02020603050405020304" pitchFamily="18" charset="0"/>
              </a:rPr>
              <a:t>He was not agreeing with their counsel and deed – from </a:t>
            </a:r>
            <a:r>
              <a:rPr lang="en-US" sz="2800" dirty="0" err="1">
                <a:solidFill>
                  <a:prstClr val="black"/>
                </a:solidFill>
                <a:latin typeface="TITUS Cyberbit Basic" panose="02020603050405020304" pitchFamily="18" charset="0"/>
              </a:rPr>
              <a:t>Ramathayim</a:t>
            </a:r>
            <a:r>
              <a:rPr lang="en-US" sz="2800" dirty="0">
                <a:solidFill>
                  <a:prstClr val="black"/>
                </a:solidFill>
                <a:latin typeface="TITUS Cyberbit Basic" panose="02020603050405020304" pitchFamily="18" charset="0"/>
              </a:rPr>
              <a:t>, a city of the Yehuḏim, who himself was also waiting for the reign of Elohim, </a:t>
            </a:r>
          </a:p>
          <a:p>
            <a:r>
              <a:rPr lang="en-US" sz="2800" b="1" dirty="0">
                <a:solidFill>
                  <a:srgbClr val="008080"/>
                </a:solidFill>
                <a:latin typeface="TITUS Cyberbit Basic" panose="02020603050405020304" pitchFamily="18" charset="0"/>
              </a:rPr>
              <a:t>Luke 23:52</a:t>
            </a:r>
            <a:r>
              <a:rPr lang="en-US" sz="2800" b="1" dirty="0">
                <a:solidFill>
                  <a:prstClr val="black"/>
                </a:solidFill>
                <a:latin typeface="TITUS Cyberbit Basic" panose="02020603050405020304" pitchFamily="18" charset="0"/>
              </a:rPr>
              <a:t>  </a:t>
            </a:r>
            <a:r>
              <a:rPr lang="en-US" sz="2800" dirty="0">
                <a:solidFill>
                  <a:prstClr val="black"/>
                </a:solidFill>
                <a:latin typeface="TITUS Cyberbit Basic" panose="02020603050405020304" pitchFamily="18" charset="0"/>
              </a:rPr>
              <a:t>he, going to Pilate, </a:t>
            </a:r>
            <a:r>
              <a:rPr lang="en-US" sz="2800" b="1" u="sng" dirty="0">
                <a:ln>
                  <a:solidFill>
                    <a:srgbClr val="000099"/>
                  </a:solidFill>
                </a:ln>
                <a:solidFill>
                  <a:schemeClr val="accent1">
                    <a:lumMod val="60000"/>
                    <a:lumOff val="40000"/>
                  </a:schemeClr>
                </a:solidFill>
                <a:latin typeface="TITUS Cyberbit Basic" panose="02020603050405020304" pitchFamily="18" charset="0"/>
              </a:rPr>
              <a:t>asked</a:t>
            </a:r>
            <a:r>
              <a:rPr lang="en-US" sz="2800" dirty="0">
                <a:solidFill>
                  <a:prstClr val="black"/>
                </a:solidFill>
                <a:latin typeface="TITUS Cyberbit Basic" panose="02020603050405020304" pitchFamily="18" charset="0"/>
              </a:rPr>
              <a:t> for the body of </a:t>
            </a:r>
            <a:r>
              <a:rPr lang="he-IL" sz="2800" b="1" dirty="0">
                <a:solidFill>
                  <a:srgbClr val="0000FF"/>
                </a:solidFill>
                <a:latin typeface="SBL Hebrew"/>
              </a:rPr>
              <a:t>יהושע</a:t>
            </a:r>
            <a:r>
              <a:rPr lang="en-US" sz="2800" b="1" dirty="0">
                <a:solidFill>
                  <a:srgbClr val="0000FF"/>
                </a:solidFill>
                <a:latin typeface="TITUS Cyberbit Basic" panose="02020603050405020304" pitchFamily="18" charset="0"/>
              </a:rPr>
              <a:t> [Yahusha].</a:t>
            </a:r>
          </a:p>
        </p:txBody>
      </p:sp>
    </p:spTree>
    <p:extLst>
      <p:ext uri="{BB962C8B-B14F-4D97-AF65-F5344CB8AC3E}">
        <p14:creationId xmlns:p14="http://schemas.microsoft.com/office/powerpoint/2010/main" val="1344667780"/>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74000">
              <a:srgbClr val="FF00FF"/>
            </a:gs>
            <a:gs pos="83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386217"/>
            <a:ext cx="11092544" cy="6123444"/>
          </a:xfrm>
          <a:gradFill flip="none" rotWithShape="1">
            <a:gsLst>
              <a:gs pos="0">
                <a:srgbClr val="0CF4C8">
                  <a:tint val="66000"/>
                  <a:satMod val="160000"/>
                </a:srgbClr>
              </a:gs>
              <a:gs pos="50000">
                <a:srgbClr val="0CF4C8">
                  <a:tint val="44500"/>
                  <a:satMod val="160000"/>
                </a:srgbClr>
              </a:gs>
              <a:gs pos="100000">
                <a:srgbClr val="0CF4C8">
                  <a:tint val="23500"/>
                  <a:satMod val="160000"/>
                </a:srgbClr>
              </a:gs>
            </a:gsLst>
            <a:lin ang="2700000" scaled="1"/>
            <a:tileRect/>
          </a:gradFill>
          <a:scene3d>
            <a:camera prst="orthographicFront"/>
            <a:lightRig rig="threePt" dir="t"/>
          </a:scene3d>
          <a:sp3d>
            <a:bevelT/>
          </a:sp3d>
        </p:spPr>
        <p:txBody>
          <a:bodyPr lIns="182880" tIns="91440" rIns="182880" bIns="91440" anchor="ctr">
            <a:normAutofit fontScale="92500"/>
            <a:sp3d extrusionH="57150">
              <a:bevelT w="38100" h="38100"/>
            </a:sp3d>
          </a:bodyPr>
          <a:lstStyle/>
          <a:p>
            <a:pPr marL="0" lvl="0">
              <a:lnSpc>
                <a:spcPct val="110000"/>
              </a:lnSpc>
              <a:spcBef>
                <a:spcPts val="0"/>
              </a:spcBef>
              <a:spcAft>
                <a:spcPts val="1800"/>
              </a:spcAft>
              <a:buClr>
                <a:srgbClr val="B31166"/>
              </a:buCl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It was presently the </a:t>
            </a:r>
            <a:r>
              <a:rPr lang="en-US" sz="3200" b="1" cap="small" dirty="0">
                <a:solidFill>
                  <a:srgbClr val="9900CC"/>
                </a:solidFill>
                <a:latin typeface="Calibri" panose="020F0502020204030204" pitchFamily="34" charset="0"/>
                <a:ea typeface="Calibri" panose="020F0502020204030204" pitchFamily="34" charset="0"/>
                <a:cs typeface="Times New Roman" panose="02020603050405020304" pitchFamily="18" charset="0"/>
              </a:rPr>
              <a:t>3</a:t>
            </a:r>
            <a:r>
              <a:rPr lang="en-US" sz="3200" baseline="30000" dirty="0">
                <a:solidFill>
                  <a:srgbClr val="9900CC"/>
                </a:solidFill>
                <a:latin typeface="Calibri" panose="020F0502020204030204" pitchFamily="34" charset="0"/>
              </a:rPr>
              <a:t>rd</a:t>
            </a:r>
            <a:r>
              <a:rPr lang="en-US" sz="3200" b="1" dirty="0">
                <a:solidFill>
                  <a:srgbClr val="9900CC"/>
                </a:solidFill>
                <a:latin typeface="Calibri" panose="020F0502020204030204" pitchFamily="34" charset="0"/>
                <a:ea typeface="Calibri" panose="020F0502020204030204" pitchFamily="34" charset="0"/>
                <a:cs typeface="Times New Roman" panose="02020603050405020304" pitchFamily="18" charset="0"/>
              </a:rPr>
              <a:t> cycle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(Tuesday) Abib </a:t>
            </a:r>
            <a:r>
              <a:rPr lang="en-US" sz="3200" b="1" dirty="0">
                <a:solidFill>
                  <a:srgbClr val="990099"/>
                </a:solidFill>
                <a:latin typeface="Calibri" panose="020F0502020204030204" pitchFamily="34" charset="0"/>
                <a:ea typeface="Calibri" panose="020F0502020204030204" pitchFamily="34" charset="0"/>
                <a:cs typeface="Times New Roman" panose="02020603050405020304" pitchFamily="18" charset="0"/>
              </a:rPr>
              <a:t>13</a:t>
            </a:r>
            <a:r>
              <a:rPr lang="en-US" sz="3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t>
            </a:r>
            <a:r>
              <a:rPr lang="en-US" sz="3200" b="1" u="dbl" dirty="0">
                <a:solidFill>
                  <a:prstClr val="black">
                    <a:lumMod val="75000"/>
                    <a:lumOff val="25000"/>
                  </a:prstClr>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Night Season</a:t>
            </a:r>
            <a:r>
              <a:rPr lang="en-US" sz="3200" b="1" dirty="0">
                <a:solidFill>
                  <a:prstClr val="black">
                    <a:lumMod val="75000"/>
                    <a:lumOff val="25000"/>
                  </a:prstClr>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a:t>
            </a:r>
            <a:r>
              <a:rPr lang="en-US" sz="3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t>
            </a:r>
            <a:br>
              <a:rPr lang="en-US" sz="3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Scriptural support for </a:t>
            </a:r>
            <a:r>
              <a:rPr lang="en-US"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Passover on Abib </a:t>
            </a:r>
            <a:r>
              <a:rPr lang="en-US" sz="3200" b="1" dirty="0">
                <a:solidFill>
                  <a:srgbClr val="B31166">
                    <a:lumMod val="60000"/>
                    <a:lumOff val="40000"/>
                  </a:srgbClr>
                </a:solidFill>
                <a:latin typeface="Calibri" panose="020F0502020204030204" pitchFamily="34" charset="0"/>
                <a:ea typeface="Calibri" panose="020F0502020204030204" pitchFamily="34" charset="0"/>
                <a:cs typeface="Times New Roman" panose="02020603050405020304" pitchFamily="18" charset="0"/>
              </a:rPr>
              <a:t>14,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see: </a:t>
            </a:r>
          </a:p>
          <a:p>
            <a:pPr marL="0" lvl="0" indent="0" algn="ctr">
              <a:lnSpc>
                <a:spcPct val="110000"/>
              </a:lnSpc>
              <a:spcBef>
                <a:spcPts val="0"/>
              </a:spcBef>
              <a:spcAft>
                <a:spcPts val="1800"/>
              </a:spcAft>
              <a:buClr>
                <a:srgbClr val="B31166"/>
              </a:buClr>
              <a:buNone/>
            </a:pPr>
            <a:r>
              <a:rPr lang="en-CA" sz="3200" dirty="0">
                <a:solidFill>
                  <a:srgbClr val="993300"/>
                </a:solidFill>
                <a:latin typeface="Calibri" panose="020F0502020204030204" pitchFamily="34" charset="0"/>
                <a:ea typeface="Calibri" panose="020F0502020204030204" pitchFamily="34" charset="0"/>
                <a:cs typeface="Times New Roman" panose="02020603050405020304" pitchFamily="18" charset="0"/>
              </a:rPr>
              <a:t>(Ex 12:6/Lev 23:5/</a:t>
            </a:r>
            <a:r>
              <a:rPr lang="en-CA" sz="32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Num</a:t>
            </a:r>
            <a:r>
              <a:rPr lang="en-CA" sz="32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9:5; 28:16/Josh 5:10/2 </a:t>
            </a:r>
            <a:r>
              <a:rPr lang="en-CA" sz="32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Chron</a:t>
            </a:r>
            <a:r>
              <a:rPr lang="en-CA" sz="32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35:1)</a:t>
            </a:r>
          </a:p>
          <a:p>
            <a:pPr marL="0" lvl="0">
              <a:lnSpc>
                <a:spcPct val="110000"/>
              </a:lnSpc>
              <a:spcBef>
                <a:spcPts val="0"/>
              </a:spcBef>
              <a:spcAft>
                <a:spcPts val="1800"/>
              </a:spcAft>
              <a:buClr>
                <a:srgbClr val="B31166"/>
              </a:buClr>
            </a:pP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It cannot be the </a:t>
            </a:r>
            <a:r>
              <a:rPr lang="en-CA" sz="3200" cap="small" dirty="0">
                <a:solidFill>
                  <a:srgbClr val="0D0D0D"/>
                </a:solidFill>
                <a:latin typeface="Calibri" panose="020F0502020204030204" pitchFamily="34" charset="0"/>
                <a:ea typeface="Calibri" panose="020F0502020204030204" pitchFamily="34" charset="0"/>
                <a:cs typeface="Times New Roman" panose="02020603050405020304" pitchFamily="18" charset="0"/>
              </a:rPr>
              <a:t>1</a:t>
            </a:r>
            <a:r>
              <a:rPr lang="en-CA" sz="3200" cap="small" dirty="0">
                <a:solidFill>
                  <a:schemeClr val="tx1"/>
                </a:solidFill>
                <a:latin typeface="Calibri" panose="020F0502020204030204" pitchFamily="34" charset="0"/>
                <a:ea typeface="Calibri" panose="020F0502020204030204" pitchFamily="34" charset="0"/>
                <a:cs typeface="Times New Roman" panose="02020603050405020304" pitchFamily="18" charset="0"/>
              </a:rPr>
              <a:t>2</a:t>
            </a:r>
            <a:r>
              <a:rPr lang="en-CA" sz="3200" baseline="30000" dirty="0">
                <a:solidFill>
                  <a:schemeClr val="tx1"/>
                </a:solidFill>
                <a:latin typeface="Calibri" panose="020F0502020204030204" pitchFamily="34" charset="0"/>
              </a:rPr>
              <a:t>th</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of Abib because, as recorded by </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John</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when the following </a:t>
            </a:r>
            <a:r>
              <a:rPr lang="en-CA" sz="3200" b="1" u="sng" dirty="0">
                <a:solidFill>
                  <a:srgbClr val="990099"/>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Dawn</a:t>
            </a:r>
            <a:r>
              <a:rPr lang="en-CA"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occurred the </a:t>
            </a:r>
            <a:r>
              <a:rPr lang="en-CA" sz="3200" b="1" u="sng" dirty="0">
                <a:solidFill>
                  <a:srgbClr val="3333CC"/>
                </a:solidFill>
                <a:latin typeface="Calibri" panose="020F0502020204030204" pitchFamily="34" charset="0"/>
                <a:ea typeface="Calibri" panose="020F0502020204030204" pitchFamily="34" charset="0"/>
                <a:cs typeface="Times New Roman" panose="02020603050405020304" pitchFamily="18" charset="0"/>
              </a:rPr>
              <a:t>Pre</a:t>
            </a:r>
            <a:r>
              <a:rPr lang="en-CA" sz="3200" b="1" dirty="0">
                <a:solidFill>
                  <a:srgbClr val="3333CC"/>
                </a:solidFill>
                <a:latin typeface="Calibri" panose="020F0502020204030204" pitchFamily="34" charset="0"/>
                <a:ea typeface="Calibri" panose="020F0502020204030204" pitchFamily="34" charset="0"/>
                <a:cs typeface="Times New Roman" panose="02020603050405020304" pitchFamily="18" charset="0"/>
              </a:rPr>
              <a:t>p</a:t>
            </a:r>
            <a:r>
              <a:rPr lang="en-CA" sz="3200" b="1" u="sng" dirty="0">
                <a:solidFill>
                  <a:srgbClr val="3333CC"/>
                </a:solidFill>
                <a:latin typeface="Calibri" panose="020F0502020204030204" pitchFamily="34" charset="0"/>
                <a:ea typeface="Calibri" panose="020F0502020204030204" pitchFamily="34" charset="0"/>
                <a:cs typeface="Times New Roman" panose="02020603050405020304" pitchFamily="18" charset="0"/>
              </a:rPr>
              <a:t>aration</a:t>
            </a:r>
            <a:r>
              <a:rPr lang="en-CA" sz="3200" dirty="0">
                <a:solidFill>
                  <a:srgbClr val="3333CC"/>
                </a:solidFill>
                <a:latin typeface="Calibri" panose="020F0502020204030204" pitchFamily="34" charset="0"/>
                <a:ea typeface="Calibri" panose="020F0502020204030204" pitchFamily="34" charset="0"/>
                <a:cs typeface="Times New Roman" panose="02020603050405020304" pitchFamily="18" charset="0"/>
              </a:rPr>
              <a:t> </a:t>
            </a:r>
            <a:r>
              <a:rPr lang="en-CA" sz="2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(for the </a:t>
            </a:r>
            <a:r>
              <a:rPr lang="en-CA" sz="2800" dirty="0">
                <a:solidFill>
                  <a:schemeClr val="tx1"/>
                </a:solidFill>
                <a:latin typeface="Calibri" panose="020F0502020204030204" pitchFamily="34" charset="0"/>
              </a:rPr>
              <a:t>1</a:t>
            </a:r>
            <a:r>
              <a:rPr lang="en-CA" sz="2800" baseline="30000" dirty="0">
                <a:solidFill>
                  <a:schemeClr val="tx1"/>
                </a:solidFill>
                <a:latin typeface="Calibri" panose="020F0502020204030204" pitchFamily="34" charset="0"/>
              </a:rPr>
              <a:t>st</a:t>
            </a:r>
            <a:r>
              <a:rPr lang="en-CA" sz="2800" dirty="0">
                <a:solidFill>
                  <a:prstClr val="black">
                    <a:lumMod val="75000"/>
                    <a:lumOff val="25000"/>
                  </a:prstClr>
                </a:solidFill>
                <a:latin typeface="Calibri" panose="020F0502020204030204" pitchFamily="34" charset="0"/>
              </a:rPr>
              <a:t> </a:t>
            </a:r>
            <a:r>
              <a:rPr lang="en-CA" sz="2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Unleavened Bread Sabbath)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or the </a:t>
            </a:r>
            <a:r>
              <a:rPr lang="en-CA" sz="3200" b="1" dirty="0">
                <a:solidFill>
                  <a:srgbClr val="CC00CC"/>
                </a:solidFill>
                <a:latin typeface="Calibri" panose="020F0502020204030204" pitchFamily="34" charset="0"/>
              </a:rPr>
              <a:t>14</a:t>
            </a:r>
            <a:r>
              <a:rPr lang="en-CA" sz="3200" b="1" baseline="30000" dirty="0">
                <a:solidFill>
                  <a:srgbClr val="CC00CC"/>
                </a:solidFill>
                <a:latin typeface="Calibri" panose="020F0502020204030204" pitchFamily="34" charset="0"/>
              </a:rPr>
              <a:t>th</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day of Abib — had begun.  John recorded the events much the same as a live broadcast on TV.  </a:t>
            </a:r>
          </a:p>
          <a:p>
            <a:pPr marL="0" lvl="0">
              <a:lnSpc>
                <a:spcPct val="110000"/>
              </a:lnSpc>
              <a:spcBef>
                <a:spcPts val="0"/>
              </a:spcBef>
              <a:spcAft>
                <a:spcPts val="1800"/>
              </a:spcAft>
              <a:buClr>
                <a:srgbClr val="B31166"/>
              </a:buClr>
            </a:pP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events are written down just as they occurred.  </a:t>
            </a:r>
            <a:b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CA" sz="32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Ste</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 </a:t>
            </a:r>
            <a:r>
              <a:rPr lang="en-CA" sz="32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b</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y </a:t>
            </a:r>
            <a:r>
              <a:rPr lang="en-CA" sz="32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ste</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 </a:t>
            </a:r>
            <a:r>
              <a:rPr lang="en-CA" sz="32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John leads his readers throu</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g</a:t>
            </a:r>
            <a:r>
              <a:rPr lang="en-CA" sz="32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h the different scenarios that are all interconnected</a:t>
            </a: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54431" y="6495801"/>
            <a:ext cx="231820" cy="318655"/>
          </a:xfrm>
        </p:spPr>
        <p:txBody>
          <a:bodyPr/>
          <a:lstStyle/>
          <a:p>
            <a:fld id="{D57F1E4F-1CFF-5643-939E-217C01CDF565}" type="slidenum">
              <a:rPr lang="en-US" sz="1400" smtClean="0">
                <a:solidFill>
                  <a:schemeClr val="tx1"/>
                </a:solidFill>
              </a:rPr>
              <a:pPr/>
              <a:t>6</a:t>
            </a:fld>
            <a:endParaRPr lang="en-US" sz="1400" dirty="0">
              <a:solidFill>
                <a:schemeClr val="tx1"/>
              </a:solidFill>
            </a:endParaRPr>
          </a:p>
        </p:txBody>
      </p:sp>
    </p:spTree>
    <p:extLst>
      <p:ext uri="{BB962C8B-B14F-4D97-AF65-F5344CB8AC3E}">
        <p14:creationId xmlns:p14="http://schemas.microsoft.com/office/powerpoint/2010/main" val="316911068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9933FF">
            <a:alpha val="22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8" y="318655"/>
            <a:ext cx="11697166" cy="6341451"/>
          </a:xfrm>
          <a:solidFill>
            <a:schemeClr val="accent4">
              <a:lumMod val="20000"/>
              <a:lumOff val="80000"/>
            </a:schemeClr>
          </a:solidFill>
          <a:scene3d>
            <a:camera prst="orthographicFront"/>
            <a:lightRig rig="threePt" dir="t"/>
          </a:scene3d>
          <a:sp3d>
            <a:bevelT w="152400" h="50800" prst="softRound"/>
          </a:sp3d>
        </p:spPr>
        <p:txBody>
          <a:bodyPr>
            <a:normAutofit/>
            <a:sp3d extrusionH="57150">
              <a:bevelT w="38100" h="38100"/>
            </a:sp3d>
          </a:bodyPr>
          <a:lstStyle/>
          <a:p>
            <a:pPr marL="0" indent="0">
              <a:buNone/>
            </a:pPr>
            <a:r>
              <a:rPr lang="en-US" sz="2400" dirty="0">
                <a:solidFill>
                  <a:schemeClr val="tx1">
                    <a:lumMod val="95000"/>
                    <a:lumOff val="5000"/>
                  </a:schemeClr>
                </a:solidFill>
                <a:latin typeface="Calibri" panose="020F0502020204030204" pitchFamily="34" charset="0"/>
              </a:rPr>
              <a:t>Before the next graphic, we must examine this word – </a:t>
            </a:r>
            <a:r>
              <a:rPr lang="en-US" sz="2400" b="1" dirty="0">
                <a:solidFill>
                  <a:srgbClr val="00B050"/>
                </a:solidFill>
                <a:latin typeface="Calibri" panose="020F0502020204030204" pitchFamily="34" charset="0"/>
              </a:rPr>
              <a:t>epiphosko.  </a:t>
            </a:r>
            <a:br>
              <a:rPr lang="en-US" sz="2400" b="1" dirty="0">
                <a:solidFill>
                  <a:srgbClr val="00B050"/>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This is the Greek word seen in </a:t>
            </a:r>
            <a:r>
              <a:rPr lang="en-US" sz="2400" dirty="0">
                <a:solidFill>
                  <a:srgbClr val="00B050"/>
                </a:solidFill>
                <a:latin typeface="Calibri" panose="020F0502020204030204" pitchFamily="34" charset="0"/>
              </a:rPr>
              <a:t>Luke 23:54 </a:t>
            </a:r>
            <a:r>
              <a:rPr lang="en-US" sz="2400" dirty="0">
                <a:solidFill>
                  <a:schemeClr val="tx1">
                    <a:lumMod val="95000"/>
                    <a:lumOff val="5000"/>
                  </a:schemeClr>
                </a:solidFill>
                <a:latin typeface="Calibri" panose="020F0502020204030204" pitchFamily="34" charset="0"/>
              </a:rPr>
              <a:t>which describes the situation during the </a:t>
            </a:r>
            <a:r>
              <a:rPr lang="en-US" sz="2400" b="1" u="sng" dirty="0">
                <a:solidFill>
                  <a:srgbClr val="FF0000"/>
                </a:solidFill>
                <a:latin typeface="Calibri" panose="020F0502020204030204" pitchFamily="34" charset="0"/>
              </a:rPr>
              <a:t>PREPARATION</a:t>
            </a:r>
            <a:r>
              <a:rPr lang="en-US" sz="2400" dirty="0">
                <a:solidFill>
                  <a:schemeClr val="tx1">
                    <a:lumMod val="95000"/>
                    <a:lumOff val="5000"/>
                  </a:schemeClr>
                </a:solidFill>
                <a:latin typeface="Calibri" panose="020F0502020204030204" pitchFamily="34" charset="0"/>
              </a:rPr>
              <a:t> and burial process of the body of </a:t>
            </a:r>
            <a:r>
              <a:rPr lang="en-US" sz="2400" b="1" dirty="0">
                <a:solidFill>
                  <a:srgbClr val="0000FF"/>
                </a:solidFill>
                <a:latin typeface="Calibri" panose="020F0502020204030204" pitchFamily="34" charset="0"/>
              </a:rPr>
              <a:t>Yahusha.</a:t>
            </a:r>
          </a:p>
          <a:p>
            <a:pPr marL="0" indent="0">
              <a:buNone/>
            </a:pPr>
            <a:r>
              <a:rPr lang="en-US" sz="2400" dirty="0">
                <a:solidFill>
                  <a:schemeClr val="tx1">
                    <a:lumMod val="95000"/>
                    <a:lumOff val="5000"/>
                  </a:schemeClr>
                </a:solidFill>
                <a:latin typeface="Calibri" panose="020F0502020204030204" pitchFamily="34" charset="0"/>
              </a:rPr>
              <a:t>This word –</a:t>
            </a:r>
            <a:r>
              <a:rPr lang="en-US" sz="2400" dirty="0">
                <a:solidFill>
                  <a:srgbClr val="0000FF"/>
                </a:solidFill>
                <a:latin typeface="Calibri" panose="020F0502020204030204" pitchFamily="34" charset="0"/>
              </a:rPr>
              <a:t> </a:t>
            </a:r>
            <a:r>
              <a:rPr lang="en-US" sz="2400" b="1" dirty="0" err="1">
                <a:solidFill>
                  <a:srgbClr val="00B050"/>
                </a:solidFill>
                <a:latin typeface="Calibri" panose="020F0502020204030204" pitchFamily="34" charset="0"/>
              </a:rPr>
              <a:t>epiphosko</a:t>
            </a:r>
            <a:r>
              <a:rPr lang="en-US" sz="2400" dirty="0">
                <a:solidFill>
                  <a:srgbClr val="0000FF"/>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 has been translated as – </a:t>
            </a:r>
            <a:r>
              <a:rPr lang="en-US" sz="2400" dirty="0">
                <a:solidFill>
                  <a:srgbClr val="00B050"/>
                </a:solidFill>
                <a:latin typeface="Calibri" panose="020F0502020204030204" pitchFamily="34" charset="0"/>
              </a:rPr>
              <a:t>“was approaching” </a:t>
            </a:r>
            <a:r>
              <a:rPr lang="en-US" sz="2400" dirty="0">
                <a:solidFill>
                  <a:schemeClr val="tx1">
                    <a:lumMod val="95000"/>
                    <a:lumOff val="5000"/>
                  </a:schemeClr>
                </a:solidFill>
                <a:latin typeface="Calibri" panose="020F0502020204030204" pitchFamily="34" charset="0"/>
              </a:rPr>
              <a:t>and is directly referencing the </a:t>
            </a:r>
            <a:r>
              <a:rPr lang="en-US" sz="2400" dirty="0">
                <a:solidFill>
                  <a:srgbClr val="0070C0"/>
                </a:solidFill>
                <a:latin typeface="Calibri" panose="020F0502020204030204" pitchFamily="34" charset="0"/>
              </a:rPr>
              <a:t>1</a:t>
            </a:r>
            <a:r>
              <a:rPr lang="en-US" sz="2400" baseline="30000" dirty="0">
                <a:solidFill>
                  <a:srgbClr val="0070C0"/>
                </a:solidFill>
                <a:latin typeface="Calibri" panose="020F0502020204030204" pitchFamily="34" charset="0"/>
              </a:rPr>
              <a:t>st</a:t>
            </a:r>
            <a:r>
              <a:rPr lang="en-US" sz="2400" dirty="0">
                <a:solidFill>
                  <a:srgbClr val="0070C0"/>
                </a:solidFill>
                <a:latin typeface="Calibri" panose="020F0502020204030204" pitchFamily="34" charset="0"/>
              </a:rPr>
              <a:t> Sabbath of Unleavened Bread.  </a:t>
            </a:r>
            <a:r>
              <a:rPr lang="en-US" sz="2400" dirty="0">
                <a:solidFill>
                  <a:schemeClr val="tx1">
                    <a:lumMod val="95000"/>
                    <a:lumOff val="5000"/>
                  </a:schemeClr>
                </a:solidFill>
                <a:latin typeface="Calibri" panose="020F0502020204030204" pitchFamily="34" charset="0"/>
              </a:rPr>
              <a:t>Yes, this is </a:t>
            </a:r>
            <a:r>
              <a:rPr lang="en-US" sz="2400" b="1" i="1" dirty="0">
                <a:solidFill>
                  <a:srgbClr val="0070C0"/>
                </a:solidFill>
                <a:latin typeface="Calibri" panose="020F0502020204030204" pitchFamily="34" charset="0"/>
              </a:rPr>
              <a:t>extremely</a:t>
            </a:r>
            <a:r>
              <a:rPr lang="en-US" sz="2400" dirty="0">
                <a:solidFill>
                  <a:schemeClr val="tx1">
                    <a:lumMod val="95000"/>
                    <a:lumOff val="5000"/>
                  </a:schemeClr>
                </a:solidFill>
                <a:latin typeface="Calibri" panose="020F0502020204030204" pitchFamily="34" charset="0"/>
              </a:rPr>
              <a:t> important.  </a:t>
            </a:r>
          </a:p>
          <a:p>
            <a:pPr marL="0" indent="0">
              <a:buNone/>
            </a:pPr>
            <a:r>
              <a:rPr lang="en-US" sz="2400" i="1" dirty="0">
                <a:solidFill>
                  <a:srgbClr val="009999"/>
                </a:solidFill>
                <a:latin typeface="Georgia" panose="02040502050405020303" pitchFamily="18" charset="0"/>
              </a:rPr>
              <a:t>Strong’s</a:t>
            </a:r>
            <a:r>
              <a:rPr lang="en-US" sz="2400" dirty="0">
                <a:solidFill>
                  <a:schemeClr val="tx1">
                    <a:lumMod val="95000"/>
                    <a:lumOff val="5000"/>
                  </a:schemeClr>
                </a:solidFill>
                <a:latin typeface="Calibri" panose="020F0502020204030204" pitchFamily="34" charset="0"/>
              </a:rPr>
              <a:t>   - </a:t>
            </a:r>
            <a:r>
              <a:rPr lang="en-US" sz="2400" b="1" dirty="0">
                <a:solidFill>
                  <a:srgbClr val="00B050"/>
                </a:solidFill>
                <a:latin typeface="Calibri" panose="020F0502020204030204" pitchFamily="34" charset="0"/>
              </a:rPr>
              <a:t>epiphosko</a:t>
            </a:r>
            <a:r>
              <a:rPr lang="en-US" sz="2400" dirty="0">
                <a:solidFill>
                  <a:schemeClr val="tx1">
                    <a:lumMod val="95000"/>
                    <a:lumOff val="5000"/>
                  </a:schemeClr>
                </a:solidFill>
                <a:latin typeface="Calibri" panose="020F0502020204030204" pitchFamily="34" charset="0"/>
              </a:rPr>
              <a:t> – G2020   	 	</a:t>
            </a:r>
            <a:r>
              <a:rPr lang="en-US" sz="2400" b="1" dirty="0">
                <a:solidFill>
                  <a:srgbClr val="0070C0"/>
                </a:solidFill>
                <a:latin typeface="Calibri" panose="020F0502020204030204" pitchFamily="34" charset="0"/>
              </a:rPr>
              <a:t>to grow light, </a:t>
            </a:r>
            <a:r>
              <a:rPr lang="en-US" sz="2400" b="1" dirty="0">
                <a:solidFill>
                  <a:srgbClr val="FF0066"/>
                </a:solidFill>
                <a:latin typeface="Calibri" panose="020F0502020204030204" pitchFamily="34" charset="0"/>
              </a:rPr>
              <a:t>to dawn</a:t>
            </a:r>
          </a:p>
          <a:p>
            <a:pPr marL="0" indent="0">
              <a:buNone/>
            </a:pPr>
            <a:r>
              <a:rPr lang="en-US" sz="2400" i="1" dirty="0">
                <a:solidFill>
                  <a:srgbClr val="009999"/>
                </a:solidFill>
                <a:latin typeface="Georgia" panose="02040502050405020303" pitchFamily="18" charset="0"/>
              </a:rPr>
              <a:t>Thayer’s Lexicon </a:t>
            </a:r>
            <a:r>
              <a:rPr lang="en-US" sz="2400" dirty="0">
                <a:solidFill>
                  <a:schemeClr val="tx1">
                    <a:lumMod val="95000"/>
                    <a:lumOff val="5000"/>
                  </a:schemeClr>
                </a:solidFill>
                <a:latin typeface="Calibri" panose="020F0502020204030204" pitchFamily="34" charset="0"/>
              </a:rPr>
              <a:t>- </a:t>
            </a:r>
            <a:r>
              <a:rPr lang="en-US" sz="2400" b="1" dirty="0">
                <a:solidFill>
                  <a:srgbClr val="00B050"/>
                </a:solidFill>
                <a:latin typeface="Calibri" panose="020F0502020204030204" pitchFamily="34" charset="0"/>
              </a:rPr>
              <a:t>epiphosko</a:t>
            </a:r>
            <a:r>
              <a:rPr lang="en-US" sz="2400" dirty="0">
                <a:solidFill>
                  <a:schemeClr val="tx1">
                    <a:lumMod val="95000"/>
                    <a:lumOff val="5000"/>
                  </a:schemeClr>
                </a:solidFill>
                <a:latin typeface="Calibri" panose="020F0502020204030204" pitchFamily="34" charset="0"/>
              </a:rPr>
              <a:t> 	 	</a:t>
            </a:r>
            <a:r>
              <a:rPr lang="en-US" sz="2400" b="1" dirty="0">
                <a:solidFill>
                  <a:srgbClr val="0070C0"/>
                </a:solidFill>
                <a:latin typeface="Calibri" panose="020F0502020204030204" pitchFamily="34" charset="0"/>
              </a:rPr>
              <a:t>to grow light, </a:t>
            </a:r>
            <a:r>
              <a:rPr lang="en-US" sz="2400" b="1" dirty="0">
                <a:solidFill>
                  <a:srgbClr val="FF0066"/>
                </a:solidFill>
                <a:latin typeface="Calibri" panose="020F0502020204030204" pitchFamily="34" charset="0"/>
              </a:rPr>
              <a:t>to dawn</a:t>
            </a:r>
          </a:p>
          <a:p>
            <a:pPr marL="0" indent="0">
              <a:buNone/>
            </a:pPr>
            <a:r>
              <a:rPr lang="en-US" sz="2400" b="1" dirty="0">
                <a:solidFill>
                  <a:srgbClr val="CC00CC"/>
                </a:solidFill>
                <a:latin typeface="Calibri" panose="020F0502020204030204" pitchFamily="34" charset="0"/>
              </a:rPr>
              <a:t>When this word is used, the certainty is that whatever the context is, that object is beginning to </a:t>
            </a:r>
            <a:r>
              <a:rPr lang="en-US" sz="2400" b="1" dirty="0">
                <a:solidFill>
                  <a:srgbClr val="0070C0"/>
                </a:solidFill>
                <a:latin typeface="Calibri" panose="020F0502020204030204" pitchFamily="34" charset="0"/>
              </a:rPr>
              <a:t>become light. </a:t>
            </a:r>
          </a:p>
          <a:p>
            <a:pPr marL="0" indent="0">
              <a:buNone/>
            </a:pPr>
            <a:r>
              <a:rPr lang="en-US" sz="2400" b="1" dirty="0">
                <a:solidFill>
                  <a:schemeClr val="tx1">
                    <a:lumMod val="95000"/>
                    <a:lumOff val="5000"/>
                  </a:schemeClr>
                </a:solidFill>
                <a:latin typeface="Calibri" panose="020F0502020204030204" pitchFamily="34" charset="0"/>
              </a:rPr>
              <a:t>Now this statement may seem really mundane and a moot point, but it must be said:</a:t>
            </a:r>
          </a:p>
          <a:p>
            <a:pPr marL="0" indent="0">
              <a:buNone/>
            </a:pPr>
            <a:r>
              <a:rPr lang="en-US" sz="2400" b="1" dirty="0" err="1">
                <a:solidFill>
                  <a:srgbClr val="00B050"/>
                </a:solidFill>
                <a:latin typeface="Calibri" panose="020F0502020204030204" pitchFamily="34" charset="0"/>
              </a:rPr>
              <a:t>Epiphosko</a:t>
            </a:r>
            <a:r>
              <a:rPr lang="en-US" sz="2400" b="1" dirty="0">
                <a:solidFill>
                  <a:schemeClr val="tx1">
                    <a:lumMod val="95000"/>
                    <a:lumOff val="5000"/>
                  </a:schemeClr>
                </a:solidFill>
                <a:latin typeface="Calibri" panose="020F0502020204030204" pitchFamily="34" charset="0"/>
              </a:rPr>
              <a:t> </a:t>
            </a:r>
            <a:r>
              <a:rPr lang="en-US" sz="2400" b="1" u="sng" dirty="0">
                <a:solidFill>
                  <a:srgbClr val="FF0000"/>
                </a:solidFill>
                <a:latin typeface="Calibri" panose="020F0502020204030204" pitchFamily="34" charset="0"/>
              </a:rPr>
              <a:t>DOES NOT MEAN</a:t>
            </a:r>
            <a:r>
              <a:rPr lang="en-US" sz="2400" b="1" dirty="0">
                <a:solidFill>
                  <a:srgbClr val="FF0000"/>
                </a:solidFill>
                <a:latin typeface="Calibri" panose="020F0502020204030204" pitchFamily="34" charset="0"/>
              </a:rPr>
              <a:t> </a:t>
            </a:r>
            <a:r>
              <a:rPr lang="en-US" sz="2400" b="1" u="sng" dirty="0">
                <a:solidFill>
                  <a:schemeClr val="tx1">
                    <a:lumMod val="95000"/>
                    <a:lumOff val="5000"/>
                  </a:schemeClr>
                </a:solidFill>
                <a:latin typeface="Calibri" panose="020F0502020204030204" pitchFamily="34" charset="0"/>
              </a:rPr>
              <a:t>TO GROW DARK</a:t>
            </a:r>
            <a:r>
              <a:rPr lang="en-US" sz="2400" b="1" dirty="0">
                <a:solidFill>
                  <a:schemeClr val="tx1">
                    <a:lumMod val="95000"/>
                    <a:lumOff val="5000"/>
                  </a:schemeClr>
                </a:solidFill>
                <a:latin typeface="Calibri" panose="020F0502020204030204" pitchFamily="34" charset="0"/>
              </a:rPr>
              <a:t>, AS THE LIGHT SEASON DOES </a:t>
            </a:r>
            <a:r>
              <a:rPr lang="en-US" sz="2400" b="1" u="sng" dirty="0">
                <a:solidFill>
                  <a:schemeClr val="tx1">
                    <a:lumMod val="95000"/>
                    <a:lumOff val="5000"/>
                  </a:schemeClr>
                </a:solidFill>
                <a:latin typeface="Calibri" panose="020F0502020204030204" pitchFamily="34" charset="0"/>
              </a:rPr>
              <a:t>AFTER THE SUN HAS SET</a:t>
            </a:r>
            <a:r>
              <a:rPr lang="en-US" sz="2400" b="1" dirty="0">
                <a:solidFill>
                  <a:schemeClr val="tx1">
                    <a:lumMod val="95000"/>
                    <a:lumOff val="5000"/>
                  </a:schemeClr>
                </a:solidFill>
                <a:latin typeface="Calibri" panose="020F0502020204030204" pitchFamily="34" charset="0"/>
              </a:rPr>
              <a:t>.   </a:t>
            </a:r>
          </a:p>
          <a:p>
            <a:pPr marL="0" indent="0">
              <a:buNone/>
            </a:pPr>
            <a:r>
              <a:rPr lang="en-US" sz="2400" b="1" dirty="0">
                <a:solidFill>
                  <a:schemeClr val="tx1">
                    <a:lumMod val="95000"/>
                    <a:lumOff val="5000"/>
                  </a:schemeClr>
                </a:solidFill>
                <a:latin typeface="Calibri" panose="020F0502020204030204" pitchFamily="34" charset="0"/>
              </a:rPr>
              <a:t>This point is going to become ultra important very soon.</a:t>
            </a:r>
          </a:p>
          <a:p>
            <a:pPr marL="0" indent="0">
              <a:buNone/>
            </a:pPr>
            <a:r>
              <a:rPr lang="en-US" sz="2400" b="1" dirty="0">
                <a:solidFill>
                  <a:schemeClr val="tx1">
                    <a:lumMod val="95000"/>
                    <a:lumOff val="5000"/>
                  </a:schemeClr>
                </a:solidFill>
                <a:latin typeface="Calibri" panose="020F0502020204030204" pitchFamily="34" charset="0"/>
              </a:rPr>
              <a:t>However there is </a:t>
            </a:r>
            <a:r>
              <a:rPr lang="en-US" sz="2400" b="1" u="sng" dirty="0">
                <a:solidFill>
                  <a:schemeClr val="tx1">
                    <a:lumMod val="95000"/>
                    <a:lumOff val="5000"/>
                  </a:schemeClr>
                </a:solidFill>
                <a:latin typeface="Calibri" panose="020F0502020204030204" pitchFamily="34" charset="0"/>
              </a:rPr>
              <a:t>another ver</a:t>
            </a:r>
            <a:r>
              <a:rPr lang="en-US" sz="2400" b="1" dirty="0">
                <a:solidFill>
                  <a:schemeClr val="tx1">
                    <a:lumMod val="95000"/>
                    <a:lumOff val="5000"/>
                  </a:schemeClr>
                </a:solidFill>
                <a:latin typeface="Calibri" panose="020F0502020204030204" pitchFamily="34" charset="0"/>
              </a:rPr>
              <a:t>y </a:t>
            </a:r>
            <a:r>
              <a:rPr lang="en-US" sz="2400" b="1" u="sng" dirty="0">
                <a:solidFill>
                  <a:schemeClr val="tx1">
                    <a:lumMod val="95000"/>
                    <a:lumOff val="5000"/>
                  </a:schemeClr>
                </a:solidFill>
                <a:latin typeface="Calibri" panose="020F0502020204030204" pitchFamily="34" charset="0"/>
              </a:rPr>
              <a:t>interestin</a:t>
            </a:r>
            <a:r>
              <a:rPr lang="en-US" sz="2400" b="1" dirty="0">
                <a:solidFill>
                  <a:schemeClr val="tx1">
                    <a:lumMod val="95000"/>
                    <a:lumOff val="5000"/>
                  </a:schemeClr>
                </a:solidFill>
                <a:latin typeface="Calibri" panose="020F0502020204030204" pitchFamily="34" charset="0"/>
              </a:rPr>
              <a:t>g </a:t>
            </a:r>
            <a:r>
              <a:rPr lang="en-US" sz="2400" b="1" u="sng" dirty="0">
                <a:solidFill>
                  <a:schemeClr val="tx1">
                    <a:lumMod val="95000"/>
                    <a:lumOff val="5000"/>
                  </a:schemeClr>
                </a:solidFill>
                <a:latin typeface="Calibri" panose="020F0502020204030204" pitchFamily="34" charset="0"/>
              </a:rPr>
              <a:t>word</a:t>
            </a:r>
            <a:r>
              <a:rPr lang="en-US" sz="2400" b="1" dirty="0">
                <a:solidFill>
                  <a:schemeClr val="tx1">
                    <a:lumMod val="95000"/>
                    <a:lumOff val="5000"/>
                  </a:schemeClr>
                </a:solidFill>
                <a:latin typeface="Calibri" panose="020F0502020204030204" pitchFamily="34" charset="0"/>
              </a:rPr>
              <a:t> that needs commenting on as well.</a:t>
            </a:r>
          </a:p>
        </p:txBody>
      </p:sp>
      <p:sp>
        <p:nvSpPr>
          <p:cNvPr id="2" name="Slide Number Placeholder 1"/>
          <p:cNvSpPr>
            <a:spLocks noGrp="1"/>
          </p:cNvSpPr>
          <p:nvPr>
            <p:ph type="sldNum" sz="quarter" idx="12"/>
          </p:nvPr>
        </p:nvSpPr>
        <p:spPr>
          <a:xfrm>
            <a:off x="-69275" y="6573194"/>
            <a:ext cx="405083" cy="284806"/>
          </a:xfrm>
        </p:spPr>
        <p:txBody>
          <a:bodyPr/>
          <a:lstStyle/>
          <a:p>
            <a:fld id="{D57F1E4F-1CFF-5643-939E-217C01CDF565}" type="slidenum">
              <a:rPr lang="en-US" sz="1200" smtClean="0">
                <a:solidFill>
                  <a:schemeClr val="tx1"/>
                </a:solidFill>
              </a:rPr>
              <a:pPr/>
              <a:t>60</a:t>
            </a:fld>
            <a:endParaRPr lang="en-US" sz="1200" dirty="0">
              <a:solidFill>
                <a:schemeClr val="tx1"/>
              </a:solidFill>
            </a:endParaRPr>
          </a:p>
        </p:txBody>
      </p:sp>
    </p:spTree>
    <p:extLst>
      <p:ext uri="{BB962C8B-B14F-4D97-AF65-F5344CB8AC3E}">
        <p14:creationId xmlns:p14="http://schemas.microsoft.com/office/powerpoint/2010/main" val="29603270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Horizontal)">
                                      <p:cBhvr>
                                        <p:cTn id="7" dur="1250"/>
                                        <p:tgtEl>
                                          <p:spTgt spid="3">
                                            <p:txEl>
                                              <p:pRg st="2" end="2"/>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Horizontal)">
                                      <p:cBhvr>
                                        <p:cTn id="10" dur="1250"/>
                                        <p:tgtEl>
                                          <p:spTgt spid="3">
                                            <p:txEl>
                                              <p:pRg st="3" end="3"/>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Horizontal)">
                                      <p:cBhvr>
                                        <p:cTn id="13" dur="125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5" end="5"/>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232012"/>
            <a:ext cx="11723427" cy="6359856"/>
          </a:xfrm>
          <a:solidFill>
            <a:schemeClr val="accent5">
              <a:lumMod val="20000"/>
              <a:lumOff val="80000"/>
            </a:schemeClr>
          </a:solidFill>
          <a:scene3d>
            <a:camera prst="orthographicFront"/>
            <a:lightRig rig="threePt" dir="t"/>
          </a:scene3d>
          <a:sp3d>
            <a:bevelT/>
          </a:sp3d>
        </p:spPr>
        <p:txBody>
          <a:bodyPr anchor="ctr">
            <a:noAutofit/>
            <a:sp3d extrusionH="57150">
              <a:bevelT w="38100" h="38100"/>
            </a:sp3d>
          </a:bodyPr>
          <a:lstStyle/>
          <a:p>
            <a:pPr marL="0" indent="0">
              <a:spcBef>
                <a:spcPts val="0"/>
              </a:spcBef>
              <a:spcAft>
                <a:spcPts val="2400"/>
              </a:spcAft>
              <a:buNone/>
            </a:pPr>
            <a:r>
              <a:rPr lang="en-US" sz="2400" i="1" dirty="0">
                <a:solidFill>
                  <a:srgbClr val="009999"/>
                </a:solidFill>
                <a:latin typeface="Georgia" panose="02040502050405020303" pitchFamily="18" charset="0"/>
              </a:rPr>
              <a:t>Strong’s</a:t>
            </a:r>
            <a:r>
              <a:rPr lang="en-US" dirty="0"/>
              <a:t> </a:t>
            </a:r>
            <a:r>
              <a:rPr lang="en-US" sz="2400" dirty="0">
                <a:solidFill>
                  <a:schemeClr val="tx1">
                    <a:lumMod val="95000"/>
                    <a:lumOff val="5000"/>
                  </a:schemeClr>
                </a:solidFill>
                <a:latin typeface="Calibri" panose="020F0502020204030204" pitchFamily="34" charset="0"/>
              </a:rPr>
              <a:t>G1448  </a:t>
            </a:r>
            <a:r>
              <a:rPr lang="en-US" sz="2400" b="1" dirty="0" err="1">
                <a:solidFill>
                  <a:srgbClr val="00B050"/>
                </a:solidFill>
                <a:latin typeface="Calibri" panose="020F0502020204030204" pitchFamily="34" charset="0"/>
              </a:rPr>
              <a:t>eggizo</a:t>
            </a:r>
            <a:r>
              <a:rPr lang="en-US" sz="2400" b="1" dirty="0">
                <a:solidFill>
                  <a:srgbClr val="00B050"/>
                </a:solidFill>
                <a:latin typeface="Calibri" panose="020F0502020204030204" pitchFamily="34" charset="0"/>
              </a:rPr>
              <a:t>    </a:t>
            </a:r>
            <a:r>
              <a:rPr lang="en-US" sz="2400" b="1" dirty="0">
                <a:solidFill>
                  <a:srgbClr val="FF0066"/>
                </a:solidFill>
                <a:latin typeface="Calibri" panose="020F0502020204030204" pitchFamily="34" charset="0"/>
              </a:rPr>
              <a:t>1.</a:t>
            </a:r>
            <a:r>
              <a:rPr lang="en-US" sz="2400" dirty="0">
                <a:solidFill>
                  <a:schemeClr val="tx1">
                    <a:lumMod val="95000"/>
                    <a:lumOff val="5000"/>
                  </a:schemeClr>
                </a:solidFill>
                <a:latin typeface="Calibri" panose="020F0502020204030204" pitchFamily="34" charset="0"/>
              </a:rPr>
              <a:t>	to bring near, to join one thing to another</a:t>
            </a:r>
            <a:br>
              <a:rPr lang="en-US" sz="2400" dirty="0">
                <a:solidFill>
                  <a:schemeClr val="tx1">
                    <a:lumMod val="95000"/>
                    <a:lumOff val="5000"/>
                  </a:schemeClr>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							</a:t>
            </a:r>
            <a:r>
              <a:rPr lang="en-US" sz="2400" b="1" dirty="0">
                <a:solidFill>
                  <a:srgbClr val="FF0066"/>
                </a:solidFill>
                <a:latin typeface="Calibri" panose="020F0502020204030204" pitchFamily="34" charset="0"/>
              </a:rPr>
              <a:t>2.</a:t>
            </a:r>
            <a:r>
              <a:rPr lang="en-US" sz="2400" dirty="0">
                <a:solidFill>
                  <a:schemeClr val="tx1">
                    <a:lumMod val="95000"/>
                    <a:lumOff val="5000"/>
                  </a:schemeClr>
                </a:solidFill>
                <a:latin typeface="Calibri" panose="020F0502020204030204" pitchFamily="34" charset="0"/>
              </a:rPr>
              <a:t>	to draw or come near to, to approach</a:t>
            </a:r>
          </a:p>
          <a:p>
            <a:pPr marL="0" indent="0">
              <a:spcBef>
                <a:spcPts val="0"/>
              </a:spcBef>
              <a:spcAft>
                <a:spcPts val="2400"/>
              </a:spcAft>
              <a:buNone/>
            </a:pPr>
            <a:r>
              <a:rPr lang="en-US" sz="2400" dirty="0">
                <a:solidFill>
                  <a:schemeClr val="tx1">
                    <a:lumMod val="95000"/>
                    <a:lumOff val="5000"/>
                  </a:schemeClr>
                </a:solidFill>
                <a:latin typeface="Calibri" panose="020F0502020204030204" pitchFamily="34" charset="0"/>
              </a:rPr>
              <a:t>In the next graphic we are going to read a text that this word could have </a:t>
            </a:r>
            <a:r>
              <a:rPr lang="en-US" sz="2400" b="1" dirty="0">
                <a:solidFill>
                  <a:srgbClr val="FF0066"/>
                </a:solidFill>
                <a:latin typeface="Calibri" panose="020F0502020204030204" pitchFamily="34" charset="0"/>
              </a:rPr>
              <a:t>VERY EASILY </a:t>
            </a:r>
            <a:r>
              <a:rPr lang="en-US" sz="2400" dirty="0">
                <a:solidFill>
                  <a:schemeClr val="tx1">
                    <a:lumMod val="95000"/>
                    <a:lumOff val="5000"/>
                  </a:schemeClr>
                </a:solidFill>
                <a:latin typeface="Calibri" panose="020F0502020204030204" pitchFamily="34" charset="0"/>
              </a:rPr>
              <a:t>been used instead of  - </a:t>
            </a:r>
            <a:r>
              <a:rPr lang="en-US" sz="2400" b="1" dirty="0" err="1">
                <a:solidFill>
                  <a:srgbClr val="00B050"/>
                </a:solidFill>
                <a:latin typeface="Calibri" panose="020F0502020204030204" pitchFamily="34" charset="0"/>
              </a:rPr>
              <a:t>epiphosko</a:t>
            </a:r>
            <a:r>
              <a:rPr lang="en-US" sz="2400" dirty="0">
                <a:solidFill>
                  <a:schemeClr val="tx1">
                    <a:lumMod val="95000"/>
                    <a:lumOff val="5000"/>
                  </a:schemeClr>
                </a:solidFill>
                <a:latin typeface="Calibri" panose="020F0502020204030204" pitchFamily="34" charset="0"/>
              </a:rPr>
              <a:t> – (</a:t>
            </a:r>
            <a:r>
              <a:rPr lang="en-US" sz="2400" b="1" dirty="0">
                <a:solidFill>
                  <a:srgbClr val="0070C0"/>
                </a:solidFill>
                <a:latin typeface="Calibri" panose="020F0502020204030204" pitchFamily="34" charset="0"/>
              </a:rPr>
              <a:t>to grow light</a:t>
            </a:r>
            <a:r>
              <a:rPr lang="en-US" sz="2400" dirty="0">
                <a:solidFill>
                  <a:schemeClr val="tx1">
                    <a:lumMod val="95000"/>
                    <a:lumOff val="5000"/>
                  </a:schemeClr>
                </a:solidFill>
                <a:latin typeface="Calibri" panose="020F0502020204030204" pitchFamily="34" charset="0"/>
              </a:rPr>
              <a:t>)</a:t>
            </a:r>
            <a:r>
              <a:rPr lang="en-US" sz="2400" b="1" dirty="0">
                <a:solidFill>
                  <a:srgbClr val="0070C0"/>
                </a:solidFill>
                <a:latin typeface="Calibri" panose="020F0502020204030204" pitchFamily="34" charset="0"/>
              </a:rPr>
              <a:t>!</a:t>
            </a:r>
            <a:endParaRPr lang="en-US" sz="2400" dirty="0">
              <a:solidFill>
                <a:schemeClr val="tx1">
                  <a:lumMod val="95000"/>
                  <a:lumOff val="5000"/>
                </a:schemeClr>
              </a:solidFill>
              <a:latin typeface="Calibri" panose="020F0502020204030204" pitchFamily="34" charset="0"/>
            </a:endParaRPr>
          </a:p>
          <a:p>
            <a:pPr marL="0" indent="0">
              <a:spcBef>
                <a:spcPts val="0"/>
              </a:spcBef>
              <a:spcAft>
                <a:spcPts val="2400"/>
              </a:spcAft>
              <a:buNone/>
            </a:pPr>
            <a:r>
              <a:rPr lang="en-US" sz="2400" dirty="0">
                <a:solidFill>
                  <a:schemeClr val="tx1">
                    <a:lumMod val="95000"/>
                    <a:lumOff val="5000"/>
                  </a:schemeClr>
                </a:solidFill>
                <a:latin typeface="Calibri" panose="020F0502020204030204" pitchFamily="34" charset="0"/>
              </a:rPr>
              <a:t>Why would </a:t>
            </a:r>
            <a:r>
              <a:rPr lang="en-US" sz="2400" b="1" dirty="0">
                <a:solidFill>
                  <a:schemeClr val="accent5">
                    <a:lumMod val="75000"/>
                  </a:schemeClr>
                </a:solidFill>
                <a:latin typeface="Calibri" panose="020F0502020204030204" pitchFamily="34" charset="0"/>
              </a:rPr>
              <a:t>Yahuah</a:t>
            </a:r>
            <a:r>
              <a:rPr lang="en-US" sz="2400" dirty="0">
                <a:solidFill>
                  <a:schemeClr val="tx1">
                    <a:lumMod val="95000"/>
                    <a:lumOff val="5000"/>
                  </a:schemeClr>
                </a:solidFill>
                <a:latin typeface="Calibri" panose="020F0502020204030204" pitchFamily="34" charset="0"/>
              </a:rPr>
              <a:t> allow the word </a:t>
            </a:r>
            <a:r>
              <a:rPr lang="en-US" sz="2400" b="1" dirty="0" err="1">
                <a:solidFill>
                  <a:srgbClr val="00B050"/>
                </a:solidFill>
                <a:latin typeface="Calibri" panose="020F0502020204030204" pitchFamily="34" charset="0"/>
              </a:rPr>
              <a:t>epiphosko</a:t>
            </a:r>
            <a:r>
              <a:rPr lang="en-US" sz="2400" dirty="0">
                <a:solidFill>
                  <a:schemeClr val="tx1">
                    <a:lumMod val="95000"/>
                    <a:lumOff val="5000"/>
                  </a:schemeClr>
                </a:solidFill>
                <a:latin typeface="Calibri" panose="020F0502020204030204" pitchFamily="34" charset="0"/>
              </a:rPr>
              <a:t> be entered into the Scriptures when the word </a:t>
            </a:r>
            <a:r>
              <a:rPr lang="en-US" sz="2400" b="1" dirty="0" err="1">
                <a:solidFill>
                  <a:srgbClr val="00B050"/>
                </a:solidFill>
                <a:latin typeface="Calibri" panose="020F0502020204030204" pitchFamily="34" charset="0"/>
              </a:rPr>
              <a:t>eggizo</a:t>
            </a:r>
            <a:r>
              <a:rPr lang="en-US" sz="2400" dirty="0">
                <a:solidFill>
                  <a:schemeClr val="tx1">
                    <a:lumMod val="95000"/>
                    <a:lumOff val="5000"/>
                  </a:schemeClr>
                </a:solidFill>
                <a:latin typeface="Calibri" panose="020F0502020204030204" pitchFamily="34" charset="0"/>
              </a:rPr>
              <a:t> (to draw near, to approach) could have been just as easily used?</a:t>
            </a:r>
          </a:p>
          <a:p>
            <a:pPr marL="0" indent="0">
              <a:spcBef>
                <a:spcPts val="0"/>
              </a:spcBef>
              <a:spcAft>
                <a:spcPts val="2400"/>
              </a:spcAft>
              <a:buNone/>
            </a:pPr>
            <a:r>
              <a:rPr lang="en-US" sz="3200" b="1" dirty="0">
                <a:solidFill>
                  <a:schemeClr val="accent2">
                    <a:lumMod val="75000"/>
                  </a:schemeClr>
                </a:solidFill>
                <a:latin typeface="Calibri" panose="020F0502020204030204" pitchFamily="34" charset="0"/>
              </a:rPr>
              <a:t>Is</a:t>
            </a:r>
            <a:r>
              <a:rPr lang="en-US" sz="3200" dirty="0">
                <a:solidFill>
                  <a:schemeClr val="tx1">
                    <a:lumMod val="95000"/>
                    <a:lumOff val="5000"/>
                  </a:schemeClr>
                </a:solidFill>
                <a:latin typeface="Calibri" panose="020F0502020204030204" pitchFamily="34" charset="0"/>
              </a:rPr>
              <a:t> </a:t>
            </a:r>
            <a:r>
              <a:rPr lang="en-US" sz="3200" b="1" dirty="0">
                <a:solidFill>
                  <a:schemeClr val="accent5">
                    <a:lumMod val="75000"/>
                  </a:schemeClr>
                </a:solidFill>
                <a:latin typeface="Calibri" panose="020F0502020204030204" pitchFamily="34" charset="0"/>
              </a:rPr>
              <a:t>Yahuah</a:t>
            </a:r>
            <a:r>
              <a:rPr lang="en-US" sz="3200" dirty="0">
                <a:solidFill>
                  <a:schemeClr val="tx1">
                    <a:lumMod val="95000"/>
                    <a:lumOff val="5000"/>
                  </a:schemeClr>
                </a:solidFill>
                <a:latin typeface="Calibri" panose="020F0502020204030204" pitchFamily="34" charset="0"/>
              </a:rPr>
              <a:t> </a:t>
            </a:r>
            <a:r>
              <a:rPr lang="en-US" sz="3200" b="1" dirty="0">
                <a:solidFill>
                  <a:schemeClr val="accent2">
                    <a:lumMod val="75000"/>
                  </a:schemeClr>
                </a:solidFill>
                <a:latin typeface="Calibri" panose="020F0502020204030204" pitchFamily="34" charset="0"/>
              </a:rPr>
              <a:t>being super specific with an </a:t>
            </a:r>
            <a:r>
              <a:rPr lang="en-US" sz="3200" b="1" i="1" u="sng" dirty="0">
                <a:solidFill>
                  <a:srgbClr val="CC00CC"/>
                </a:solidFill>
                <a:latin typeface="Calibri" panose="020F0502020204030204" pitchFamily="34" charset="0"/>
              </a:rPr>
              <a:t>ISOLATING</a:t>
            </a:r>
            <a:r>
              <a:rPr lang="en-US" sz="3200" b="1" i="1" dirty="0">
                <a:solidFill>
                  <a:srgbClr val="CC00CC"/>
                </a:solidFill>
                <a:latin typeface="Calibri" panose="020F0502020204030204" pitchFamily="34" charset="0"/>
              </a:rPr>
              <a:t> </a:t>
            </a:r>
            <a:r>
              <a:rPr lang="en-US" sz="3200" b="1" i="1" u="sng" dirty="0">
                <a:solidFill>
                  <a:srgbClr val="CC00CC"/>
                </a:solidFill>
                <a:latin typeface="Calibri" panose="020F0502020204030204" pitchFamily="34" charset="0"/>
              </a:rPr>
              <a:t>accurac</a:t>
            </a:r>
            <a:r>
              <a:rPr lang="en-US" sz="3200" b="1" i="1" dirty="0">
                <a:solidFill>
                  <a:srgbClr val="CC00CC"/>
                </a:solidFill>
                <a:latin typeface="Calibri" panose="020F0502020204030204" pitchFamily="34" charset="0"/>
              </a:rPr>
              <a:t>y, </a:t>
            </a:r>
            <a:br>
              <a:rPr lang="en-US" sz="3200" b="1" i="1" dirty="0">
                <a:solidFill>
                  <a:srgbClr val="CC00CC"/>
                </a:solidFill>
                <a:latin typeface="Calibri" panose="020F0502020204030204" pitchFamily="34" charset="0"/>
              </a:rPr>
            </a:br>
            <a:r>
              <a:rPr lang="en-US" sz="3200" b="1" u="sng" dirty="0">
                <a:solidFill>
                  <a:schemeClr val="accent2">
                    <a:lumMod val="75000"/>
                  </a:schemeClr>
                </a:solidFill>
                <a:latin typeface="Calibri" panose="020F0502020204030204" pitchFamily="34" charset="0"/>
              </a:rPr>
              <a:t>not allowin</a:t>
            </a:r>
            <a:r>
              <a:rPr lang="en-US" sz="3200" b="1" dirty="0">
                <a:solidFill>
                  <a:schemeClr val="accent2">
                    <a:lumMod val="75000"/>
                  </a:schemeClr>
                </a:solidFill>
                <a:latin typeface="Calibri" panose="020F0502020204030204" pitchFamily="34" charset="0"/>
              </a:rPr>
              <a:t>g </a:t>
            </a:r>
            <a:r>
              <a:rPr lang="en-US" sz="3200" b="1" u="sng" dirty="0">
                <a:solidFill>
                  <a:schemeClr val="accent2">
                    <a:lumMod val="75000"/>
                  </a:schemeClr>
                </a:solidFill>
                <a:latin typeface="Calibri" panose="020F0502020204030204" pitchFamily="34" charset="0"/>
              </a:rPr>
              <a:t>even one hint of a mistake</a:t>
            </a:r>
            <a:r>
              <a:rPr lang="en-US" sz="3200" b="1" dirty="0">
                <a:solidFill>
                  <a:schemeClr val="accent2">
                    <a:lumMod val="75000"/>
                  </a:schemeClr>
                </a:solidFill>
                <a:latin typeface="Calibri" panose="020F0502020204030204" pitchFamily="34" charset="0"/>
              </a:rPr>
              <a:t> whatsoever as to the precise time of the cycle He desires us to understand???</a:t>
            </a:r>
          </a:p>
          <a:p>
            <a:pPr marL="0" indent="0">
              <a:spcBef>
                <a:spcPts val="0"/>
              </a:spcBef>
              <a:buNone/>
            </a:pPr>
            <a:r>
              <a:rPr lang="en-US" sz="2400" dirty="0">
                <a:solidFill>
                  <a:schemeClr val="tx1">
                    <a:lumMod val="95000"/>
                    <a:lumOff val="5000"/>
                  </a:schemeClr>
                </a:solidFill>
                <a:latin typeface="Calibri" panose="020F0502020204030204" pitchFamily="34" charset="0"/>
              </a:rPr>
              <a:t>You may not understand this question just yet.  Do not be disturbed, for we will address it before this study is over!</a:t>
            </a:r>
            <a:r>
              <a:rPr lang="en-US" sz="2400" b="1" dirty="0">
                <a:solidFill>
                  <a:srgbClr val="CC00CC"/>
                </a:solidFill>
                <a:latin typeface="Calibri" panose="020F0502020204030204" pitchFamily="34" charset="0"/>
              </a:rPr>
              <a:t> </a:t>
            </a:r>
            <a:r>
              <a:rPr lang="en-US" sz="2400" b="1" dirty="0">
                <a:solidFill>
                  <a:srgbClr val="CC00CC"/>
                </a:solidFill>
                <a:latin typeface="Calibri" panose="020F0502020204030204" pitchFamily="34" charset="0"/>
                <a:sym typeface="Wingdings" panose="05000000000000000000" pitchFamily="2" charset="2"/>
              </a:rPr>
              <a:t>  </a:t>
            </a:r>
            <a:r>
              <a:rPr lang="en-US" sz="2400" dirty="0">
                <a:solidFill>
                  <a:schemeClr val="tx1">
                    <a:lumMod val="95000"/>
                    <a:lumOff val="5000"/>
                  </a:schemeClr>
                </a:solidFill>
                <a:latin typeface="Calibri" panose="020F0502020204030204" pitchFamily="34" charset="0"/>
                <a:sym typeface="Wingdings" panose="05000000000000000000" pitchFamily="2" charset="2"/>
              </a:rPr>
              <a:t>But if you can, please keep this question in mind when you see the next selection from Luke.  </a:t>
            </a:r>
            <a:endParaRPr lang="en-US" sz="2400" dirty="0">
              <a:solidFill>
                <a:schemeClr val="tx1">
                  <a:lumMod val="95000"/>
                  <a:lumOff val="5000"/>
                </a:schemeClr>
              </a:solidFill>
              <a:latin typeface="Calibri" panose="020F0502020204030204" pitchFamily="34" charset="0"/>
            </a:endParaRPr>
          </a:p>
        </p:txBody>
      </p:sp>
      <p:sp>
        <p:nvSpPr>
          <p:cNvPr id="2" name="Slide Number Placeholder 1"/>
          <p:cNvSpPr>
            <a:spLocks noGrp="1"/>
          </p:cNvSpPr>
          <p:nvPr>
            <p:ph type="sldNum" sz="quarter" idx="12"/>
          </p:nvPr>
        </p:nvSpPr>
        <p:spPr>
          <a:xfrm>
            <a:off x="11757759" y="6627097"/>
            <a:ext cx="368064" cy="230903"/>
          </a:xfrm>
        </p:spPr>
        <p:txBody>
          <a:bodyPr/>
          <a:lstStyle/>
          <a:p>
            <a:fld id="{D57F1E4F-1CFF-5643-939E-217C01CDF565}" type="slidenum">
              <a:rPr lang="en-US" sz="1200" smtClean="0">
                <a:solidFill>
                  <a:schemeClr val="tx1"/>
                </a:solidFill>
              </a:rPr>
              <a:pPr/>
              <a:t>61</a:t>
            </a:fld>
            <a:endParaRPr lang="en-US" sz="1200" dirty="0">
              <a:solidFill>
                <a:schemeClr val="tx1"/>
              </a:solidFill>
            </a:endParaRPr>
          </a:p>
        </p:txBody>
      </p:sp>
    </p:spTree>
    <p:extLst>
      <p:ext uri="{BB962C8B-B14F-4D97-AF65-F5344CB8AC3E}">
        <p14:creationId xmlns:p14="http://schemas.microsoft.com/office/powerpoint/2010/main" val="299440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80">
                                          <p:stCondLst>
                                            <p:cond delay="0"/>
                                          </p:stCondLst>
                                        </p:cTn>
                                        <p:tgtEl>
                                          <p:spTgt spid="3">
                                            <p:txEl>
                                              <p:pRg st="4" end="4"/>
                                            </p:txEl>
                                          </p:spTgt>
                                        </p:tgtEl>
                                      </p:cBhvr>
                                    </p:animEffect>
                                    <p:anim calcmode="lin" valueType="num">
                                      <p:cBhvr>
                                        <p:cTn id="2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4" end="4"/>
                                            </p:txEl>
                                          </p:spTgt>
                                        </p:tgtEl>
                                      </p:cBhvr>
                                      <p:to x="100000" y="60000"/>
                                    </p:animScale>
                                    <p:animScale>
                                      <p:cBhvr>
                                        <p:cTn id="29" dur="166" decel="50000">
                                          <p:stCondLst>
                                            <p:cond delay="676"/>
                                          </p:stCondLst>
                                        </p:cTn>
                                        <p:tgtEl>
                                          <p:spTgt spid="3">
                                            <p:txEl>
                                              <p:pRg st="4" end="4"/>
                                            </p:txEl>
                                          </p:spTgt>
                                        </p:tgtEl>
                                      </p:cBhvr>
                                      <p:to x="100000" y="100000"/>
                                    </p:animScale>
                                    <p:animScale>
                                      <p:cBhvr>
                                        <p:cTn id="30" dur="26">
                                          <p:stCondLst>
                                            <p:cond delay="1312"/>
                                          </p:stCondLst>
                                        </p:cTn>
                                        <p:tgtEl>
                                          <p:spTgt spid="3">
                                            <p:txEl>
                                              <p:pRg st="4" end="4"/>
                                            </p:txEl>
                                          </p:spTgt>
                                        </p:tgtEl>
                                      </p:cBhvr>
                                      <p:to x="100000" y="80000"/>
                                    </p:animScale>
                                    <p:animScale>
                                      <p:cBhvr>
                                        <p:cTn id="31" dur="166" decel="50000">
                                          <p:stCondLst>
                                            <p:cond delay="1338"/>
                                          </p:stCondLst>
                                        </p:cTn>
                                        <p:tgtEl>
                                          <p:spTgt spid="3">
                                            <p:txEl>
                                              <p:pRg st="4" end="4"/>
                                            </p:txEl>
                                          </p:spTgt>
                                        </p:tgtEl>
                                      </p:cBhvr>
                                      <p:to x="100000" y="100000"/>
                                    </p:animScale>
                                    <p:animScale>
                                      <p:cBhvr>
                                        <p:cTn id="32" dur="26">
                                          <p:stCondLst>
                                            <p:cond delay="1642"/>
                                          </p:stCondLst>
                                        </p:cTn>
                                        <p:tgtEl>
                                          <p:spTgt spid="3">
                                            <p:txEl>
                                              <p:pRg st="4" end="4"/>
                                            </p:txEl>
                                          </p:spTgt>
                                        </p:tgtEl>
                                      </p:cBhvr>
                                      <p:to x="100000" y="90000"/>
                                    </p:animScale>
                                    <p:animScale>
                                      <p:cBhvr>
                                        <p:cTn id="33" dur="166" decel="50000">
                                          <p:stCondLst>
                                            <p:cond delay="1668"/>
                                          </p:stCondLst>
                                        </p:cTn>
                                        <p:tgtEl>
                                          <p:spTgt spid="3">
                                            <p:txEl>
                                              <p:pRg st="4" end="4"/>
                                            </p:txEl>
                                          </p:spTgt>
                                        </p:tgtEl>
                                      </p:cBhvr>
                                      <p:to x="100000" y="100000"/>
                                    </p:animScale>
                                    <p:animScale>
                                      <p:cBhvr>
                                        <p:cTn id="34" dur="26">
                                          <p:stCondLst>
                                            <p:cond delay="1808"/>
                                          </p:stCondLst>
                                        </p:cTn>
                                        <p:tgtEl>
                                          <p:spTgt spid="3">
                                            <p:txEl>
                                              <p:pRg st="4" end="4"/>
                                            </p:txEl>
                                          </p:spTgt>
                                        </p:tgtEl>
                                      </p:cBhvr>
                                      <p:to x="100000" y="95000"/>
                                    </p:animScale>
                                    <p:animScale>
                                      <p:cBhvr>
                                        <p:cTn id="3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6000">
              <a:schemeClr val="tx1"/>
            </a:gs>
            <a:gs pos="61000">
              <a:srgbClr val="FF0000"/>
            </a:gs>
            <a:gs pos="38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38" y="864941"/>
            <a:ext cx="11859905"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4" name="Rectangle 3"/>
          <p:cNvSpPr/>
          <p:nvPr/>
        </p:nvSpPr>
        <p:spPr>
          <a:xfrm>
            <a:off x="586750" y="152315"/>
            <a:ext cx="10986654"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Timing the Burial Process of Embalming Ha Mashiach – (Luke)</a:t>
            </a:r>
            <a:endParaRPr lang="en-US" sz="2800" b="1" dirty="0">
              <a:solidFill>
                <a:srgbClr val="0000FF"/>
              </a:solidFill>
              <a:effectLst>
                <a:glow rad="1651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14" name="Group 13"/>
          <p:cNvGrpSpPr/>
          <p:nvPr/>
        </p:nvGrpSpPr>
        <p:grpSpPr>
          <a:xfrm>
            <a:off x="1195521" y="2576682"/>
            <a:ext cx="3167694" cy="3217574"/>
            <a:chOff x="4077356" y="2226494"/>
            <a:chExt cx="3167694" cy="3217574"/>
          </a:xfrm>
        </p:grpSpPr>
        <p:grpSp>
          <p:nvGrpSpPr>
            <p:cNvPr id="9" name="Group 8"/>
            <p:cNvGrpSpPr/>
            <p:nvPr/>
          </p:nvGrpSpPr>
          <p:grpSpPr>
            <a:xfrm>
              <a:off x="4077356" y="2226494"/>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2" name="Oval 11"/>
            <p:cNvSpPr/>
            <p:nvPr/>
          </p:nvSpPr>
          <p:spPr>
            <a:xfrm>
              <a:off x="4235019" y="3938495"/>
              <a:ext cx="2863358" cy="1033288"/>
            </a:xfrm>
            <a:prstGeom prst="ellipse">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FF0000"/>
                  </a:solidFill>
                </a:rPr>
                <a:t>Abib 14 </a:t>
              </a:r>
              <a:r>
                <a:rPr lang="en-US" sz="2400" b="1" dirty="0">
                  <a:solidFill>
                    <a:srgbClr val="FF0000"/>
                  </a:solidFill>
                  <a:effectLst>
                    <a:glow rad="127000">
                      <a:srgbClr val="0CF4C8"/>
                    </a:glow>
                  </a:effectLst>
                </a:rPr>
                <a:t>Night of </a:t>
              </a:r>
            </a:p>
            <a:p>
              <a:pPr algn="ctr"/>
              <a:r>
                <a:rPr lang="en-US" sz="2400" b="1" dirty="0">
                  <a:solidFill>
                    <a:srgbClr val="FF0000"/>
                  </a:solidFill>
                  <a:effectLst>
                    <a:glow rad="127000">
                      <a:srgbClr val="0CF4C8"/>
                    </a:glow>
                  </a:effectLst>
                </a:rPr>
                <a:t>Embalming</a:t>
              </a:r>
              <a:r>
                <a:rPr lang="en-US" sz="2000" b="1" dirty="0">
                  <a:solidFill>
                    <a:srgbClr val="FF0000"/>
                  </a:solidFill>
                  <a:effectLst>
                    <a:glow rad="127000">
                      <a:srgbClr val="0CF4C8"/>
                    </a:glow>
                  </a:effectLst>
                </a:rPr>
                <a:t>!</a:t>
              </a:r>
            </a:p>
          </p:txBody>
        </p:sp>
      </p:gr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cxnSp>
        <p:nvCxnSpPr>
          <p:cNvPr id="13" name="Straight Connector 12"/>
          <p:cNvCxnSpPr/>
          <p:nvPr/>
        </p:nvCxnSpPr>
        <p:spPr>
          <a:xfrm flipH="1" flipV="1">
            <a:off x="1469938" y="2889611"/>
            <a:ext cx="1343891" cy="1279235"/>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88978" y="2383755"/>
            <a:ext cx="19906" cy="1829947"/>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822532" y="2930810"/>
            <a:ext cx="1285437" cy="1279235"/>
          </a:xfrm>
          <a:prstGeom prst="line">
            <a:avLst/>
          </a:prstGeom>
          <a:ln w="571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Pie 31"/>
          <p:cNvSpPr/>
          <p:nvPr/>
        </p:nvSpPr>
        <p:spPr>
          <a:xfrm rot="7643048">
            <a:off x="1217450" y="2600202"/>
            <a:ext cx="3129298" cy="3239730"/>
          </a:xfrm>
          <a:prstGeom prst="pie">
            <a:avLst>
              <a:gd name="adj1" fmla="val 8497796"/>
              <a:gd name="adj2" fmla="val 11260726"/>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chemeClr val="tx1"/>
                </a:solidFill>
              </a:ln>
              <a:solidFill>
                <a:schemeClr val="tx1"/>
              </a:solidFill>
            </a:endParaRPr>
          </a:p>
        </p:txBody>
      </p:sp>
      <p:grpSp>
        <p:nvGrpSpPr>
          <p:cNvPr id="10" name="Group 9"/>
          <p:cNvGrpSpPr/>
          <p:nvPr/>
        </p:nvGrpSpPr>
        <p:grpSpPr>
          <a:xfrm>
            <a:off x="274636" y="4219402"/>
            <a:ext cx="4224141" cy="2319991"/>
            <a:chOff x="5067956" y="3615286"/>
            <a:chExt cx="3478229" cy="2319991"/>
          </a:xfrm>
        </p:grpSpPr>
        <p:sp>
          <p:nvSpPr>
            <p:cNvPr id="35" name="Rounded Rectangle 34"/>
            <p:cNvSpPr/>
            <p:nvPr/>
          </p:nvSpPr>
          <p:spPr>
            <a:xfrm>
              <a:off x="5067956"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14!</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91002" y="2114941"/>
            <a:ext cx="1208036" cy="6459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0000"/>
                </a:solidFill>
              </a:rPr>
              <a:t>3</a:t>
            </a:r>
            <a:r>
              <a:rPr lang="en-US" sz="2800" b="1" baseline="30000" dirty="0">
                <a:solidFill>
                  <a:srgbClr val="FF0000"/>
                </a:solidFill>
              </a:rPr>
              <a:t>rd</a:t>
            </a:r>
            <a:r>
              <a:rPr lang="en-US" sz="2800" b="1" dirty="0">
                <a:solidFill>
                  <a:srgbClr val="FF0000"/>
                </a:solidFill>
              </a:rPr>
              <a:t> </a:t>
            </a:r>
            <a:r>
              <a:rPr lang="en-US" sz="2800" b="1" dirty="0" err="1">
                <a:solidFill>
                  <a:srgbClr val="FF0000"/>
                </a:solidFill>
              </a:rPr>
              <a:t>Hr</a:t>
            </a:r>
            <a:endParaRPr lang="en-US" sz="2800" b="1" dirty="0">
              <a:solidFill>
                <a:srgbClr val="FF0000"/>
              </a:solidFill>
            </a:endParaRPr>
          </a:p>
        </p:txBody>
      </p:sp>
      <p:cxnSp>
        <p:nvCxnSpPr>
          <p:cNvPr id="24" name="Straight Arrow Connector 23"/>
          <p:cNvCxnSpPr/>
          <p:nvPr/>
        </p:nvCxnSpPr>
        <p:spPr>
          <a:xfrm flipV="1">
            <a:off x="984778" y="2929888"/>
            <a:ext cx="485160" cy="1032513"/>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2344" y="1819947"/>
            <a:ext cx="1193174" cy="48158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6</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endParaRPr lang="en-US" sz="2800" b="1" dirty="0">
              <a:solidFill>
                <a:schemeClr val="tx1"/>
              </a:solidFill>
            </a:endParaRPr>
          </a:p>
        </p:txBody>
      </p:sp>
      <p:cxnSp>
        <p:nvCxnSpPr>
          <p:cNvPr id="38" name="Straight Arrow Connector 37"/>
          <p:cNvCxnSpPr/>
          <p:nvPr/>
        </p:nvCxnSpPr>
        <p:spPr>
          <a:xfrm flipV="1">
            <a:off x="984778" y="2662369"/>
            <a:ext cx="1777685" cy="1300032"/>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84778" y="3097346"/>
            <a:ext cx="2875150" cy="878703"/>
          </a:xfrm>
          <a:prstGeom prst="straightConnector1">
            <a:avLst/>
          </a:prstGeom>
          <a:ln w="76200">
            <a:solidFill>
              <a:srgbClr val="FF00FF"/>
            </a:solidFill>
            <a:prstDash val="sysDash"/>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4854" y="2160405"/>
            <a:ext cx="1135791" cy="56880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US" sz="2800" b="1" dirty="0">
                <a:solidFill>
                  <a:schemeClr val="tx1"/>
                </a:solidFill>
              </a:rPr>
              <a:t>9</a:t>
            </a:r>
            <a:r>
              <a:rPr lang="en-US" sz="2800" b="1" baseline="30000" dirty="0">
                <a:solidFill>
                  <a:schemeClr val="tx1"/>
                </a:solidFill>
              </a:rPr>
              <a:t>th</a:t>
            </a:r>
            <a:r>
              <a:rPr lang="en-US" sz="2800" b="1" dirty="0">
                <a:solidFill>
                  <a:schemeClr val="tx1"/>
                </a:solidFill>
              </a:rPr>
              <a:t> </a:t>
            </a:r>
            <a:r>
              <a:rPr lang="en-US" sz="2800" b="1" dirty="0" err="1">
                <a:solidFill>
                  <a:schemeClr val="tx1"/>
                </a:solidFill>
              </a:rPr>
              <a:t>Hr</a:t>
            </a:r>
            <a:r>
              <a:rPr lang="en-US" sz="2800" b="1" dirty="0">
                <a:solidFill>
                  <a:schemeClr val="tx1"/>
                </a:solidFill>
              </a:rPr>
              <a:t>  </a:t>
            </a:r>
          </a:p>
        </p:txBody>
      </p:sp>
      <p:sp>
        <p:nvSpPr>
          <p:cNvPr id="2" name="Slide Number Placeholder 1"/>
          <p:cNvSpPr>
            <a:spLocks noGrp="1"/>
          </p:cNvSpPr>
          <p:nvPr>
            <p:ph type="sldNum" sz="quarter" idx="12"/>
          </p:nvPr>
        </p:nvSpPr>
        <p:spPr>
          <a:xfrm flipH="1">
            <a:off x="-122405" y="6416282"/>
            <a:ext cx="463336" cy="472572"/>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62</a:t>
            </a:fld>
            <a:endParaRPr lang="en-US" sz="1200" dirty="0">
              <a:solidFill>
                <a:schemeClr val="tx1"/>
              </a:solidFill>
            </a:endParaRPr>
          </a:p>
        </p:txBody>
      </p:sp>
      <p:sp>
        <p:nvSpPr>
          <p:cNvPr id="7" name="Rectangle 6"/>
          <p:cNvSpPr/>
          <p:nvPr/>
        </p:nvSpPr>
        <p:spPr>
          <a:xfrm>
            <a:off x="716138" y="996557"/>
            <a:ext cx="3956316" cy="479682"/>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FF9933"/>
                </a:solidFill>
              </a:rPr>
              <a:t>Abib 14 Night Season</a:t>
            </a:r>
          </a:p>
        </p:txBody>
      </p:sp>
      <p:sp>
        <p:nvSpPr>
          <p:cNvPr id="15" name="Curved Down Arrow 14"/>
          <p:cNvSpPr/>
          <p:nvPr/>
        </p:nvSpPr>
        <p:spPr>
          <a:xfrm>
            <a:off x="544996" y="2315181"/>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162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17" name="Rectangle 16"/>
          <p:cNvSpPr/>
          <p:nvPr/>
        </p:nvSpPr>
        <p:spPr>
          <a:xfrm>
            <a:off x="5256990" y="1993313"/>
            <a:ext cx="6547083" cy="338387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endParaRPr lang="en-US" sz="3200" dirty="0">
              <a:solidFill>
                <a:prstClr val="black"/>
              </a:solidFill>
              <a:latin typeface="TITUS Cyberbit Basic" panose="02020603050405020304" pitchFamily="18" charset="0"/>
            </a:endParaRPr>
          </a:p>
        </p:txBody>
      </p:sp>
      <p:sp>
        <p:nvSpPr>
          <p:cNvPr id="28" name="Rectangle 27"/>
          <p:cNvSpPr/>
          <p:nvPr/>
        </p:nvSpPr>
        <p:spPr>
          <a:xfrm>
            <a:off x="5149868" y="987757"/>
            <a:ext cx="6780265" cy="5705164"/>
          </a:xfrm>
          <a:prstGeom prst="rect">
            <a:avLst/>
          </a:prstGeom>
          <a:solidFill>
            <a:srgbClr val="9933FF">
              <a:alpha val="15000"/>
            </a:srgbClr>
          </a:solidFill>
          <a:ln w="57150">
            <a:solidFill>
              <a:srgbClr val="0CF4C8">
                <a:alpha val="94000"/>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2800" b="1" dirty="0">
                <a:solidFill>
                  <a:srgbClr val="008080"/>
                </a:solidFill>
                <a:latin typeface="TITUS Cyberbit Basic" panose="02020603050405020304" pitchFamily="18" charset="0"/>
              </a:rPr>
              <a:t>Luke 23:53</a:t>
            </a:r>
            <a:r>
              <a:rPr lang="en-US" sz="2800" b="1" dirty="0">
                <a:solidFill>
                  <a:prstClr val="black"/>
                </a:solidFill>
                <a:latin typeface="TITUS Cyberbit Basic" panose="02020603050405020304" pitchFamily="18" charset="0"/>
              </a:rPr>
              <a:t>  </a:t>
            </a:r>
            <a:r>
              <a:rPr lang="en-US" sz="2800" dirty="0">
                <a:solidFill>
                  <a:prstClr val="black"/>
                </a:solidFill>
                <a:latin typeface="TITUS Cyberbit Basic" panose="02020603050405020304" pitchFamily="18" charset="0"/>
              </a:rPr>
              <a:t>And taking it down, he wrapped it in linen, and laid it in a tomb hewn out of the rock, where no one was yet laid.</a:t>
            </a:r>
          </a:p>
          <a:p>
            <a:endParaRPr lang="en-US" sz="2800" dirty="0">
              <a:solidFill>
                <a:srgbClr val="008080"/>
              </a:solidFill>
              <a:latin typeface="TITUS Cyberbit Basic" panose="02020603050405020304" pitchFamily="18" charset="0"/>
            </a:endParaRPr>
          </a:p>
          <a:p>
            <a:endParaRPr lang="en-US" sz="2800" dirty="0">
              <a:solidFill>
                <a:srgbClr val="008080"/>
              </a:solidFill>
              <a:latin typeface="TITUS Cyberbit Basic" panose="02020603050405020304" pitchFamily="18" charset="0"/>
            </a:endParaRPr>
          </a:p>
          <a:p>
            <a:endParaRPr lang="en-US" sz="2800" dirty="0">
              <a:solidFill>
                <a:srgbClr val="008080"/>
              </a:solidFill>
              <a:latin typeface="TITUS Cyberbit Basic" panose="02020603050405020304" pitchFamily="18" charset="0"/>
            </a:endParaRPr>
          </a:p>
          <a:p>
            <a:r>
              <a:rPr lang="en-US" sz="2800" b="1" dirty="0">
                <a:solidFill>
                  <a:srgbClr val="008080"/>
                </a:solidFill>
                <a:latin typeface="TITUS Cyberbit Basic" panose="02020603050405020304" pitchFamily="18" charset="0"/>
              </a:rPr>
              <a:t>Luke 23:54</a:t>
            </a:r>
            <a:r>
              <a:rPr lang="en-US" sz="2800" b="1" dirty="0">
                <a:solidFill>
                  <a:prstClr val="black"/>
                </a:solidFill>
                <a:latin typeface="TITUS Cyberbit Basic" panose="02020603050405020304" pitchFamily="18" charset="0"/>
              </a:rPr>
              <a:t>  </a:t>
            </a:r>
            <a:r>
              <a:rPr lang="en-US" sz="2800" b="1" dirty="0">
                <a:solidFill>
                  <a:prstClr val="black"/>
                </a:solidFill>
                <a:effectLst>
                  <a:glow rad="127000">
                    <a:srgbClr val="21F3B2"/>
                  </a:glow>
                </a:effectLst>
                <a:latin typeface="TITUS Cyberbit Basic" panose="02020603050405020304" pitchFamily="18" charset="0"/>
              </a:rPr>
              <a:t>And it was Preparation day, </a:t>
            </a:r>
          </a:p>
          <a:p>
            <a:endParaRPr lang="en-US" sz="2800" b="1" dirty="0">
              <a:solidFill>
                <a:prstClr val="black"/>
              </a:solidFill>
              <a:effectLst>
                <a:glow rad="127000">
                  <a:srgbClr val="21F3B2"/>
                </a:glow>
              </a:effectLst>
              <a:latin typeface="TITUS Cyberbit Basic" panose="02020603050405020304" pitchFamily="18" charset="0"/>
            </a:endParaRPr>
          </a:p>
          <a:p>
            <a:endParaRPr lang="en-US" sz="2800" b="1" dirty="0">
              <a:solidFill>
                <a:prstClr val="black"/>
              </a:solidFill>
              <a:effectLst>
                <a:glow rad="127000">
                  <a:srgbClr val="21F3B2"/>
                </a:glow>
              </a:effectLst>
              <a:latin typeface="TITUS Cyberbit Basic" panose="02020603050405020304" pitchFamily="18" charset="0"/>
            </a:endParaRPr>
          </a:p>
          <a:p>
            <a:endParaRPr lang="en-US" sz="2800" b="1" dirty="0">
              <a:solidFill>
                <a:prstClr val="black"/>
              </a:solidFill>
              <a:effectLst>
                <a:glow rad="127000">
                  <a:srgbClr val="21F3B2"/>
                </a:glow>
              </a:effectLst>
              <a:latin typeface="TITUS Cyberbit Basic" panose="02020603050405020304" pitchFamily="18" charset="0"/>
            </a:endParaRPr>
          </a:p>
          <a:p>
            <a:pPr algn="ctr"/>
            <a:r>
              <a:rPr lang="en-US" sz="2800" b="1" dirty="0">
                <a:solidFill>
                  <a:prstClr val="black"/>
                </a:solidFill>
                <a:effectLst>
                  <a:glow rad="127000">
                    <a:srgbClr val="0BD6EB"/>
                  </a:glow>
                </a:effectLst>
                <a:latin typeface="TITUS Cyberbit Basic" panose="02020603050405020304" pitchFamily="18" charset="0"/>
              </a:rPr>
              <a:t>Approaching </a:t>
            </a:r>
            <a:r>
              <a:rPr lang="en-US" sz="2800" b="1" dirty="0">
                <a:solidFill>
                  <a:prstClr val="black"/>
                </a:solidFill>
                <a:effectLst/>
                <a:latin typeface="TITUS Cyberbit Basic" panose="02020603050405020304" pitchFamily="18" charset="0"/>
              </a:rPr>
              <a:t>=</a:t>
            </a:r>
            <a:r>
              <a:rPr lang="en-US" sz="2800" b="1" dirty="0">
                <a:solidFill>
                  <a:prstClr val="black"/>
                </a:solidFill>
                <a:effectLst>
                  <a:glow rad="127000">
                    <a:srgbClr val="21F3B2"/>
                  </a:glow>
                </a:effectLst>
                <a:latin typeface="TITUS Cyberbit Basic" panose="02020603050405020304" pitchFamily="18" charset="0"/>
              </a:rPr>
              <a:t> </a:t>
            </a:r>
            <a:r>
              <a:rPr lang="en-US" sz="2800" b="1" dirty="0" err="1">
                <a:solidFill>
                  <a:prstClr val="black"/>
                </a:solidFill>
                <a:effectLst>
                  <a:glow rad="127000">
                    <a:srgbClr val="FF9933"/>
                  </a:glow>
                </a:effectLst>
                <a:latin typeface="TITUS Cyberbit Basic" panose="02020603050405020304" pitchFamily="18" charset="0"/>
              </a:rPr>
              <a:t>Epiphosko</a:t>
            </a:r>
            <a:r>
              <a:rPr lang="en-US" sz="2800" b="1" dirty="0">
                <a:solidFill>
                  <a:prstClr val="black"/>
                </a:solidFill>
                <a:effectLst>
                  <a:glow rad="127000">
                    <a:srgbClr val="21F3B2"/>
                  </a:glow>
                </a:effectLst>
                <a:latin typeface="TITUS Cyberbit Basic" panose="02020603050405020304" pitchFamily="18" charset="0"/>
              </a:rPr>
              <a:t> </a:t>
            </a:r>
            <a:r>
              <a:rPr lang="en-US" sz="2800" b="1" dirty="0">
                <a:solidFill>
                  <a:prstClr val="black"/>
                </a:solidFill>
                <a:effectLst/>
                <a:latin typeface="TITUS Cyberbit Basic" panose="02020603050405020304" pitchFamily="18" charset="0"/>
              </a:rPr>
              <a:t>=</a:t>
            </a:r>
          </a:p>
          <a:p>
            <a:pPr algn="ctr"/>
            <a:r>
              <a:rPr lang="en-US" sz="2800" b="1" dirty="0">
                <a:solidFill>
                  <a:prstClr val="black"/>
                </a:solidFill>
                <a:effectLst>
                  <a:glow rad="127000">
                    <a:srgbClr val="21F3B2"/>
                  </a:glow>
                </a:effectLst>
                <a:latin typeface="TITUS Cyberbit Basic" panose="02020603050405020304" pitchFamily="18" charset="0"/>
              </a:rPr>
              <a:t> </a:t>
            </a:r>
            <a:br>
              <a:rPr lang="en-US" sz="2800" b="1" dirty="0">
                <a:solidFill>
                  <a:prstClr val="black"/>
                </a:solidFill>
                <a:effectLst>
                  <a:glow rad="127000">
                    <a:srgbClr val="21F3B2"/>
                  </a:glow>
                </a:effectLst>
                <a:latin typeface="TITUS Cyberbit Basic" panose="02020603050405020304" pitchFamily="18" charset="0"/>
              </a:rPr>
            </a:br>
            <a:endParaRPr lang="en-US" sz="2800" b="1" dirty="0">
              <a:solidFill>
                <a:prstClr val="black"/>
              </a:solidFill>
              <a:effectLst>
                <a:glow rad="228600">
                  <a:srgbClr val="0BD6EB"/>
                </a:glow>
              </a:effectLst>
              <a:latin typeface="TITUS Cyberbit Basic" panose="02020603050405020304" pitchFamily="18" charset="0"/>
            </a:endParaRPr>
          </a:p>
        </p:txBody>
      </p:sp>
      <p:sp>
        <p:nvSpPr>
          <p:cNvPr id="34" name="Curved Down Arrow 33"/>
          <p:cNvSpPr/>
          <p:nvPr/>
        </p:nvSpPr>
        <p:spPr>
          <a:xfrm rot="10800000">
            <a:off x="226096" y="4226904"/>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162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26" name="Rectangle 25"/>
          <p:cNvSpPr/>
          <p:nvPr/>
        </p:nvSpPr>
        <p:spPr>
          <a:xfrm>
            <a:off x="5632874" y="2432411"/>
            <a:ext cx="6049353" cy="914400"/>
          </a:xfrm>
          <a:prstGeom prst="rect">
            <a:avLst/>
          </a:prstGeom>
          <a:solidFill>
            <a:schemeClr val="tx1">
              <a:lumMod val="95000"/>
              <a:lumOff val="5000"/>
            </a:schemeClr>
          </a:solidFill>
          <a:ln w="38100">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solidFill>
                  <a:srgbClr val="FF9933"/>
                </a:solidFill>
              </a:rPr>
              <a:t>Wait</a:t>
            </a:r>
            <a:r>
              <a:rPr lang="en-US" sz="3200" b="1" dirty="0">
                <a:solidFill>
                  <a:srgbClr val="21E379"/>
                </a:solidFill>
              </a:rPr>
              <a:t>!</a:t>
            </a:r>
            <a:r>
              <a:rPr lang="en-US" sz="3200" b="1" dirty="0">
                <a:solidFill>
                  <a:srgbClr val="FF9933"/>
                </a:solidFill>
              </a:rPr>
              <a:t>  </a:t>
            </a:r>
            <a:r>
              <a:rPr lang="en-US" sz="3200" b="1" dirty="0">
                <a:solidFill>
                  <a:srgbClr val="21E379"/>
                </a:solidFill>
              </a:rPr>
              <a:t>Luke</a:t>
            </a:r>
            <a:r>
              <a:rPr lang="en-US" sz="3200" b="1" dirty="0">
                <a:solidFill>
                  <a:srgbClr val="FF9933"/>
                </a:solidFill>
              </a:rPr>
              <a:t> - what cycle of the week was this</a:t>
            </a:r>
            <a:r>
              <a:rPr lang="en-US" sz="3200" b="1" dirty="0">
                <a:solidFill>
                  <a:srgbClr val="21E379"/>
                </a:solidFill>
              </a:rPr>
              <a:t>?</a:t>
            </a:r>
          </a:p>
        </p:txBody>
      </p:sp>
      <p:cxnSp>
        <p:nvCxnSpPr>
          <p:cNvPr id="19" name="Straight Arrow Connector 18"/>
          <p:cNvCxnSpPr/>
          <p:nvPr/>
        </p:nvCxnSpPr>
        <p:spPr>
          <a:xfrm flipH="1">
            <a:off x="3519332" y="2331912"/>
            <a:ext cx="1844780" cy="2499395"/>
          </a:xfrm>
          <a:prstGeom prst="straightConnector1">
            <a:avLst/>
          </a:prstGeom>
          <a:ln w="57150">
            <a:solidFill>
              <a:schemeClr val="tx1"/>
            </a:solidFill>
            <a:headEnd type="none" w="med" len="med"/>
            <a:tailEnd type="arrow" w="med" len="med"/>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96681" y="4333198"/>
            <a:ext cx="4641465" cy="914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solidFill>
                  <a:schemeClr val="tx1"/>
                </a:solidFill>
                <a:effectLst>
                  <a:glow rad="127000">
                    <a:srgbClr val="0BD6EB"/>
                  </a:glow>
                </a:effectLst>
                <a:latin typeface="Georgia" panose="02040502050405020303" pitchFamily="18" charset="0"/>
              </a:rPr>
              <a:t>and the Sabbath was approaching. </a:t>
            </a:r>
          </a:p>
        </p:txBody>
      </p:sp>
      <p:sp>
        <p:nvSpPr>
          <p:cNvPr id="39" name="Rectangle 38"/>
          <p:cNvSpPr/>
          <p:nvPr/>
        </p:nvSpPr>
        <p:spPr>
          <a:xfrm>
            <a:off x="5950903" y="5780479"/>
            <a:ext cx="5434696" cy="713115"/>
          </a:xfrm>
          <a:prstGeom prst="rect">
            <a:avLst/>
          </a:prstGeom>
          <a:gradFill>
            <a:gsLst>
              <a:gs pos="91000">
                <a:srgbClr val="FFFF00">
                  <a:alpha val="70000"/>
                </a:srgbClr>
              </a:gs>
              <a:gs pos="16000">
                <a:schemeClr val="tx1"/>
              </a:gs>
              <a:gs pos="59000">
                <a:schemeClr val="accent1">
                  <a:lumMod val="30000"/>
                  <a:lumOff val="70000"/>
                  <a:alpha val="52000"/>
                </a:schemeClr>
              </a:gs>
            </a:gsLst>
            <a:lin ang="21594000" scaled="0"/>
          </a:gradFill>
          <a:ln w="38100">
            <a:solidFill>
              <a:srgbClr val="9933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dirty="0"/>
              <a:t>TO GR</a:t>
            </a:r>
            <a:r>
              <a:rPr lang="en-US" sz="4800" dirty="0">
                <a:solidFill>
                  <a:schemeClr val="bg1"/>
                </a:solidFill>
              </a:rPr>
              <a:t>OW</a:t>
            </a:r>
            <a:r>
              <a:rPr lang="en-US" sz="4800" dirty="0"/>
              <a:t> </a:t>
            </a:r>
            <a:r>
              <a:rPr lang="en-US" sz="4800" dirty="0">
                <a:solidFill>
                  <a:srgbClr val="0000FF"/>
                </a:solidFill>
                <a:effectLst>
                  <a:glow rad="127000">
                    <a:srgbClr val="0BD6EB"/>
                  </a:glow>
                </a:effectLst>
              </a:rPr>
              <a:t>LIGHT!</a:t>
            </a:r>
          </a:p>
        </p:txBody>
      </p:sp>
      <p:cxnSp>
        <p:nvCxnSpPr>
          <p:cNvPr id="42" name="Straight Connector 41"/>
          <p:cNvCxnSpPr/>
          <p:nvPr/>
        </p:nvCxnSpPr>
        <p:spPr>
          <a:xfrm flipV="1">
            <a:off x="2892945" y="3970879"/>
            <a:ext cx="2168177" cy="206445"/>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5035885" y="3984528"/>
            <a:ext cx="23824" cy="939254"/>
          </a:xfrm>
          <a:prstGeom prst="straightConnector1">
            <a:avLst/>
          </a:prstGeom>
          <a:ln w="57150">
            <a:solidFill>
              <a:srgbClr val="99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61302" y="4923782"/>
            <a:ext cx="351649" cy="1754326"/>
          </a:xfrm>
          <a:prstGeom prst="rect">
            <a:avLst/>
          </a:prstGeom>
          <a:noFill/>
          <a:ln w="38100">
            <a:solidFill>
              <a:srgbClr val="990000"/>
            </a:solidFill>
          </a:ln>
        </p:spPr>
        <p:txBody>
          <a:bodyPr wrap="square" rtlCol="0">
            <a:spAutoFit/>
          </a:bodyPr>
          <a:lstStyle/>
          <a:p>
            <a:r>
              <a:rPr lang="en-CA" b="1" dirty="0">
                <a:solidFill>
                  <a:srgbClr val="990000"/>
                </a:solidFill>
              </a:rPr>
              <a:t>SUNSET</a:t>
            </a:r>
          </a:p>
        </p:txBody>
      </p:sp>
      <p:cxnSp>
        <p:nvCxnSpPr>
          <p:cNvPr id="36" name="Straight Arrow Connector 35"/>
          <p:cNvCxnSpPr/>
          <p:nvPr/>
        </p:nvCxnSpPr>
        <p:spPr>
          <a:xfrm flipH="1">
            <a:off x="3687134" y="4038297"/>
            <a:ext cx="4815421" cy="950261"/>
          </a:xfrm>
          <a:prstGeom prst="straightConnector1">
            <a:avLst/>
          </a:prstGeom>
          <a:ln w="57150">
            <a:solidFill>
              <a:schemeClr val="tx1"/>
            </a:solidFill>
            <a:tailEnd type="triangle"/>
          </a:ln>
          <a:effectLst>
            <a:glow rad="127000">
              <a:srgbClr val="21E379"/>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1773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circle(in)">
                                      <p:cBhvr>
                                        <p:cTn id="7" dur="1250"/>
                                        <p:tgtEl>
                                          <p:spTgt spid="28">
                                            <p:txEl>
                                              <p:pRg st="0" end="0"/>
                                            </p:txEl>
                                          </p:spTgt>
                                        </p:tgtEl>
                                      </p:cBhvr>
                                    </p:animEffect>
                                  </p:childTnLst>
                                </p:cTn>
                              </p:par>
                              <p:par>
                                <p:cTn id="8" presetID="22" presetClass="entr" presetSubtype="1" fill="hold" nodeType="withEffect">
                                  <p:stCondLst>
                                    <p:cond delay="40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500" fill="hold"/>
                                        <p:tgtEl>
                                          <p:spTgt spid="26"/>
                                        </p:tgtEl>
                                        <p:attrNameLst>
                                          <p:attrName>ppt_w</p:attrName>
                                        </p:attrNameLst>
                                      </p:cBhvr>
                                      <p:tavLst>
                                        <p:tav tm="0">
                                          <p:val>
                                            <p:fltVal val="0"/>
                                          </p:val>
                                        </p:tav>
                                        <p:tav tm="100000">
                                          <p:val>
                                            <p:strVal val="#ppt_w"/>
                                          </p:val>
                                        </p:tav>
                                      </p:tavLst>
                                    </p:anim>
                                    <p:anim calcmode="lin" valueType="num">
                                      <p:cBhvr>
                                        <p:cTn id="16" dur="1500" fill="hold"/>
                                        <p:tgtEl>
                                          <p:spTgt spid="26"/>
                                        </p:tgtEl>
                                        <p:attrNameLst>
                                          <p:attrName>ppt_h</p:attrName>
                                        </p:attrNameLst>
                                      </p:cBhvr>
                                      <p:tavLst>
                                        <p:tav tm="0">
                                          <p:val>
                                            <p:fltVal val="0"/>
                                          </p:val>
                                        </p:tav>
                                        <p:tav tm="100000">
                                          <p:val>
                                            <p:strVal val="#ppt_h"/>
                                          </p:val>
                                        </p:tav>
                                      </p:tavLst>
                                    </p:anim>
                                    <p:anim calcmode="lin" valueType="num">
                                      <p:cBhvr>
                                        <p:cTn id="17" dur="1500" fill="hold"/>
                                        <p:tgtEl>
                                          <p:spTgt spid="26"/>
                                        </p:tgtEl>
                                        <p:attrNameLst>
                                          <p:attrName>style.rotation</p:attrName>
                                        </p:attrNameLst>
                                      </p:cBhvr>
                                      <p:tavLst>
                                        <p:tav tm="0">
                                          <p:val>
                                            <p:fltVal val="90"/>
                                          </p:val>
                                        </p:tav>
                                        <p:tav tm="100000">
                                          <p:val>
                                            <p:fltVal val="0"/>
                                          </p:val>
                                        </p:tav>
                                      </p:tavLst>
                                    </p:anim>
                                    <p:animEffect transition="in" filter="fade">
                                      <p:cBhvr>
                                        <p:cTn id="18" dur="1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wipe(left)">
                                      <p:cBhvr>
                                        <p:cTn id="23" dur="1500"/>
                                        <p:tgtEl>
                                          <p:spTgt spid="28">
                                            <p:txEl>
                                              <p:pRg st="4" end="4"/>
                                            </p:txEl>
                                          </p:spTgt>
                                        </p:tgtEl>
                                      </p:cBhvr>
                                    </p:animEffect>
                                  </p:childTnLst>
                                </p:cTn>
                              </p:par>
                              <p:par>
                                <p:cTn id="24" presetID="22" presetClass="entr" presetSubtype="2" fill="hold" nodeType="withEffect">
                                  <p:stCondLst>
                                    <p:cond delay="2000"/>
                                  </p:stCondLst>
                                  <p:childTnLst>
                                    <p:set>
                                      <p:cBhvr>
                                        <p:cTn id="25" dur="1" fill="hold">
                                          <p:stCondLst>
                                            <p:cond delay="0"/>
                                          </p:stCondLst>
                                        </p:cTn>
                                        <p:tgtEl>
                                          <p:spTgt spid="36"/>
                                        </p:tgtEl>
                                        <p:attrNameLst>
                                          <p:attrName>style.visibility</p:attrName>
                                        </p:attrNameLst>
                                      </p:cBhvr>
                                      <p:to>
                                        <p:strVal val="visible"/>
                                      </p:to>
                                    </p:set>
                                    <p:animEffect transition="in" filter="wipe(right)">
                                      <p:cBhvr>
                                        <p:cTn id="26" dur="1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500" fill="hold"/>
                                        <p:tgtEl>
                                          <p:spTgt spid="30"/>
                                        </p:tgtEl>
                                        <p:attrNameLst>
                                          <p:attrName>ppt_w</p:attrName>
                                        </p:attrNameLst>
                                      </p:cBhvr>
                                      <p:tavLst>
                                        <p:tav tm="0">
                                          <p:val>
                                            <p:fltVal val="0"/>
                                          </p:val>
                                        </p:tav>
                                        <p:tav tm="100000">
                                          <p:val>
                                            <p:strVal val="#ppt_w"/>
                                          </p:val>
                                        </p:tav>
                                      </p:tavLst>
                                    </p:anim>
                                    <p:anim calcmode="lin" valueType="num">
                                      <p:cBhvr>
                                        <p:cTn id="32" dur="1500" fill="hold"/>
                                        <p:tgtEl>
                                          <p:spTgt spid="30"/>
                                        </p:tgtEl>
                                        <p:attrNameLst>
                                          <p:attrName>ppt_h</p:attrName>
                                        </p:attrNameLst>
                                      </p:cBhvr>
                                      <p:tavLst>
                                        <p:tav tm="0">
                                          <p:val>
                                            <p:fltVal val="0"/>
                                          </p:val>
                                        </p:tav>
                                        <p:tav tm="100000">
                                          <p:val>
                                            <p:strVal val="#ppt_h"/>
                                          </p:val>
                                        </p:tav>
                                      </p:tavLst>
                                    </p:anim>
                                    <p:anim calcmode="lin" valueType="num">
                                      <p:cBhvr>
                                        <p:cTn id="33" dur="1500" fill="hold"/>
                                        <p:tgtEl>
                                          <p:spTgt spid="30"/>
                                        </p:tgtEl>
                                        <p:attrNameLst>
                                          <p:attrName>style.rotation</p:attrName>
                                        </p:attrNameLst>
                                      </p:cBhvr>
                                      <p:tavLst>
                                        <p:tav tm="0">
                                          <p:val>
                                            <p:fltVal val="90"/>
                                          </p:val>
                                        </p:tav>
                                        <p:tav tm="100000">
                                          <p:val>
                                            <p:fltVal val="0"/>
                                          </p:val>
                                        </p:tav>
                                      </p:tavLst>
                                    </p:anim>
                                    <p:animEffect transition="in" filter="fade">
                                      <p:cBhvr>
                                        <p:cTn id="34" dur="1500"/>
                                        <p:tgtEl>
                                          <p:spTgt spid="30"/>
                                        </p:tgtEl>
                                      </p:cBhvr>
                                    </p:animEffect>
                                  </p:childTnLst>
                                </p:cTn>
                              </p:par>
                              <p:par>
                                <p:cTn id="35" presetID="22" presetClass="entr" presetSubtype="2" fill="hold" grpId="0" nodeType="withEffect">
                                  <p:stCondLst>
                                    <p:cond delay="2500"/>
                                  </p:stCondLst>
                                  <p:childTnLst>
                                    <p:set>
                                      <p:cBhvr>
                                        <p:cTn id="36" dur="1" fill="hold">
                                          <p:stCondLst>
                                            <p:cond delay="0"/>
                                          </p:stCondLst>
                                        </p:cTn>
                                        <p:tgtEl>
                                          <p:spTgt spid="34"/>
                                        </p:tgtEl>
                                        <p:attrNameLst>
                                          <p:attrName>style.visibility</p:attrName>
                                        </p:attrNameLst>
                                      </p:cBhvr>
                                      <p:to>
                                        <p:strVal val="visible"/>
                                      </p:to>
                                    </p:set>
                                    <p:animEffect transition="in" filter="wipe(right)">
                                      <p:cBhvr>
                                        <p:cTn id="37" dur="20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xEl>
                                              <p:pRg st="8" end="8"/>
                                            </p:txEl>
                                          </p:spTgt>
                                        </p:tgtEl>
                                        <p:attrNameLst>
                                          <p:attrName>style.visibility</p:attrName>
                                        </p:attrNameLst>
                                      </p:cBhvr>
                                      <p:to>
                                        <p:strVal val="visible"/>
                                      </p:to>
                                    </p:set>
                                    <p:animEffect transition="in" filter="fade">
                                      <p:cBhvr>
                                        <p:cTn id="42" dur="1000"/>
                                        <p:tgtEl>
                                          <p:spTgt spid="28">
                                            <p:txEl>
                                              <p:pRg st="8" end="8"/>
                                            </p:txEl>
                                          </p:spTgt>
                                        </p:tgtEl>
                                      </p:cBhvr>
                                    </p:animEffect>
                                    <p:anim calcmode="lin" valueType="num">
                                      <p:cBhvr>
                                        <p:cTn id="43" dur="1000" fill="hold"/>
                                        <p:tgtEl>
                                          <p:spTgt spid="2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8">
                                            <p:txEl>
                                              <p:pRg st="8" end="8"/>
                                            </p:txEl>
                                          </p:spTgt>
                                        </p:tgtEl>
                                        <p:attrNameLst>
                                          <p:attrName>ppt_y</p:attrName>
                                        </p:attrNameLst>
                                      </p:cBhvr>
                                      <p:tavLst>
                                        <p:tav tm="0">
                                          <p:val>
                                            <p:strVal val="#ppt_y+.1"/>
                                          </p:val>
                                        </p:tav>
                                        <p:tav tm="100000">
                                          <p:val>
                                            <p:strVal val="#ppt_y"/>
                                          </p:val>
                                        </p:tav>
                                      </p:tavLst>
                                    </p:anim>
                                  </p:childTnLst>
                                </p:cTn>
                              </p:par>
                              <p:par>
                                <p:cTn id="45" presetID="2" presetClass="entr" presetSubtype="9" fill="hold" grpId="0" nodeType="withEffect">
                                  <p:stCondLst>
                                    <p:cond delay="10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500" fill="hold"/>
                                        <p:tgtEl>
                                          <p:spTgt spid="39"/>
                                        </p:tgtEl>
                                        <p:attrNameLst>
                                          <p:attrName>ppt_x</p:attrName>
                                        </p:attrNameLst>
                                      </p:cBhvr>
                                      <p:tavLst>
                                        <p:tav tm="0">
                                          <p:val>
                                            <p:strVal val="0-#ppt_w/2"/>
                                          </p:val>
                                        </p:tav>
                                        <p:tav tm="100000">
                                          <p:val>
                                            <p:strVal val="#ppt_x"/>
                                          </p:val>
                                        </p:tav>
                                      </p:tavLst>
                                    </p:anim>
                                    <p:anim calcmode="lin" valueType="num">
                                      <p:cBhvr additive="base">
                                        <p:cTn id="48" dur="1500" fill="hold"/>
                                        <p:tgtEl>
                                          <p:spTgt spid="39"/>
                                        </p:tgtEl>
                                        <p:attrNameLst>
                                          <p:attrName>ppt_y</p:attrName>
                                        </p:attrNameLst>
                                      </p:cBhvr>
                                      <p:tavLst>
                                        <p:tav tm="0">
                                          <p:val>
                                            <p:strVal val="0-#ppt_h/2"/>
                                          </p:val>
                                        </p:tav>
                                        <p:tav tm="100000">
                                          <p:val>
                                            <p:strVal val="#ppt_y"/>
                                          </p:val>
                                        </p:tav>
                                      </p:tavLst>
                                    </p:anim>
                                  </p:childTnLst>
                                </p:cTn>
                              </p:par>
                              <p:par>
                                <p:cTn id="49" presetID="27" presetClass="emph" presetSubtype="0" repeatCount="3000" fill="remove" grpId="1" nodeType="withEffect">
                                  <p:stCondLst>
                                    <p:cond delay="2750"/>
                                  </p:stCondLst>
                                  <p:childTnLst>
                                    <p:animClr clrSpc="rgb" dir="cw">
                                      <p:cBhvr override="childStyle">
                                        <p:cTn id="50" dur="250" autoRev="1" fill="remove"/>
                                        <p:tgtEl>
                                          <p:spTgt spid="39"/>
                                        </p:tgtEl>
                                        <p:attrNameLst>
                                          <p:attrName>style.color</p:attrName>
                                        </p:attrNameLst>
                                      </p:cBhvr>
                                      <p:to>
                                        <a:schemeClr val="bg1"/>
                                      </p:to>
                                    </p:animClr>
                                    <p:animClr clrSpc="rgb" dir="cw">
                                      <p:cBhvr>
                                        <p:cTn id="51" dur="250" autoRev="1" fill="remove"/>
                                        <p:tgtEl>
                                          <p:spTgt spid="39"/>
                                        </p:tgtEl>
                                        <p:attrNameLst>
                                          <p:attrName>fillcolor</p:attrName>
                                        </p:attrNameLst>
                                      </p:cBhvr>
                                      <p:to>
                                        <a:schemeClr val="bg1"/>
                                      </p:to>
                                    </p:animClr>
                                    <p:set>
                                      <p:cBhvr>
                                        <p:cTn id="52" dur="250" autoRev="1" fill="remove"/>
                                        <p:tgtEl>
                                          <p:spTgt spid="39"/>
                                        </p:tgtEl>
                                        <p:attrNameLst>
                                          <p:attrName>fill.type</p:attrName>
                                        </p:attrNameLst>
                                      </p:cBhvr>
                                      <p:to>
                                        <p:strVal val="solid"/>
                                      </p:to>
                                    </p:set>
                                    <p:set>
                                      <p:cBhvr>
                                        <p:cTn id="53" dur="250" autoRev="1" fill="remove"/>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animBg="1"/>
      <p:bldP spid="30" grpId="0"/>
      <p:bldP spid="39" grpId="0" animBg="1"/>
      <p:bldP spid="39"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6000">
              <a:schemeClr val="tx1"/>
            </a:gs>
            <a:gs pos="61000">
              <a:srgbClr val="FF0000"/>
            </a:gs>
            <a:gs pos="38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7" y="892651"/>
            <a:ext cx="11859905" cy="5827980"/>
          </a:xfrm>
          <a:solidFill>
            <a:schemeClr val="bg1"/>
          </a:solidFill>
          <a:ln>
            <a:solidFill>
              <a:schemeClr val="tx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4" name="Rectangle 3"/>
          <p:cNvSpPr/>
          <p:nvPr/>
        </p:nvSpPr>
        <p:spPr>
          <a:xfrm>
            <a:off x="1715674" y="152315"/>
            <a:ext cx="8728806" cy="581891"/>
          </a:xfrm>
          <a:prstGeom prst="rect">
            <a:avLst/>
          </a:prstGeom>
          <a:gradFill flip="none" rotWithShape="1">
            <a:gsLst>
              <a:gs pos="51000">
                <a:srgbClr val="FFFF00">
                  <a:alpha val="51000"/>
                </a:srgbClr>
              </a:gs>
              <a:gs pos="64000">
                <a:srgbClr val="21E379">
                  <a:alpha val="47000"/>
                </a:srgbClr>
              </a:gs>
              <a:gs pos="95000">
                <a:srgbClr val="0CF4C8"/>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chemeClr val="tx1"/>
                </a:solidFill>
              </a:rPr>
              <a:t>Another Look at the Burial Process – (Luke)</a:t>
            </a:r>
            <a:endParaRPr lang="en-US" sz="2800" b="1" dirty="0">
              <a:solidFill>
                <a:srgbClr val="0000FF"/>
              </a:solidFill>
              <a:effectLst>
                <a:glow rad="165100">
                  <a:srgbClr val="FFFF00"/>
                </a:glow>
              </a:effectLst>
            </a:endParaRP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14" name="Group 13"/>
          <p:cNvGrpSpPr/>
          <p:nvPr/>
        </p:nvGrpSpPr>
        <p:grpSpPr>
          <a:xfrm>
            <a:off x="1195521" y="2576682"/>
            <a:ext cx="3167694" cy="3217574"/>
            <a:chOff x="4077356" y="2226494"/>
            <a:chExt cx="3167694" cy="3217574"/>
          </a:xfrm>
        </p:grpSpPr>
        <p:grpSp>
          <p:nvGrpSpPr>
            <p:cNvPr id="9" name="Group 8"/>
            <p:cNvGrpSpPr/>
            <p:nvPr/>
          </p:nvGrpSpPr>
          <p:grpSpPr>
            <a:xfrm>
              <a:off x="4077356" y="2226494"/>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BD6EB"/>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2" name="Oval 11"/>
            <p:cNvSpPr/>
            <p:nvPr/>
          </p:nvSpPr>
          <p:spPr>
            <a:xfrm>
              <a:off x="4235019" y="3938495"/>
              <a:ext cx="2863358" cy="1033288"/>
            </a:xfrm>
            <a:prstGeom prst="ellipse">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FF0000"/>
                  </a:solidFill>
                </a:rPr>
                <a:t>Abib 14 </a:t>
              </a:r>
              <a:r>
                <a:rPr lang="en-US" sz="2400" b="1" dirty="0">
                  <a:solidFill>
                    <a:srgbClr val="FF0000"/>
                  </a:solidFill>
                  <a:effectLst>
                    <a:glow rad="127000">
                      <a:srgbClr val="0CF4C8"/>
                    </a:glow>
                  </a:effectLst>
                </a:rPr>
                <a:t>Night of </a:t>
              </a:r>
            </a:p>
            <a:p>
              <a:pPr algn="ctr"/>
              <a:r>
                <a:rPr lang="en-US" sz="2400" b="1" dirty="0">
                  <a:solidFill>
                    <a:srgbClr val="FF0000"/>
                  </a:solidFill>
                  <a:effectLst>
                    <a:glow rad="127000">
                      <a:srgbClr val="0CF4C8"/>
                    </a:glow>
                  </a:effectLst>
                </a:rPr>
                <a:t>Embalming</a:t>
              </a:r>
              <a:r>
                <a:rPr lang="en-US" sz="2000" b="1" dirty="0">
                  <a:solidFill>
                    <a:srgbClr val="FF0000"/>
                  </a:solidFill>
                  <a:effectLst>
                    <a:glow rad="127000">
                      <a:srgbClr val="0CF4C8"/>
                    </a:glow>
                  </a:effectLst>
                </a:rPr>
                <a:t>!</a:t>
              </a:r>
            </a:p>
          </p:txBody>
        </p:sp>
      </p:grpSp>
      <p:sp>
        <p:nvSpPr>
          <p:cNvPr id="11" name="Pie 10"/>
          <p:cNvSpPr/>
          <p:nvPr/>
        </p:nvSpPr>
        <p:spPr>
          <a:xfrm rot="16200000">
            <a:off x="15053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854432"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nvGrpSpPr>
          <p:cNvPr id="10" name="Group 9"/>
          <p:cNvGrpSpPr/>
          <p:nvPr/>
        </p:nvGrpSpPr>
        <p:grpSpPr>
          <a:xfrm>
            <a:off x="396556" y="4219402"/>
            <a:ext cx="4224141" cy="2319991"/>
            <a:chOff x="5168348" y="3615286"/>
            <a:chExt cx="3478229" cy="2319991"/>
          </a:xfrm>
        </p:grpSpPr>
        <p:sp>
          <p:nvSpPr>
            <p:cNvPr id="35" name="Rounded Rectangle 34"/>
            <p:cNvSpPr/>
            <p:nvPr/>
          </p:nvSpPr>
          <p:spPr>
            <a:xfrm>
              <a:off x="5168348" y="5365275"/>
              <a:ext cx="3478229"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15!</a:t>
              </a:r>
            </a:p>
          </p:txBody>
        </p:sp>
        <p:cxnSp>
          <p:nvCxnSpPr>
            <p:cNvPr id="37" name="Straight Arrow Connector 36"/>
            <p:cNvCxnSpPr/>
            <p:nvPr/>
          </p:nvCxnSpPr>
          <p:spPr>
            <a:xfrm rot="21540000" flipV="1">
              <a:off x="5687463" y="3615286"/>
              <a:ext cx="0" cy="1735921"/>
            </a:xfrm>
            <a:prstGeom prst="straightConnector1">
              <a:avLst/>
            </a:prstGeom>
            <a:ln w="76200">
              <a:solidFill>
                <a:srgbClr val="0000FF"/>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a:xfrm>
            <a:off x="-109558" y="6615201"/>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63</a:t>
            </a:fld>
            <a:endParaRPr lang="en-US" sz="1200" dirty="0">
              <a:solidFill>
                <a:schemeClr val="tx1"/>
              </a:solidFill>
            </a:endParaRPr>
          </a:p>
        </p:txBody>
      </p:sp>
      <p:sp>
        <p:nvSpPr>
          <p:cNvPr id="7" name="Rectangle 6"/>
          <p:cNvSpPr/>
          <p:nvPr/>
        </p:nvSpPr>
        <p:spPr>
          <a:xfrm>
            <a:off x="548288" y="996556"/>
            <a:ext cx="4244360" cy="1432485"/>
          </a:xfrm>
          <a:prstGeom prst="rect">
            <a:avLst/>
          </a:prstGeom>
          <a:solidFill>
            <a:schemeClr val="bg1">
              <a:lumMod val="50000"/>
            </a:schemeClr>
          </a:soli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C00000"/>
                </a:solidFill>
              </a:rPr>
              <a:t>Abib 14 Night Season </a:t>
            </a:r>
            <a:r>
              <a:rPr lang="en-US" sz="2800" b="1" dirty="0">
                <a:solidFill>
                  <a:srgbClr val="FFFF00"/>
                </a:solidFill>
              </a:rPr>
              <a:t>GROWS LIGHT </a:t>
            </a:r>
            <a:r>
              <a:rPr lang="en-US" sz="2800" b="1" dirty="0">
                <a:solidFill>
                  <a:srgbClr val="C00000"/>
                </a:solidFill>
              </a:rPr>
              <a:t>into the Abib 15</a:t>
            </a:r>
            <a:r>
              <a:rPr lang="en-US" sz="2800" b="1" dirty="0">
                <a:solidFill>
                  <a:srgbClr val="FF9933"/>
                </a:solidFill>
              </a:rPr>
              <a:t> </a:t>
            </a:r>
            <a:r>
              <a:rPr lang="en-US" sz="2800" b="1" dirty="0">
                <a:solidFill>
                  <a:srgbClr val="0BD6EB"/>
                </a:solidFill>
              </a:rPr>
              <a:t>U/B Shabbath!  </a:t>
            </a:r>
          </a:p>
        </p:txBody>
      </p:sp>
      <p:sp>
        <p:nvSpPr>
          <p:cNvPr id="17" name="Rectangle 16"/>
          <p:cNvSpPr/>
          <p:nvPr/>
        </p:nvSpPr>
        <p:spPr>
          <a:xfrm>
            <a:off x="5256990" y="1993313"/>
            <a:ext cx="6547083" cy="338387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endParaRPr lang="en-US" sz="3200" dirty="0">
              <a:solidFill>
                <a:prstClr val="black"/>
              </a:solidFill>
              <a:latin typeface="TITUS Cyberbit Basic" panose="02020603050405020304" pitchFamily="18" charset="0"/>
            </a:endParaRPr>
          </a:p>
        </p:txBody>
      </p:sp>
      <p:sp>
        <p:nvSpPr>
          <p:cNvPr id="34" name="Curved Down Arrow 33"/>
          <p:cNvSpPr/>
          <p:nvPr/>
        </p:nvSpPr>
        <p:spPr>
          <a:xfrm rot="10800000">
            <a:off x="226096" y="4226904"/>
            <a:ext cx="4711994" cy="1723116"/>
          </a:xfrm>
          <a:prstGeom prst="curvedDownArrow">
            <a:avLst>
              <a:gd name="adj1" fmla="val 24879"/>
              <a:gd name="adj2" fmla="val 79531"/>
              <a:gd name="adj3" fmla="val 37409"/>
            </a:avLst>
          </a:prstGeom>
          <a:gradFill flip="none" rotWithShape="1">
            <a:gsLst>
              <a:gs pos="25000">
                <a:srgbClr val="FFFF00"/>
              </a:gs>
              <a:gs pos="59000">
                <a:srgbClr val="9933FF"/>
              </a:gs>
              <a:gs pos="76000">
                <a:schemeClr val="accent1">
                  <a:lumMod val="60000"/>
                  <a:lumOff val="40000"/>
                </a:schemeClr>
              </a:gs>
            </a:gsLst>
            <a:lin ang="8100000" scaled="1"/>
            <a:tileRect/>
          </a:gradFill>
          <a:ln w="28575">
            <a:solidFill>
              <a:srgbClr val="00B0F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28" name="Rectangle 27"/>
          <p:cNvSpPr/>
          <p:nvPr/>
        </p:nvSpPr>
        <p:spPr>
          <a:xfrm>
            <a:off x="5149868" y="1015468"/>
            <a:ext cx="6780265" cy="5599733"/>
          </a:xfrm>
          <a:prstGeom prst="rect">
            <a:avLst/>
          </a:prstGeom>
          <a:solidFill>
            <a:srgbClr val="9933FF">
              <a:alpha val="15000"/>
            </a:srgbClr>
          </a:solidFill>
          <a:ln w="57150">
            <a:solidFill>
              <a:srgbClr val="0CF4C8">
                <a:alpha val="94000"/>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endParaRPr lang="en-US" sz="2800" dirty="0">
              <a:solidFill>
                <a:srgbClr val="008080"/>
              </a:solidFill>
              <a:latin typeface="TITUS Cyberbit Basic" panose="02020603050405020304" pitchFamily="18" charset="0"/>
            </a:endParaRPr>
          </a:p>
          <a:p>
            <a:endParaRPr lang="en-US" sz="2800" dirty="0">
              <a:solidFill>
                <a:srgbClr val="008080"/>
              </a:solidFill>
              <a:latin typeface="TITUS Cyberbit Basic" panose="02020603050405020304" pitchFamily="18" charset="0"/>
            </a:endParaRPr>
          </a:p>
          <a:p>
            <a:endParaRPr lang="en-US" sz="2800" dirty="0">
              <a:solidFill>
                <a:srgbClr val="008080"/>
              </a:solidFill>
              <a:latin typeface="TITUS Cyberbit Basic" panose="02020603050405020304" pitchFamily="18" charset="0"/>
            </a:endParaRPr>
          </a:p>
          <a:p>
            <a:r>
              <a:rPr lang="en-US" sz="2800" b="1" dirty="0">
                <a:solidFill>
                  <a:srgbClr val="008080"/>
                </a:solidFill>
                <a:latin typeface="TITUS Cyberbit Basic" panose="02020603050405020304" pitchFamily="18" charset="0"/>
              </a:rPr>
              <a:t>Luke 23:54 </a:t>
            </a:r>
            <a:r>
              <a:rPr lang="en-US" sz="2800" b="1" dirty="0">
                <a:solidFill>
                  <a:prstClr val="black"/>
                </a:solidFill>
                <a:latin typeface="TITUS Cyberbit Basic" panose="02020603050405020304" pitchFamily="18" charset="0"/>
              </a:rPr>
              <a:t>  </a:t>
            </a:r>
            <a:r>
              <a:rPr lang="en-US" sz="2800" b="1" dirty="0">
                <a:solidFill>
                  <a:prstClr val="black"/>
                </a:solidFill>
                <a:effectLst>
                  <a:glow rad="127000">
                    <a:srgbClr val="21F3B2"/>
                  </a:glow>
                </a:effectLst>
                <a:latin typeface="TITUS Cyberbit Basic" panose="02020603050405020304" pitchFamily="18" charset="0"/>
              </a:rPr>
              <a:t>And it was Preparation day, </a:t>
            </a:r>
          </a:p>
          <a:p>
            <a:endParaRPr lang="en-US" sz="2800" b="1" dirty="0">
              <a:solidFill>
                <a:prstClr val="black"/>
              </a:solidFill>
              <a:effectLst>
                <a:glow rad="127000">
                  <a:srgbClr val="21F3B2"/>
                </a:glow>
              </a:effectLst>
              <a:latin typeface="TITUS Cyberbit Basic" panose="02020603050405020304" pitchFamily="18" charset="0"/>
            </a:endParaRPr>
          </a:p>
          <a:p>
            <a:endParaRPr lang="en-US" sz="2800" b="1" dirty="0">
              <a:solidFill>
                <a:prstClr val="black"/>
              </a:solidFill>
              <a:effectLst>
                <a:glow rad="127000">
                  <a:srgbClr val="21F3B2"/>
                </a:glow>
              </a:effectLst>
              <a:latin typeface="TITUS Cyberbit Basic" panose="02020603050405020304" pitchFamily="18" charset="0"/>
            </a:endParaRPr>
          </a:p>
          <a:p>
            <a:endParaRPr lang="en-US" sz="2800" b="1" dirty="0">
              <a:solidFill>
                <a:prstClr val="black"/>
              </a:solidFill>
              <a:effectLst>
                <a:glow rad="127000">
                  <a:srgbClr val="21F3B2"/>
                </a:glow>
              </a:effectLst>
              <a:latin typeface="TITUS Cyberbit Basic" panose="02020603050405020304" pitchFamily="18" charset="0"/>
            </a:endParaRPr>
          </a:p>
          <a:p>
            <a:pPr algn="ctr"/>
            <a:endParaRPr lang="en-US" sz="2800" b="1" dirty="0">
              <a:solidFill>
                <a:prstClr val="black"/>
              </a:solidFill>
              <a:effectLst>
                <a:glow rad="127000">
                  <a:srgbClr val="0BD6EB"/>
                </a:glow>
              </a:effectLst>
              <a:latin typeface="TITUS Cyberbit Basic" panose="02020603050405020304" pitchFamily="18" charset="0"/>
            </a:endParaRPr>
          </a:p>
          <a:p>
            <a:pPr algn="ctr"/>
            <a:endParaRPr lang="en-US" sz="2800" b="1" dirty="0">
              <a:solidFill>
                <a:prstClr val="black"/>
              </a:solidFill>
              <a:effectLst>
                <a:glow rad="127000">
                  <a:srgbClr val="0BD6EB"/>
                </a:glow>
              </a:effectLst>
              <a:latin typeface="TITUS Cyberbit Basic" panose="02020603050405020304" pitchFamily="18" charset="0"/>
            </a:endParaRPr>
          </a:p>
          <a:p>
            <a:pPr algn="ctr"/>
            <a:r>
              <a:rPr lang="en-US" sz="2800" b="1" dirty="0">
                <a:solidFill>
                  <a:prstClr val="black"/>
                </a:solidFill>
                <a:effectLst>
                  <a:glow rad="127000">
                    <a:srgbClr val="0BD6EB"/>
                  </a:glow>
                </a:effectLst>
                <a:latin typeface="TITUS Cyberbit Basic" panose="02020603050405020304" pitchFamily="18" charset="0"/>
              </a:rPr>
              <a:t>Approaching </a:t>
            </a:r>
            <a:r>
              <a:rPr lang="en-US" sz="2800" b="1" dirty="0">
                <a:solidFill>
                  <a:prstClr val="black"/>
                </a:solidFill>
                <a:effectLst/>
                <a:latin typeface="TITUS Cyberbit Basic" panose="02020603050405020304" pitchFamily="18" charset="0"/>
              </a:rPr>
              <a:t>=</a:t>
            </a:r>
            <a:r>
              <a:rPr lang="en-US" sz="2800" b="1" dirty="0">
                <a:solidFill>
                  <a:prstClr val="black"/>
                </a:solidFill>
                <a:effectLst>
                  <a:glow rad="127000">
                    <a:srgbClr val="21F3B2"/>
                  </a:glow>
                </a:effectLst>
                <a:latin typeface="TITUS Cyberbit Basic" panose="02020603050405020304" pitchFamily="18" charset="0"/>
              </a:rPr>
              <a:t> </a:t>
            </a:r>
            <a:r>
              <a:rPr lang="en-US" sz="2800" b="1" dirty="0" err="1">
                <a:solidFill>
                  <a:prstClr val="black"/>
                </a:solidFill>
                <a:effectLst>
                  <a:glow rad="127000">
                    <a:srgbClr val="FF9933"/>
                  </a:glow>
                </a:effectLst>
                <a:latin typeface="TITUS Cyberbit Basic" panose="02020603050405020304" pitchFamily="18" charset="0"/>
              </a:rPr>
              <a:t>Epiphosko</a:t>
            </a:r>
            <a:r>
              <a:rPr lang="en-US" sz="2800" b="1" dirty="0">
                <a:solidFill>
                  <a:prstClr val="black"/>
                </a:solidFill>
                <a:effectLst>
                  <a:glow rad="127000">
                    <a:srgbClr val="21F3B2"/>
                  </a:glow>
                </a:effectLst>
                <a:latin typeface="TITUS Cyberbit Basic" panose="02020603050405020304" pitchFamily="18" charset="0"/>
              </a:rPr>
              <a:t> </a:t>
            </a:r>
            <a:r>
              <a:rPr lang="en-US" sz="2800" b="1" dirty="0">
                <a:solidFill>
                  <a:prstClr val="black"/>
                </a:solidFill>
                <a:effectLst/>
                <a:latin typeface="TITUS Cyberbit Basic" panose="02020603050405020304" pitchFamily="18" charset="0"/>
              </a:rPr>
              <a:t>=</a:t>
            </a:r>
          </a:p>
          <a:p>
            <a:pPr algn="ctr"/>
            <a:r>
              <a:rPr lang="en-US" sz="2800" b="1" dirty="0">
                <a:solidFill>
                  <a:prstClr val="black"/>
                </a:solidFill>
                <a:effectLst>
                  <a:glow rad="127000">
                    <a:srgbClr val="21F3B2"/>
                  </a:glow>
                </a:effectLst>
                <a:latin typeface="TITUS Cyberbit Basic" panose="02020603050405020304" pitchFamily="18" charset="0"/>
              </a:rPr>
              <a:t> </a:t>
            </a:r>
            <a:br>
              <a:rPr lang="en-US" sz="2800" b="1" dirty="0">
                <a:solidFill>
                  <a:prstClr val="black"/>
                </a:solidFill>
                <a:effectLst>
                  <a:glow rad="127000">
                    <a:srgbClr val="21F3B2"/>
                  </a:glow>
                </a:effectLst>
                <a:latin typeface="TITUS Cyberbit Basic" panose="02020603050405020304" pitchFamily="18" charset="0"/>
              </a:rPr>
            </a:br>
            <a:endParaRPr lang="en-US" sz="2800" b="1" dirty="0">
              <a:solidFill>
                <a:prstClr val="black"/>
              </a:solidFill>
              <a:effectLst>
                <a:glow rad="228600">
                  <a:srgbClr val="0BD6EB"/>
                </a:glow>
              </a:effectLst>
              <a:latin typeface="TITUS Cyberbit Basic" panose="02020603050405020304" pitchFamily="18" charset="0"/>
            </a:endParaRPr>
          </a:p>
        </p:txBody>
      </p:sp>
      <p:sp>
        <p:nvSpPr>
          <p:cNvPr id="26" name="Rectangle 25"/>
          <p:cNvSpPr/>
          <p:nvPr/>
        </p:nvSpPr>
        <p:spPr>
          <a:xfrm>
            <a:off x="5612242" y="1269326"/>
            <a:ext cx="6049353" cy="914400"/>
          </a:xfrm>
          <a:prstGeom prst="rect">
            <a:avLst/>
          </a:prstGeom>
          <a:solidFill>
            <a:schemeClr val="tx1">
              <a:lumMod val="95000"/>
              <a:lumOff val="5000"/>
            </a:schemeClr>
          </a:solidFill>
          <a:ln w="38100">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solidFill>
                  <a:srgbClr val="21E379"/>
                </a:solidFill>
              </a:rPr>
              <a:t>Luke</a:t>
            </a:r>
            <a:r>
              <a:rPr lang="en-US" sz="3200" b="1" dirty="0">
                <a:solidFill>
                  <a:srgbClr val="FF9933"/>
                </a:solidFill>
              </a:rPr>
              <a:t> - what cycle of the week was this</a:t>
            </a:r>
            <a:r>
              <a:rPr lang="en-US" sz="3200" b="1" dirty="0">
                <a:solidFill>
                  <a:srgbClr val="21E379"/>
                </a:solidFill>
              </a:rPr>
              <a:t>?</a:t>
            </a:r>
          </a:p>
        </p:txBody>
      </p:sp>
      <p:cxnSp>
        <p:nvCxnSpPr>
          <p:cNvPr id="19" name="Straight Arrow Connector 18"/>
          <p:cNvCxnSpPr/>
          <p:nvPr/>
        </p:nvCxnSpPr>
        <p:spPr>
          <a:xfrm flipH="1">
            <a:off x="3519334" y="2733268"/>
            <a:ext cx="3556380" cy="2098039"/>
          </a:xfrm>
          <a:prstGeom prst="straightConnector1">
            <a:avLst/>
          </a:prstGeom>
          <a:ln w="57150">
            <a:solidFill>
              <a:schemeClr val="tx1"/>
            </a:solidFill>
            <a:headEnd type="none" w="med" len="med"/>
            <a:tailEnd type="arrow" w="med" len="med"/>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04930" y="3026859"/>
            <a:ext cx="5369681" cy="914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solidFill>
                  <a:schemeClr val="tx1"/>
                </a:solidFill>
                <a:effectLst>
                  <a:glow rad="127000">
                    <a:srgbClr val="0BD6EB"/>
                  </a:glow>
                </a:effectLst>
                <a:latin typeface="Georgia" panose="02040502050405020303" pitchFamily="18" charset="0"/>
              </a:rPr>
              <a:t>and the Sabbath </a:t>
            </a:r>
            <a:r>
              <a:rPr lang="en-US" sz="3200" b="1" dirty="0">
                <a:ln>
                  <a:solidFill>
                    <a:srgbClr val="FF0000"/>
                  </a:solidFill>
                </a:ln>
                <a:solidFill>
                  <a:srgbClr val="FFFF00"/>
                </a:solidFill>
                <a:effectLst>
                  <a:glow rad="127000">
                    <a:srgbClr val="0BD6EB"/>
                  </a:glow>
                </a:effectLst>
                <a:latin typeface="Georgia" panose="02040502050405020303" pitchFamily="18" charset="0"/>
              </a:rPr>
              <a:t>[Dawn] </a:t>
            </a:r>
            <a:r>
              <a:rPr lang="en-US" sz="3200" b="1" dirty="0">
                <a:solidFill>
                  <a:schemeClr val="tx1"/>
                </a:solidFill>
                <a:effectLst>
                  <a:glow rad="127000">
                    <a:srgbClr val="0BD6EB"/>
                  </a:glow>
                </a:effectLst>
                <a:latin typeface="Georgia" panose="02040502050405020303" pitchFamily="18" charset="0"/>
              </a:rPr>
              <a:t>was approaching. </a:t>
            </a:r>
          </a:p>
        </p:txBody>
      </p:sp>
      <p:cxnSp>
        <p:nvCxnSpPr>
          <p:cNvPr id="36" name="Straight Arrow Connector 35"/>
          <p:cNvCxnSpPr/>
          <p:nvPr/>
        </p:nvCxnSpPr>
        <p:spPr>
          <a:xfrm flipH="1">
            <a:off x="1399365" y="3497841"/>
            <a:ext cx="7088955" cy="643714"/>
          </a:xfrm>
          <a:prstGeom prst="straightConnector1">
            <a:avLst/>
          </a:prstGeom>
          <a:ln w="57150">
            <a:solidFill>
              <a:srgbClr val="FF0000"/>
            </a:solidFill>
            <a:headEnd type="none" w="med" len="med"/>
            <a:tailEnd type="arrow" w="med" len="med"/>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869531" y="5541277"/>
            <a:ext cx="5434696" cy="713115"/>
          </a:xfrm>
          <a:prstGeom prst="rect">
            <a:avLst/>
          </a:prstGeom>
          <a:gradFill>
            <a:gsLst>
              <a:gs pos="91000">
                <a:srgbClr val="FFFF00">
                  <a:alpha val="70000"/>
                </a:srgbClr>
              </a:gs>
              <a:gs pos="16000">
                <a:schemeClr val="tx1"/>
              </a:gs>
              <a:gs pos="59000">
                <a:schemeClr val="accent1">
                  <a:lumMod val="30000"/>
                  <a:lumOff val="70000"/>
                  <a:alpha val="52000"/>
                </a:schemeClr>
              </a:gs>
            </a:gsLst>
            <a:lin ang="21594000" scaled="0"/>
          </a:gradFill>
          <a:ln w="38100">
            <a:solidFill>
              <a:srgbClr val="9933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dirty="0"/>
              <a:t>TO GR</a:t>
            </a:r>
            <a:r>
              <a:rPr lang="en-US" sz="4800" dirty="0">
                <a:solidFill>
                  <a:schemeClr val="bg1"/>
                </a:solidFill>
              </a:rPr>
              <a:t>OW</a:t>
            </a:r>
            <a:r>
              <a:rPr lang="en-US" sz="4800" dirty="0"/>
              <a:t> </a:t>
            </a:r>
            <a:r>
              <a:rPr lang="en-US" sz="4800" dirty="0">
                <a:solidFill>
                  <a:srgbClr val="0000FF"/>
                </a:solidFill>
                <a:effectLst>
                  <a:glow rad="127000">
                    <a:srgbClr val="0BD6EB"/>
                  </a:glow>
                </a:effectLst>
              </a:rPr>
              <a:t>LIGHT!</a:t>
            </a:r>
          </a:p>
        </p:txBody>
      </p:sp>
      <p:sp>
        <p:nvSpPr>
          <p:cNvPr id="16" name="Rectangle 15"/>
          <p:cNvSpPr/>
          <p:nvPr/>
        </p:nvSpPr>
        <p:spPr>
          <a:xfrm>
            <a:off x="1709046" y="3104338"/>
            <a:ext cx="2057816" cy="9144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FFFF00"/>
                </a:solidFill>
                <a:effectLst>
                  <a:glow rad="127000">
                    <a:schemeClr val="accent6">
                      <a:lumMod val="75000"/>
                    </a:schemeClr>
                  </a:glow>
                </a:effectLst>
              </a:rPr>
              <a:t>Abib 15 U/B</a:t>
            </a:r>
          </a:p>
          <a:p>
            <a:pPr algn="ctr"/>
            <a:r>
              <a:rPr lang="en-US" sz="2400" b="1" dirty="0">
                <a:solidFill>
                  <a:srgbClr val="FFFF00"/>
                </a:solidFill>
                <a:effectLst>
                  <a:glow rad="127000">
                    <a:schemeClr val="accent6">
                      <a:lumMod val="75000"/>
                    </a:schemeClr>
                  </a:glow>
                </a:effectLst>
              </a:rPr>
              <a:t>Shabbath</a:t>
            </a:r>
          </a:p>
        </p:txBody>
      </p:sp>
      <p:sp>
        <p:nvSpPr>
          <p:cNvPr id="31" name="Notched Right Arrow 30"/>
          <p:cNvSpPr/>
          <p:nvPr/>
        </p:nvSpPr>
        <p:spPr>
          <a:xfrm rot="7898473">
            <a:off x="7383224" y="4225544"/>
            <a:ext cx="978408" cy="484632"/>
          </a:xfrm>
          <a:prstGeom prst="notchedRightArrow">
            <a:avLst>
              <a:gd name="adj1" fmla="val 37839"/>
              <a:gd name="adj2" fmla="val 69412"/>
            </a:avLst>
          </a:prstGeom>
          <a:solidFill>
            <a:srgbClr val="CC00FF"/>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186069074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500" fill="hold"/>
                                        <p:tgtEl>
                                          <p:spTgt spid="26"/>
                                        </p:tgtEl>
                                        <p:attrNameLst>
                                          <p:attrName>ppt_w</p:attrName>
                                        </p:attrNameLst>
                                      </p:cBhvr>
                                      <p:tavLst>
                                        <p:tav tm="0">
                                          <p:val>
                                            <p:fltVal val="0"/>
                                          </p:val>
                                        </p:tav>
                                        <p:tav tm="100000">
                                          <p:val>
                                            <p:strVal val="#ppt_w"/>
                                          </p:val>
                                        </p:tav>
                                      </p:tavLst>
                                    </p:anim>
                                    <p:anim calcmode="lin" valueType="num">
                                      <p:cBhvr>
                                        <p:cTn id="8" dur="1500" fill="hold"/>
                                        <p:tgtEl>
                                          <p:spTgt spid="26"/>
                                        </p:tgtEl>
                                        <p:attrNameLst>
                                          <p:attrName>ppt_h</p:attrName>
                                        </p:attrNameLst>
                                      </p:cBhvr>
                                      <p:tavLst>
                                        <p:tav tm="0">
                                          <p:val>
                                            <p:fltVal val="0"/>
                                          </p:val>
                                        </p:tav>
                                        <p:tav tm="100000">
                                          <p:val>
                                            <p:strVal val="#ppt_h"/>
                                          </p:val>
                                        </p:tav>
                                      </p:tavLst>
                                    </p:anim>
                                    <p:anim calcmode="lin" valueType="num">
                                      <p:cBhvr>
                                        <p:cTn id="9" dur="1500" fill="hold"/>
                                        <p:tgtEl>
                                          <p:spTgt spid="26"/>
                                        </p:tgtEl>
                                        <p:attrNameLst>
                                          <p:attrName>style.rotation</p:attrName>
                                        </p:attrNameLst>
                                      </p:cBhvr>
                                      <p:tavLst>
                                        <p:tav tm="0">
                                          <p:val>
                                            <p:fltVal val="90"/>
                                          </p:val>
                                        </p:tav>
                                        <p:tav tm="100000">
                                          <p:val>
                                            <p:fltVal val="0"/>
                                          </p:val>
                                        </p:tav>
                                      </p:tavLst>
                                    </p:anim>
                                    <p:animEffect transition="in" filter="fade">
                                      <p:cBhvr>
                                        <p:cTn id="10" dur="1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animEffect transition="in" filter="wipe(left)">
                                      <p:cBhvr>
                                        <p:cTn id="15" dur="1500"/>
                                        <p:tgtEl>
                                          <p:spTgt spid="28">
                                            <p:txEl>
                                              <p:pRg st="3" end="3"/>
                                            </p:txEl>
                                          </p:spTgt>
                                        </p:tgtEl>
                                      </p:cBhvr>
                                    </p:animEffect>
                                  </p:childTnLst>
                                </p:cTn>
                              </p:par>
                              <p:par>
                                <p:cTn id="16" presetID="22" presetClass="entr" presetSubtype="2"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1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1500" fill="hold"/>
                                        <p:tgtEl>
                                          <p:spTgt spid="30"/>
                                        </p:tgtEl>
                                        <p:attrNameLst>
                                          <p:attrName>ppt_w</p:attrName>
                                        </p:attrNameLst>
                                      </p:cBhvr>
                                      <p:tavLst>
                                        <p:tav tm="0">
                                          <p:val>
                                            <p:fltVal val="0"/>
                                          </p:val>
                                        </p:tav>
                                        <p:tav tm="100000">
                                          <p:val>
                                            <p:strVal val="#ppt_w"/>
                                          </p:val>
                                        </p:tav>
                                      </p:tavLst>
                                    </p:anim>
                                    <p:anim calcmode="lin" valueType="num">
                                      <p:cBhvr>
                                        <p:cTn id="24" dur="1500" fill="hold"/>
                                        <p:tgtEl>
                                          <p:spTgt spid="30"/>
                                        </p:tgtEl>
                                        <p:attrNameLst>
                                          <p:attrName>ppt_h</p:attrName>
                                        </p:attrNameLst>
                                      </p:cBhvr>
                                      <p:tavLst>
                                        <p:tav tm="0">
                                          <p:val>
                                            <p:fltVal val="0"/>
                                          </p:val>
                                        </p:tav>
                                        <p:tav tm="100000">
                                          <p:val>
                                            <p:strVal val="#ppt_h"/>
                                          </p:val>
                                        </p:tav>
                                      </p:tavLst>
                                    </p:anim>
                                    <p:anim calcmode="lin" valueType="num">
                                      <p:cBhvr>
                                        <p:cTn id="25" dur="1500" fill="hold"/>
                                        <p:tgtEl>
                                          <p:spTgt spid="30"/>
                                        </p:tgtEl>
                                        <p:attrNameLst>
                                          <p:attrName>style.rotation</p:attrName>
                                        </p:attrNameLst>
                                      </p:cBhvr>
                                      <p:tavLst>
                                        <p:tav tm="0">
                                          <p:val>
                                            <p:fltVal val="90"/>
                                          </p:val>
                                        </p:tav>
                                        <p:tav tm="100000">
                                          <p:val>
                                            <p:fltVal val="0"/>
                                          </p:val>
                                        </p:tav>
                                      </p:tavLst>
                                    </p:anim>
                                    <p:animEffect transition="in" filter="fade">
                                      <p:cBhvr>
                                        <p:cTn id="26" dur="1500"/>
                                        <p:tgtEl>
                                          <p:spTgt spid="30"/>
                                        </p:tgtEl>
                                      </p:cBhvr>
                                    </p:animEffect>
                                  </p:childTnLst>
                                </p:cTn>
                              </p:par>
                              <p:par>
                                <p:cTn id="27" presetID="22" presetClass="entr" presetSubtype="2" fill="hold" nodeType="withEffect">
                                  <p:stCondLst>
                                    <p:cond delay="150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1500"/>
                                        <p:tgtEl>
                                          <p:spTgt spid="36"/>
                                        </p:tgtEl>
                                      </p:cBhvr>
                                    </p:animEffect>
                                  </p:childTnLst>
                                </p:cTn>
                              </p:par>
                              <p:par>
                                <p:cTn id="30" presetID="22" presetClass="entr" presetSubtype="2" fill="hold" grpId="0" nodeType="withEffect">
                                  <p:stCondLst>
                                    <p:cond delay="300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2000"/>
                                        <p:tgtEl>
                                          <p:spTgt spid="34"/>
                                        </p:tgtEl>
                                      </p:cBhvr>
                                    </p:animEffect>
                                  </p:childTnLst>
                                </p:cTn>
                              </p:par>
                              <p:par>
                                <p:cTn id="33" presetID="45" presetClass="exit" presetSubtype="0" fill="hold" grpId="1" nodeType="withEffect">
                                  <p:stCondLst>
                                    <p:cond delay="5250"/>
                                  </p:stCondLst>
                                  <p:childTnLst>
                                    <p:animEffect transition="out" filter="fade">
                                      <p:cBhvr>
                                        <p:cTn id="34" dur="2000"/>
                                        <p:tgtEl>
                                          <p:spTgt spid="34"/>
                                        </p:tgtEl>
                                      </p:cBhvr>
                                    </p:animEffect>
                                    <p:anim calcmode="lin" valueType="num">
                                      <p:cBhvr>
                                        <p:cTn id="35" dur="2000"/>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34"/>
                                        </p:tgtEl>
                                        <p:attrNameLst>
                                          <p:attrName>ppt_h</p:attrName>
                                        </p:attrNameLst>
                                      </p:cBhvr>
                                      <p:tavLst>
                                        <p:tav tm="0">
                                          <p:val>
                                            <p:strVal val="ppt_h"/>
                                          </p:val>
                                        </p:tav>
                                        <p:tav tm="100000">
                                          <p:val>
                                            <p:strVal val="ppt_h"/>
                                          </p:val>
                                        </p:tav>
                                      </p:tavLst>
                                    </p:anim>
                                    <p:set>
                                      <p:cBhvr>
                                        <p:cTn id="37" dur="1" fill="hold">
                                          <p:stCondLst>
                                            <p:cond delay="19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1000"/>
                                  </p:stCondLst>
                                  <p:childTnLst>
                                    <p:set>
                                      <p:cBhvr>
                                        <p:cTn id="41" dur="1" fill="hold">
                                          <p:stCondLst>
                                            <p:cond delay="0"/>
                                          </p:stCondLst>
                                        </p:cTn>
                                        <p:tgtEl>
                                          <p:spTgt spid="28">
                                            <p:txEl>
                                              <p:pRg st="9" end="9"/>
                                            </p:txEl>
                                          </p:spTgt>
                                        </p:tgtEl>
                                        <p:attrNameLst>
                                          <p:attrName>style.visibility</p:attrName>
                                        </p:attrNameLst>
                                      </p:cBhvr>
                                      <p:to>
                                        <p:strVal val="visible"/>
                                      </p:to>
                                    </p:set>
                                    <p:animEffect transition="in" filter="fade">
                                      <p:cBhvr>
                                        <p:cTn id="42" dur="1000"/>
                                        <p:tgtEl>
                                          <p:spTgt spid="28">
                                            <p:txEl>
                                              <p:pRg st="9" end="9"/>
                                            </p:txEl>
                                          </p:spTgt>
                                        </p:tgtEl>
                                      </p:cBhvr>
                                    </p:animEffect>
                                    <p:anim calcmode="lin" valueType="num">
                                      <p:cBhvr>
                                        <p:cTn id="43"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8">
                                            <p:txEl>
                                              <p:pRg st="9" end="9"/>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2" presetClass="entr" presetSubtype="9" fill="hold" grpId="0" nodeType="withEffect">
                                  <p:stCondLst>
                                    <p:cond delay="100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1500" fill="hold"/>
                                        <p:tgtEl>
                                          <p:spTgt spid="39"/>
                                        </p:tgtEl>
                                        <p:attrNameLst>
                                          <p:attrName>ppt_x</p:attrName>
                                        </p:attrNameLst>
                                      </p:cBhvr>
                                      <p:tavLst>
                                        <p:tav tm="0">
                                          <p:val>
                                            <p:strVal val="0-#ppt_w/2"/>
                                          </p:val>
                                        </p:tav>
                                        <p:tav tm="100000">
                                          <p:val>
                                            <p:strVal val="#ppt_x"/>
                                          </p:val>
                                        </p:tav>
                                      </p:tavLst>
                                    </p:anim>
                                    <p:anim calcmode="lin" valueType="num">
                                      <p:cBhvr additive="base">
                                        <p:cTn id="53" dur="1500" fill="hold"/>
                                        <p:tgtEl>
                                          <p:spTgt spid="39"/>
                                        </p:tgtEl>
                                        <p:attrNameLst>
                                          <p:attrName>ppt_y</p:attrName>
                                        </p:attrNameLst>
                                      </p:cBhvr>
                                      <p:tavLst>
                                        <p:tav tm="0">
                                          <p:val>
                                            <p:strVal val="0-#ppt_h/2"/>
                                          </p:val>
                                        </p:tav>
                                        <p:tav tm="100000">
                                          <p:val>
                                            <p:strVal val="#ppt_y"/>
                                          </p:val>
                                        </p:tav>
                                      </p:tavLst>
                                    </p:anim>
                                  </p:childTnLst>
                                </p:cTn>
                              </p:par>
                              <p:par>
                                <p:cTn id="54" presetID="35" presetClass="emph" presetSubtype="0" repeatCount="3000" fill="hold" grpId="1" nodeType="withEffect">
                                  <p:stCondLst>
                                    <p:cond delay="3000"/>
                                  </p:stCondLst>
                                  <p:childTnLst>
                                    <p:anim calcmode="discrete" valueType="str">
                                      <p:cBhvr>
                                        <p:cTn id="55" dur="2000" fill="hold"/>
                                        <p:tgtEl>
                                          <p:spTgt spid="39"/>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80">
                                          <p:stCondLst>
                                            <p:cond delay="0"/>
                                          </p:stCondLst>
                                        </p:cTn>
                                        <p:tgtEl>
                                          <p:spTgt spid="7"/>
                                        </p:tgtEl>
                                      </p:cBhvr>
                                    </p:animEffect>
                                    <p:anim calcmode="lin" valueType="num">
                                      <p:cBhvr>
                                        <p:cTn id="6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6" dur="26">
                                          <p:stCondLst>
                                            <p:cond delay="650"/>
                                          </p:stCondLst>
                                        </p:cTn>
                                        <p:tgtEl>
                                          <p:spTgt spid="7"/>
                                        </p:tgtEl>
                                      </p:cBhvr>
                                      <p:to x="100000" y="60000"/>
                                    </p:animScale>
                                    <p:animScale>
                                      <p:cBhvr>
                                        <p:cTn id="67" dur="166" decel="50000">
                                          <p:stCondLst>
                                            <p:cond delay="676"/>
                                          </p:stCondLst>
                                        </p:cTn>
                                        <p:tgtEl>
                                          <p:spTgt spid="7"/>
                                        </p:tgtEl>
                                      </p:cBhvr>
                                      <p:to x="100000" y="100000"/>
                                    </p:animScale>
                                    <p:animScale>
                                      <p:cBhvr>
                                        <p:cTn id="68" dur="26">
                                          <p:stCondLst>
                                            <p:cond delay="1312"/>
                                          </p:stCondLst>
                                        </p:cTn>
                                        <p:tgtEl>
                                          <p:spTgt spid="7"/>
                                        </p:tgtEl>
                                      </p:cBhvr>
                                      <p:to x="100000" y="80000"/>
                                    </p:animScale>
                                    <p:animScale>
                                      <p:cBhvr>
                                        <p:cTn id="69" dur="166" decel="50000">
                                          <p:stCondLst>
                                            <p:cond delay="1338"/>
                                          </p:stCondLst>
                                        </p:cTn>
                                        <p:tgtEl>
                                          <p:spTgt spid="7"/>
                                        </p:tgtEl>
                                      </p:cBhvr>
                                      <p:to x="100000" y="100000"/>
                                    </p:animScale>
                                    <p:animScale>
                                      <p:cBhvr>
                                        <p:cTn id="70" dur="26">
                                          <p:stCondLst>
                                            <p:cond delay="1642"/>
                                          </p:stCondLst>
                                        </p:cTn>
                                        <p:tgtEl>
                                          <p:spTgt spid="7"/>
                                        </p:tgtEl>
                                      </p:cBhvr>
                                      <p:to x="100000" y="90000"/>
                                    </p:animScale>
                                    <p:animScale>
                                      <p:cBhvr>
                                        <p:cTn id="71" dur="166" decel="50000">
                                          <p:stCondLst>
                                            <p:cond delay="1668"/>
                                          </p:stCondLst>
                                        </p:cTn>
                                        <p:tgtEl>
                                          <p:spTgt spid="7"/>
                                        </p:tgtEl>
                                      </p:cBhvr>
                                      <p:to x="100000" y="100000"/>
                                    </p:animScale>
                                    <p:animScale>
                                      <p:cBhvr>
                                        <p:cTn id="72" dur="26">
                                          <p:stCondLst>
                                            <p:cond delay="1808"/>
                                          </p:stCondLst>
                                        </p:cTn>
                                        <p:tgtEl>
                                          <p:spTgt spid="7"/>
                                        </p:tgtEl>
                                      </p:cBhvr>
                                      <p:to x="100000" y="95000"/>
                                    </p:animScale>
                                    <p:animScale>
                                      <p:cBhvr>
                                        <p:cTn id="73" dur="166" decel="50000">
                                          <p:stCondLst>
                                            <p:cond delay="1834"/>
                                          </p:stCondLst>
                                        </p:cTn>
                                        <p:tgtEl>
                                          <p:spTgt spid="7"/>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 presetClass="entr" presetSubtype="3"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1250" fill="hold"/>
                                        <p:tgtEl>
                                          <p:spTgt spid="10"/>
                                        </p:tgtEl>
                                        <p:attrNameLst>
                                          <p:attrName>ppt_x</p:attrName>
                                        </p:attrNameLst>
                                      </p:cBhvr>
                                      <p:tavLst>
                                        <p:tav tm="0">
                                          <p:val>
                                            <p:strVal val="1+#ppt_w/2"/>
                                          </p:val>
                                        </p:tav>
                                        <p:tav tm="100000">
                                          <p:val>
                                            <p:strVal val="#ppt_x"/>
                                          </p:val>
                                        </p:tav>
                                      </p:tavLst>
                                    </p:anim>
                                    <p:anim calcmode="lin" valueType="num">
                                      <p:cBhvr additive="base">
                                        <p:cTn id="79" dur="12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animBg="1"/>
      <p:bldP spid="34" grpId="1" animBg="1"/>
      <p:bldP spid="26" grpId="0" animBg="1"/>
      <p:bldP spid="30" grpId="0"/>
      <p:bldP spid="39" grpId="0" animBg="1"/>
      <p:bldP spid="39" grpId="1" animBg="1"/>
      <p:bldP spid="3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 y="0"/>
            <a:ext cx="12049760" cy="6858000"/>
          </a:xfrm>
          <a:solidFill>
            <a:schemeClr val="bg1"/>
          </a:solidFill>
        </p:spPr>
        <p:txBody>
          <a:bodyPr anchor="ctr">
            <a:normAutofit fontScale="92500"/>
            <a:scene3d>
              <a:camera prst="orthographicFront"/>
              <a:lightRig rig="threePt" dir="t"/>
            </a:scene3d>
            <a:sp3d extrusionH="57150">
              <a:bevelT w="38100" h="38100"/>
            </a:sp3d>
          </a:bodyPr>
          <a:lstStyle/>
          <a:p>
            <a:pPr marL="0" indent="0">
              <a:spcBef>
                <a:spcPts val="0"/>
              </a:spcBef>
              <a:spcAft>
                <a:spcPts val="1500"/>
              </a:spcAft>
              <a:buNone/>
            </a:pPr>
            <a:r>
              <a:rPr lang="en-US" sz="3200" b="1" dirty="0">
                <a:solidFill>
                  <a:srgbClr val="FF0066"/>
                </a:solidFill>
              </a:rPr>
              <a:t>Question:  </a:t>
            </a:r>
            <a:r>
              <a:rPr lang="en-US" sz="3000" b="1" u="sng" dirty="0">
                <a:solidFill>
                  <a:schemeClr val="tx1"/>
                </a:solidFill>
              </a:rPr>
              <a:t>What if</a:t>
            </a:r>
            <a:r>
              <a:rPr lang="en-US" sz="3000" b="1" dirty="0">
                <a:solidFill>
                  <a:schemeClr val="tx1"/>
                </a:solidFill>
              </a:rPr>
              <a:t> </a:t>
            </a:r>
            <a:r>
              <a:rPr lang="en-US" sz="3000" dirty="0">
                <a:solidFill>
                  <a:srgbClr val="FF00FF"/>
                </a:solidFill>
              </a:rPr>
              <a:t>Luke had recorded in the Scriptures that it was the Preparation and it was </a:t>
            </a:r>
            <a:r>
              <a:rPr lang="en-US" sz="3000" u="sng" dirty="0">
                <a:solidFill>
                  <a:schemeClr val="tx1">
                    <a:lumMod val="95000"/>
                    <a:lumOff val="5000"/>
                  </a:schemeClr>
                </a:solidFill>
              </a:rPr>
              <a:t>drawin</a:t>
            </a:r>
            <a:r>
              <a:rPr lang="en-US" sz="3000" dirty="0">
                <a:solidFill>
                  <a:schemeClr val="tx1">
                    <a:lumMod val="95000"/>
                    <a:lumOff val="5000"/>
                  </a:schemeClr>
                </a:solidFill>
              </a:rPr>
              <a:t>g </a:t>
            </a:r>
            <a:r>
              <a:rPr lang="en-US" sz="3000" u="sng" dirty="0">
                <a:solidFill>
                  <a:schemeClr val="tx1">
                    <a:lumMod val="95000"/>
                    <a:lumOff val="5000"/>
                  </a:schemeClr>
                </a:solidFill>
              </a:rPr>
              <a:t>near</a:t>
            </a:r>
            <a:r>
              <a:rPr lang="en-US" sz="3000" dirty="0">
                <a:solidFill>
                  <a:schemeClr val="tx1">
                    <a:lumMod val="95000"/>
                    <a:lumOff val="5000"/>
                  </a:schemeClr>
                </a:solidFill>
              </a:rPr>
              <a:t> </a:t>
            </a:r>
            <a:r>
              <a:rPr lang="en-US" sz="3000" b="1" dirty="0">
                <a:solidFill>
                  <a:srgbClr val="00B050"/>
                </a:solidFill>
              </a:rPr>
              <a:t>(</a:t>
            </a:r>
            <a:r>
              <a:rPr lang="en-US" sz="3000" b="1" dirty="0" err="1">
                <a:solidFill>
                  <a:srgbClr val="00B050"/>
                </a:solidFill>
              </a:rPr>
              <a:t>eggizo</a:t>
            </a:r>
            <a:r>
              <a:rPr lang="en-US" sz="3000" b="1" dirty="0">
                <a:solidFill>
                  <a:srgbClr val="00B050"/>
                </a:solidFill>
              </a:rPr>
              <a:t>) </a:t>
            </a:r>
            <a:r>
              <a:rPr lang="en-US" sz="3000" dirty="0">
                <a:solidFill>
                  <a:srgbClr val="FF00FF"/>
                </a:solidFill>
              </a:rPr>
              <a:t>to the Sabbath.  </a:t>
            </a:r>
            <a:br>
              <a:rPr lang="en-US" sz="3000" dirty="0">
                <a:solidFill>
                  <a:srgbClr val="FF00FF"/>
                </a:solidFill>
              </a:rPr>
            </a:br>
            <a:r>
              <a:rPr lang="en-US" sz="3000" dirty="0">
                <a:solidFill>
                  <a:srgbClr val="FF00FF"/>
                </a:solidFill>
              </a:rPr>
              <a:t>Is it possible that the time of the cycle could easily be said to be </a:t>
            </a:r>
            <a:r>
              <a:rPr lang="en-US" sz="3000" u="sng" dirty="0">
                <a:solidFill>
                  <a:schemeClr val="tx1">
                    <a:lumMod val="95000"/>
                    <a:lumOff val="5000"/>
                  </a:schemeClr>
                </a:solidFill>
              </a:rPr>
              <a:t>before the a</a:t>
            </a:r>
            <a:r>
              <a:rPr lang="en-US" sz="3000" dirty="0">
                <a:solidFill>
                  <a:schemeClr val="tx1">
                    <a:lumMod val="95000"/>
                    <a:lumOff val="5000"/>
                  </a:schemeClr>
                </a:solidFill>
              </a:rPr>
              <a:t>pp</a:t>
            </a:r>
            <a:r>
              <a:rPr lang="en-US" sz="3000" u="sng" dirty="0">
                <a:solidFill>
                  <a:schemeClr val="tx1">
                    <a:lumMod val="95000"/>
                    <a:lumOff val="5000"/>
                  </a:schemeClr>
                </a:solidFill>
              </a:rPr>
              <a:t>roachin</a:t>
            </a:r>
            <a:r>
              <a:rPr lang="en-US" sz="3000" dirty="0">
                <a:solidFill>
                  <a:schemeClr val="tx1">
                    <a:lumMod val="95000"/>
                    <a:lumOff val="5000"/>
                  </a:schemeClr>
                </a:solidFill>
              </a:rPr>
              <a:t>g </a:t>
            </a:r>
            <a:r>
              <a:rPr lang="en-US" sz="3000" u="sng" dirty="0">
                <a:solidFill>
                  <a:schemeClr val="tx1">
                    <a:lumMod val="95000"/>
                    <a:lumOff val="5000"/>
                  </a:schemeClr>
                </a:solidFill>
              </a:rPr>
              <a:t>sunset</a:t>
            </a:r>
            <a:r>
              <a:rPr lang="en-US" sz="3000" dirty="0">
                <a:solidFill>
                  <a:schemeClr val="tx1">
                    <a:lumMod val="95000"/>
                    <a:lumOff val="5000"/>
                  </a:schemeClr>
                </a:solidFill>
              </a:rPr>
              <a:t>? </a:t>
            </a:r>
          </a:p>
          <a:p>
            <a:pPr marL="0" indent="0">
              <a:spcBef>
                <a:spcPts val="0"/>
              </a:spcBef>
              <a:spcAft>
                <a:spcPts val="1500"/>
              </a:spcAft>
              <a:buNone/>
            </a:pPr>
            <a:r>
              <a:rPr lang="en-US" sz="2600" dirty="0">
                <a:solidFill>
                  <a:schemeClr val="tx1">
                    <a:lumMod val="95000"/>
                    <a:lumOff val="5000"/>
                  </a:schemeClr>
                </a:solidFill>
                <a:latin typeface="Calibri" panose="020F0502020204030204" pitchFamily="34" charset="0"/>
              </a:rPr>
              <a:t>However</a:t>
            </a:r>
            <a:r>
              <a:rPr lang="en-US" sz="2600" dirty="0">
                <a:solidFill>
                  <a:srgbClr val="FF00FF"/>
                </a:solidFill>
                <a:latin typeface="Calibri" panose="020F0502020204030204" pitchFamily="34" charset="0"/>
              </a:rPr>
              <a:t> </a:t>
            </a:r>
            <a:r>
              <a:rPr lang="en-US" sz="2600" b="1" dirty="0">
                <a:solidFill>
                  <a:schemeClr val="accent5">
                    <a:lumMod val="75000"/>
                  </a:schemeClr>
                </a:solidFill>
                <a:latin typeface="Calibri" panose="020F0502020204030204" pitchFamily="34" charset="0"/>
              </a:rPr>
              <a:t>Yahuah</a:t>
            </a:r>
            <a:r>
              <a:rPr lang="en-US" sz="2600" dirty="0">
                <a:solidFill>
                  <a:srgbClr val="FF00FF"/>
                </a:solidFill>
                <a:latin typeface="Calibri" panose="020F0502020204030204" pitchFamily="34" charset="0"/>
              </a:rPr>
              <a:t> </a:t>
            </a:r>
            <a:r>
              <a:rPr lang="en-US" sz="2600" dirty="0">
                <a:solidFill>
                  <a:schemeClr val="tx1">
                    <a:lumMod val="95000"/>
                    <a:lumOff val="5000"/>
                  </a:schemeClr>
                </a:solidFill>
                <a:latin typeface="Calibri" panose="020F0502020204030204" pitchFamily="34" charset="0"/>
              </a:rPr>
              <a:t>did not allow the word </a:t>
            </a:r>
            <a:r>
              <a:rPr lang="en-US" sz="2600" b="1" dirty="0" err="1">
                <a:solidFill>
                  <a:srgbClr val="00B050"/>
                </a:solidFill>
                <a:latin typeface="Calibri" panose="020F0502020204030204" pitchFamily="34" charset="0"/>
              </a:rPr>
              <a:t>eggizo</a:t>
            </a:r>
            <a:r>
              <a:rPr lang="en-US" sz="2600" dirty="0">
                <a:solidFill>
                  <a:srgbClr val="FF00FF"/>
                </a:solidFill>
                <a:latin typeface="Calibri" panose="020F0502020204030204" pitchFamily="34" charset="0"/>
              </a:rPr>
              <a:t> </a:t>
            </a:r>
            <a:r>
              <a:rPr lang="en-US" sz="2600" dirty="0">
                <a:solidFill>
                  <a:schemeClr val="tx1">
                    <a:lumMod val="95000"/>
                    <a:lumOff val="5000"/>
                  </a:schemeClr>
                </a:solidFill>
                <a:latin typeface="Calibri" panose="020F0502020204030204" pitchFamily="34" charset="0"/>
              </a:rPr>
              <a:t>to be written.  Instead </a:t>
            </a:r>
            <a:r>
              <a:rPr lang="en-US" sz="2600" b="1" dirty="0" err="1">
                <a:solidFill>
                  <a:schemeClr val="accent5">
                    <a:lumMod val="75000"/>
                  </a:schemeClr>
                </a:solidFill>
                <a:latin typeface="Calibri" panose="020F0502020204030204" pitchFamily="34" charset="0"/>
              </a:rPr>
              <a:t>Yahuah</a:t>
            </a:r>
            <a:r>
              <a:rPr lang="en-US" sz="2600" dirty="0">
                <a:solidFill>
                  <a:srgbClr val="FF00FF"/>
                </a:solidFill>
                <a:latin typeface="Calibri" panose="020F0502020204030204" pitchFamily="34" charset="0"/>
              </a:rPr>
              <a:t> </a:t>
            </a:r>
            <a:r>
              <a:rPr lang="en-US" sz="2600" dirty="0">
                <a:solidFill>
                  <a:schemeClr val="tx1">
                    <a:lumMod val="95000"/>
                    <a:lumOff val="5000"/>
                  </a:schemeClr>
                </a:solidFill>
                <a:latin typeface="Calibri" panose="020F0502020204030204" pitchFamily="34" charset="0"/>
              </a:rPr>
              <a:t>intended the highly accurate and specific word – </a:t>
            </a:r>
            <a:r>
              <a:rPr lang="en-US" sz="2600" b="1" dirty="0" err="1">
                <a:solidFill>
                  <a:srgbClr val="00B050"/>
                </a:solidFill>
                <a:latin typeface="Calibri" panose="020F0502020204030204" pitchFamily="34" charset="0"/>
              </a:rPr>
              <a:t>epiphosko</a:t>
            </a:r>
            <a:r>
              <a:rPr lang="en-US" sz="2600" dirty="0">
                <a:solidFill>
                  <a:srgbClr val="FF00FF"/>
                </a:solidFill>
                <a:latin typeface="Calibri" panose="020F0502020204030204" pitchFamily="34" charset="0"/>
              </a:rPr>
              <a:t> </a:t>
            </a:r>
            <a:r>
              <a:rPr lang="en-US" sz="2600" dirty="0">
                <a:solidFill>
                  <a:schemeClr val="tx1">
                    <a:lumMod val="95000"/>
                    <a:lumOff val="5000"/>
                  </a:schemeClr>
                </a:solidFill>
                <a:latin typeface="Calibri" panose="020F0502020204030204" pitchFamily="34" charset="0"/>
              </a:rPr>
              <a:t>– to be recorded instead.</a:t>
            </a:r>
          </a:p>
          <a:p>
            <a:pPr marL="0" indent="0">
              <a:spcBef>
                <a:spcPts val="0"/>
              </a:spcBef>
              <a:spcAft>
                <a:spcPts val="1500"/>
              </a:spcAft>
              <a:buNone/>
            </a:pPr>
            <a:r>
              <a:rPr lang="en-US" sz="2600" dirty="0">
                <a:solidFill>
                  <a:schemeClr val="tx1">
                    <a:lumMod val="95000"/>
                    <a:lumOff val="5000"/>
                  </a:schemeClr>
                </a:solidFill>
                <a:latin typeface="Calibri" panose="020F0502020204030204" pitchFamily="34" charset="0"/>
              </a:rPr>
              <a:t>Luke used the word – </a:t>
            </a:r>
            <a:r>
              <a:rPr lang="en-US" sz="2600" b="1" dirty="0" err="1">
                <a:solidFill>
                  <a:srgbClr val="00B050"/>
                </a:solidFill>
                <a:latin typeface="Calibri" panose="020F0502020204030204" pitchFamily="34" charset="0"/>
              </a:rPr>
              <a:t>epiphosko</a:t>
            </a:r>
            <a:r>
              <a:rPr lang="en-US" sz="2600" dirty="0">
                <a:solidFill>
                  <a:schemeClr val="tx1">
                    <a:lumMod val="95000"/>
                    <a:lumOff val="5000"/>
                  </a:schemeClr>
                </a:solidFill>
                <a:latin typeface="Calibri" panose="020F0502020204030204" pitchFamily="34" charset="0"/>
              </a:rPr>
              <a:t>  </a:t>
            </a:r>
            <a:r>
              <a:rPr lang="en-US" sz="2600" b="1" dirty="0">
                <a:solidFill>
                  <a:srgbClr val="0070C0"/>
                </a:solidFill>
                <a:latin typeface="Calibri" panose="020F0502020204030204" pitchFamily="34" charset="0"/>
              </a:rPr>
              <a:t>(to grow light). </a:t>
            </a:r>
            <a:r>
              <a:rPr lang="en-US" sz="2600" dirty="0">
                <a:solidFill>
                  <a:schemeClr val="tx1">
                    <a:lumMod val="95000"/>
                    <a:lumOff val="5000"/>
                  </a:schemeClr>
                </a:solidFill>
                <a:latin typeface="Calibri" panose="020F0502020204030204" pitchFamily="34" charset="0"/>
              </a:rPr>
              <a:t>He recorded the details with </a:t>
            </a:r>
            <a:r>
              <a:rPr lang="en-US" sz="2600" b="1" u="sng" dirty="0">
                <a:solidFill>
                  <a:schemeClr val="tx1">
                    <a:lumMod val="95000"/>
                    <a:lumOff val="5000"/>
                  </a:schemeClr>
                </a:solidFill>
                <a:latin typeface="Calibri" panose="020F0502020204030204" pitchFamily="34" charset="0"/>
              </a:rPr>
              <a:t>EXACT</a:t>
            </a:r>
            <a:r>
              <a:rPr lang="en-US" sz="2600" dirty="0">
                <a:solidFill>
                  <a:schemeClr val="tx1">
                    <a:lumMod val="95000"/>
                    <a:lumOff val="5000"/>
                  </a:schemeClr>
                </a:solidFill>
                <a:latin typeface="Calibri" panose="020F0502020204030204" pitchFamily="34" charset="0"/>
              </a:rPr>
              <a:t> timing of when </a:t>
            </a:r>
            <a:r>
              <a:rPr lang="en-US" sz="2600" b="1" dirty="0">
                <a:solidFill>
                  <a:srgbClr val="FF9933"/>
                </a:solidFill>
                <a:latin typeface="Calibri" panose="020F0502020204030204" pitchFamily="34" charset="0"/>
              </a:rPr>
              <a:t>(within the 24 hour cycle) </a:t>
            </a:r>
            <a:r>
              <a:rPr lang="en-US" sz="2600" dirty="0">
                <a:solidFill>
                  <a:schemeClr val="tx1">
                    <a:lumMod val="95000"/>
                    <a:lumOff val="5000"/>
                  </a:schemeClr>
                </a:solidFill>
                <a:latin typeface="Calibri" panose="020F0502020204030204" pitchFamily="34" charset="0"/>
              </a:rPr>
              <a:t>the burial events took place.  He made it extremely clear: </a:t>
            </a:r>
          </a:p>
          <a:p>
            <a:pPr lvl="1">
              <a:spcBef>
                <a:spcPts val="0"/>
              </a:spcBef>
              <a:spcAft>
                <a:spcPts val="1500"/>
              </a:spcAft>
              <a:buClr>
                <a:srgbClr val="FF0000"/>
              </a:buClr>
              <a:buFont typeface="Wingdings" panose="05000000000000000000" pitchFamily="2" charset="2"/>
              <a:buChar char="Ø"/>
            </a:pPr>
            <a:r>
              <a:rPr lang="en-US" sz="2600" dirty="0">
                <a:solidFill>
                  <a:schemeClr val="tx1">
                    <a:lumMod val="95000"/>
                    <a:lumOff val="5000"/>
                  </a:schemeClr>
                </a:solidFill>
                <a:latin typeface="Calibri" panose="020F0502020204030204" pitchFamily="34" charset="0"/>
              </a:rPr>
              <a:t>The </a:t>
            </a:r>
            <a:r>
              <a:rPr lang="en-US" sz="2600" b="1" u="sng" dirty="0">
                <a:solidFill>
                  <a:srgbClr val="FF0066"/>
                </a:solidFill>
                <a:latin typeface="Calibri" panose="020F0502020204030204" pitchFamily="34" charset="0"/>
              </a:rPr>
              <a:t>Pre</a:t>
            </a:r>
            <a:r>
              <a:rPr lang="en-US" sz="2600" b="1" dirty="0">
                <a:solidFill>
                  <a:srgbClr val="FF0066"/>
                </a:solidFill>
                <a:latin typeface="Calibri" panose="020F0502020204030204" pitchFamily="34" charset="0"/>
              </a:rPr>
              <a:t>p</a:t>
            </a:r>
            <a:r>
              <a:rPr lang="en-US" sz="2600" b="1" u="sng" dirty="0">
                <a:solidFill>
                  <a:srgbClr val="FF0066"/>
                </a:solidFill>
                <a:latin typeface="Calibri" panose="020F0502020204030204" pitchFamily="34" charset="0"/>
              </a:rPr>
              <a:t>aration Da</a:t>
            </a:r>
            <a:r>
              <a:rPr lang="en-US" sz="2600" b="1" dirty="0">
                <a:solidFill>
                  <a:srgbClr val="FF0066"/>
                </a:solidFill>
                <a:latin typeface="Calibri" panose="020F0502020204030204" pitchFamily="34" charset="0"/>
              </a:rPr>
              <a:t>y  </a:t>
            </a:r>
            <a:r>
              <a:rPr lang="en-US" sz="2600" dirty="0">
                <a:solidFill>
                  <a:schemeClr val="tx1">
                    <a:lumMod val="95000"/>
                    <a:lumOff val="5000"/>
                  </a:schemeClr>
                </a:solidFill>
                <a:latin typeface="Calibri" panose="020F0502020204030204" pitchFamily="34" charset="0"/>
              </a:rPr>
              <a:t>and final burial details, such as location and time, </a:t>
            </a:r>
            <a:r>
              <a:rPr lang="en-US" sz="2600" b="1" u="sng" dirty="0">
                <a:solidFill>
                  <a:srgbClr val="00B050"/>
                </a:solidFill>
                <a:latin typeface="Calibri" panose="020F0502020204030204" pitchFamily="34" charset="0"/>
              </a:rPr>
              <a:t>dis</a:t>
            </a:r>
            <a:r>
              <a:rPr lang="en-US" sz="2600" b="1" dirty="0">
                <a:solidFill>
                  <a:srgbClr val="00B050"/>
                </a:solidFill>
                <a:latin typeface="Calibri" panose="020F0502020204030204" pitchFamily="34" charset="0"/>
              </a:rPr>
              <a:t>p</a:t>
            </a:r>
            <a:r>
              <a:rPr lang="en-US" sz="2600" b="1" u="sng" dirty="0">
                <a:solidFill>
                  <a:srgbClr val="00B050"/>
                </a:solidFill>
                <a:latin typeface="Calibri" panose="020F0502020204030204" pitchFamily="34" charset="0"/>
              </a:rPr>
              <a:t>la</a:t>
            </a:r>
            <a:r>
              <a:rPr lang="en-US" sz="2600" b="1" dirty="0">
                <a:solidFill>
                  <a:srgbClr val="00B050"/>
                </a:solidFill>
                <a:latin typeface="Calibri" panose="020F0502020204030204" pitchFamily="34" charset="0"/>
              </a:rPr>
              <a:t>y </a:t>
            </a:r>
            <a:r>
              <a:rPr lang="en-US" sz="2600" b="1" u="sng" dirty="0">
                <a:solidFill>
                  <a:srgbClr val="00B050"/>
                </a:solidFill>
                <a:latin typeface="Calibri" panose="020F0502020204030204" pitchFamily="34" charset="0"/>
              </a:rPr>
              <a:t>how </a:t>
            </a:r>
            <a:br>
              <a:rPr lang="en-US" sz="2600" b="1" u="sng" dirty="0">
                <a:solidFill>
                  <a:srgbClr val="00B050"/>
                </a:solidFill>
                <a:latin typeface="Calibri" panose="020F0502020204030204" pitchFamily="34" charset="0"/>
              </a:rPr>
            </a:br>
            <a:r>
              <a:rPr lang="en-US" sz="2600" b="1" u="sng" dirty="0">
                <a:solidFill>
                  <a:srgbClr val="00B050"/>
                </a:solidFill>
                <a:latin typeface="Calibri" panose="020F0502020204030204" pitchFamily="34" charset="0"/>
              </a:rPr>
              <a:t>and when</a:t>
            </a:r>
            <a:r>
              <a:rPr lang="en-US" sz="2600" b="1" dirty="0">
                <a:solidFill>
                  <a:srgbClr val="00B050"/>
                </a:solidFill>
                <a:latin typeface="Calibri" panose="020F0502020204030204" pitchFamily="34" charset="0"/>
              </a:rPr>
              <a:t>, </a:t>
            </a:r>
            <a:r>
              <a:rPr lang="en-US" sz="2600" b="1" u="sng" dirty="0">
                <a:solidFill>
                  <a:srgbClr val="00B050"/>
                </a:solidFill>
                <a:latin typeface="Calibri" panose="020F0502020204030204" pitchFamily="34" charset="0"/>
              </a:rPr>
              <a:t>the 1</a:t>
            </a:r>
            <a:r>
              <a:rPr lang="en-US" sz="2600" b="1" u="sng" baseline="30000" dirty="0">
                <a:solidFill>
                  <a:srgbClr val="00B050"/>
                </a:solidFill>
                <a:latin typeface="Calibri" panose="020F0502020204030204" pitchFamily="34" charset="0"/>
              </a:rPr>
              <a:t>st</a:t>
            </a:r>
            <a:r>
              <a:rPr lang="en-US" sz="2600" b="1" u="sng" dirty="0">
                <a:solidFill>
                  <a:srgbClr val="00B050"/>
                </a:solidFill>
                <a:latin typeface="Calibri" panose="020F0502020204030204" pitchFamily="34" charset="0"/>
              </a:rPr>
              <a:t> Sabbath of Unleavened</a:t>
            </a:r>
            <a:r>
              <a:rPr lang="en-US" sz="2600" b="1" dirty="0">
                <a:solidFill>
                  <a:srgbClr val="00B050"/>
                </a:solidFill>
                <a:latin typeface="Calibri" panose="020F0502020204030204" pitchFamily="34" charset="0"/>
              </a:rPr>
              <a:t> </a:t>
            </a:r>
            <a:r>
              <a:rPr lang="en-US" sz="2600" dirty="0">
                <a:solidFill>
                  <a:schemeClr val="tx1"/>
                </a:solidFill>
                <a:latin typeface="Calibri" panose="020F0502020204030204" pitchFamily="34" charset="0"/>
              </a:rPr>
              <a:t>commenced from the </a:t>
            </a:r>
            <a:r>
              <a:rPr lang="en-US" sz="2600" b="1" dirty="0">
                <a:solidFill>
                  <a:srgbClr val="0070C0"/>
                </a:solidFill>
                <a:latin typeface="Calibri" panose="020F0502020204030204" pitchFamily="34" charset="0"/>
              </a:rPr>
              <a:t>Crucifixion Cycle.</a:t>
            </a:r>
          </a:p>
          <a:p>
            <a:pPr lvl="1">
              <a:spcBef>
                <a:spcPts val="0"/>
              </a:spcBef>
              <a:spcAft>
                <a:spcPts val="1500"/>
              </a:spcAft>
              <a:buClr>
                <a:srgbClr val="FF0000"/>
              </a:buClr>
              <a:buFont typeface="Wingdings" panose="05000000000000000000" pitchFamily="2" charset="2"/>
              <a:buChar char="Ø"/>
            </a:pPr>
            <a:r>
              <a:rPr lang="en-US" sz="2600" b="1" u="sng" dirty="0">
                <a:solidFill>
                  <a:srgbClr val="00B050"/>
                </a:solidFill>
                <a:latin typeface="Calibri" panose="020F0502020204030204" pitchFamily="34" charset="0"/>
              </a:rPr>
              <a:t>The Unleavened Bread Shabbath was approachin</a:t>
            </a:r>
            <a:r>
              <a:rPr lang="en-US" sz="2600" b="1" dirty="0">
                <a:solidFill>
                  <a:srgbClr val="00B050"/>
                </a:solidFill>
                <a:latin typeface="Calibri" panose="020F0502020204030204" pitchFamily="34" charset="0"/>
              </a:rPr>
              <a:t>g  - </a:t>
            </a:r>
          </a:p>
          <a:p>
            <a:pPr lvl="1">
              <a:spcBef>
                <a:spcPts val="0"/>
              </a:spcBef>
              <a:spcAft>
                <a:spcPts val="1500"/>
              </a:spcAft>
              <a:buClr>
                <a:srgbClr val="FF0000"/>
              </a:buClr>
              <a:buFont typeface="Wingdings" panose="05000000000000000000" pitchFamily="2" charset="2"/>
              <a:buChar char="Ø"/>
            </a:pPr>
            <a:r>
              <a:rPr lang="en-US" sz="2600" b="1" dirty="0">
                <a:solidFill>
                  <a:srgbClr val="0070C0"/>
                </a:solidFill>
                <a:latin typeface="Calibri" panose="020F0502020204030204" pitchFamily="34" charset="0"/>
              </a:rPr>
              <a:t>What time of the 24 hour cycle grows light?   </a:t>
            </a:r>
            <a:r>
              <a:rPr lang="en-US" sz="2600" b="1" dirty="0">
                <a:solidFill>
                  <a:srgbClr val="FF0066"/>
                </a:solidFill>
                <a:latin typeface="Calibri" panose="020F0502020204030204" pitchFamily="34" charset="0"/>
              </a:rPr>
              <a:t>Is it not in the morning?   </a:t>
            </a:r>
          </a:p>
          <a:p>
            <a:pPr marL="0" indent="0">
              <a:spcBef>
                <a:spcPts val="0"/>
              </a:spcBef>
              <a:buNone/>
            </a:pPr>
            <a:r>
              <a:rPr lang="en-US" sz="2600" b="1" dirty="0">
                <a:solidFill>
                  <a:srgbClr val="0070C0"/>
                </a:solidFill>
                <a:latin typeface="Calibri" panose="020F0502020204030204" pitchFamily="34" charset="0"/>
              </a:rPr>
              <a:t>Luke is telling us very clearly that as the final burial details were being accomplished, while it was still the </a:t>
            </a:r>
            <a:r>
              <a:rPr lang="en-US" sz="2600" b="1" u="sng" dirty="0">
                <a:solidFill>
                  <a:srgbClr val="0070C0"/>
                </a:solidFill>
                <a:latin typeface="Calibri" panose="020F0502020204030204" pitchFamily="34" charset="0"/>
              </a:rPr>
              <a:t>Abib 14 Pre</a:t>
            </a:r>
            <a:r>
              <a:rPr lang="en-US" sz="2600" b="1" dirty="0">
                <a:solidFill>
                  <a:srgbClr val="0070C0"/>
                </a:solidFill>
                <a:latin typeface="Calibri" panose="020F0502020204030204" pitchFamily="34" charset="0"/>
              </a:rPr>
              <a:t>p</a:t>
            </a:r>
            <a:r>
              <a:rPr lang="en-US" sz="2600" b="1" u="sng" dirty="0">
                <a:solidFill>
                  <a:srgbClr val="0070C0"/>
                </a:solidFill>
                <a:latin typeface="Calibri" panose="020F0502020204030204" pitchFamily="34" charset="0"/>
              </a:rPr>
              <a:t>aration</a:t>
            </a:r>
            <a:r>
              <a:rPr lang="en-US" sz="2600" b="1" dirty="0">
                <a:solidFill>
                  <a:srgbClr val="0070C0"/>
                </a:solidFill>
                <a:latin typeface="Calibri" panose="020F0502020204030204" pitchFamily="34" charset="0"/>
              </a:rPr>
              <a:t> cycle, the timing was very close to the morning – or DAWN!  </a:t>
            </a:r>
          </a:p>
        </p:txBody>
      </p:sp>
      <p:sp>
        <p:nvSpPr>
          <p:cNvPr id="2" name="Slide Number Placeholder 1"/>
          <p:cNvSpPr>
            <a:spLocks noGrp="1"/>
          </p:cNvSpPr>
          <p:nvPr>
            <p:ph type="sldNum" sz="quarter" idx="12"/>
          </p:nvPr>
        </p:nvSpPr>
        <p:spPr>
          <a:xfrm>
            <a:off x="0" y="6613450"/>
            <a:ext cx="354417" cy="244550"/>
          </a:xfrm>
        </p:spPr>
        <p:txBody>
          <a:bodyPr/>
          <a:lstStyle/>
          <a:p>
            <a:fld id="{D57F1E4F-1CFF-5643-939E-217C01CDF565}" type="slidenum">
              <a:rPr lang="en-US" sz="1200" smtClean="0">
                <a:solidFill>
                  <a:schemeClr val="tx1"/>
                </a:solidFill>
              </a:rPr>
              <a:pPr/>
              <a:t>64</a:t>
            </a:fld>
            <a:endParaRPr lang="en-US" sz="1200" dirty="0">
              <a:solidFill>
                <a:schemeClr val="tx1"/>
              </a:solidFill>
            </a:endParaRPr>
          </a:p>
        </p:txBody>
      </p:sp>
      <p:sp>
        <p:nvSpPr>
          <p:cNvPr id="4" name="Rectangle 3"/>
          <p:cNvSpPr/>
          <p:nvPr/>
        </p:nvSpPr>
        <p:spPr>
          <a:xfrm>
            <a:off x="7662458" y="4749706"/>
            <a:ext cx="3538651" cy="613863"/>
          </a:xfrm>
          <a:prstGeom prst="rect">
            <a:avLst/>
          </a:prstGeom>
          <a:gradFill>
            <a:gsLst>
              <a:gs pos="91000">
                <a:srgbClr val="FFFF00">
                  <a:alpha val="70000"/>
                </a:srgbClr>
              </a:gs>
              <a:gs pos="16000">
                <a:schemeClr val="tx1"/>
              </a:gs>
              <a:gs pos="59000">
                <a:schemeClr val="accent1">
                  <a:lumMod val="30000"/>
                  <a:lumOff val="70000"/>
                  <a:alpha val="52000"/>
                </a:schemeClr>
              </a:gs>
            </a:gsLst>
            <a:lin ang="21594000" scaled="0"/>
          </a:gradFill>
          <a:ln w="38100">
            <a:solidFill>
              <a:srgbClr val="9933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t>GR</a:t>
            </a:r>
            <a:r>
              <a:rPr lang="en-US" sz="2800" b="1" dirty="0">
                <a:solidFill>
                  <a:schemeClr val="bg1"/>
                </a:solidFill>
              </a:rPr>
              <a:t>OWING</a:t>
            </a:r>
            <a:r>
              <a:rPr lang="en-US" sz="2800" b="1" dirty="0"/>
              <a:t> </a:t>
            </a:r>
            <a:r>
              <a:rPr lang="en-US" sz="2800" b="1" dirty="0">
                <a:solidFill>
                  <a:srgbClr val="0000FF"/>
                </a:solidFill>
                <a:effectLst>
                  <a:glow rad="127000">
                    <a:srgbClr val="0BD6EB"/>
                  </a:glow>
                </a:effectLst>
              </a:rPr>
              <a:t>LIGHT!</a:t>
            </a:r>
          </a:p>
        </p:txBody>
      </p:sp>
    </p:spTree>
    <p:extLst>
      <p:ext uri="{BB962C8B-B14F-4D97-AF65-F5344CB8AC3E}">
        <p14:creationId xmlns:p14="http://schemas.microsoft.com/office/powerpoint/2010/main" val="13014464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Horizontal)">
                                      <p:cBhvr>
                                        <p:cTn id="24" dur="500"/>
                                        <p:tgtEl>
                                          <p:spTgt spid="3">
                                            <p:txEl>
                                              <p:pRg st="4" end="4"/>
                                            </p:txEl>
                                          </p:spTgt>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127001"/>
            <a:ext cx="11682483" cy="6646460"/>
          </a:xfrm>
          <a:solidFill>
            <a:schemeClr val="bg1"/>
          </a:solidFill>
        </p:spPr>
        <p:txBody>
          <a:bodyPr anchor="ctr">
            <a:normAutofit lnSpcReduction="10000"/>
            <a:scene3d>
              <a:camera prst="orthographicFront"/>
              <a:lightRig rig="threePt" dir="t"/>
            </a:scene3d>
            <a:sp3d extrusionH="57150">
              <a:bevelT w="38100" h="38100"/>
            </a:sp3d>
          </a:bodyPr>
          <a:lstStyle/>
          <a:p>
            <a:pPr marL="0" indent="0">
              <a:spcBef>
                <a:spcPts val="0"/>
              </a:spcBef>
              <a:spcAft>
                <a:spcPts val="1200"/>
              </a:spcAft>
              <a:buNone/>
            </a:pPr>
            <a:r>
              <a:rPr lang="en-US" sz="2400" dirty="0">
                <a:solidFill>
                  <a:schemeClr val="tx1">
                    <a:lumMod val="95000"/>
                    <a:lumOff val="5000"/>
                  </a:schemeClr>
                </a:solidFill>
                <a:latin typeface="Calibri" panose="020F0502020204030204" pitchFamily="34" charset="0"/>
              </a:rPr>
              <a:t>Is there </a:t>
            </a:r>
            <a:r>
              <a:rPr lang="en-US" sz="2400" b="1" u="sng" dirty="0">
                <a:solidFill>
                  <a:srgbClr val="0070C0"/>
                </a:solidFill>
                <a:latin typeface="Calibri" panose="020F0502020204030204" pitchFamily="34" charset="0"/>
              </a:rPr>
              <a:t>another witness</a:t>
            </a:r>
            <a:r>
              <a:rPr lang="en-US" sz="2400" b="1" dirty="0">
                <a:solidFill>
                  <a:srgbClr val="0070C0"/>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to the placing of </a:t>
            </a: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in the tomb on the Preparation?</a:t>
            </a:r>
            <a:endParaRPr lang="en-US" sz="800" dirty="0">
              <a:solidFill>
                <a:schemeClr val="tx1">
                  <a:lumMod val="95000"/>
                  <a:lumOff val="5000"/>
                </a:schemeClr>
              </a:solidFill>
              <a:latin typeface="Calibri" panose="020F0502020204030204" pitchFamily="34" charset="0"/>
            </a:endParaRPr>
          </a:p>
          <a:p>
            <a:pPr marL="1645920" indent="-1645920">
              <a:spcBef>
                <a:spcPts val="0"/>
              </a:spcBef>
              <a:spcAft>
                <a:spcPts val="1200"/>
              </a:spcAft>
              <a:buNone/>
            </a:pPr>
            <a:r>
              <a:rPr lang="en-US" sz="2400" b="1" dirty="0">
                <a:solidFill>
                  <a:srgbClr val="008080"/>
                </a:solidFill>
                <a:latin typeface="Georgia" panose="02040502050405020303" pitchFamily="18" charset="0"/>
              </a:rPr>
              <a:t>John 19:42</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There, then, </a:t>
            </a:r>
            <a:r>
              <a:rPr lang="en-US" sz="2400" b="1" i="1" dirty="0">
                <a:solidFill>
                  <a:srgbClr val="CC00CC"/>
                </a:solidFill>
                <a:latin typeface="Georgia" panose="02040502050405020303" pitchFamily="18" charset="0"/>
              </a:rPr>
              <a:t>because of the Preparation </a:t>
            </a:r>
            <a:r>
              <a:rPr lang="en-US" sz="2400" i="1" dirty="0">
                <a:solidFill>
                  <a:srgbClr val="808080"/>
                </a:solidFill>
                <a:latin typeface="Georgia" panose="02040502050405020303" pitchFamily="18" charset="0"/>
              </a:rPr>
              <a:t>Day</a:t>
            </a:r>
            <a:r>
              <a:rPr lang="en-US" sz="2400" dirty="0">
                <a:solidFill>
                  <a:srgbClr val="808080"/>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of the Yehuḏim, they   </a:t>
            </a:r>
            <a:br>
              <a:rPr lang="en-US" sz="2400" dirty="0">
                <a:solidFill>
                  <a:schemeClr val="accent3">
                    <a:lumMod val="75000"/>
                  </a:schemeClr>
                </a:solidFill>
                <a:latin typeface="Georgia" panose="02040502050405020303" pitchFamily="18" charset="0"/>
              </a:rPr>
            </a:br>
            <a:r>
              <a:rPr lang="en-US" sz="2400" dirty="0">
                <a:solidFill>
                  <a:schemeClr val="accent3">
                    <a:lumMod val="75000"/>
                  </a:schemeClr>
                </a:solidFill>
                <a:latin typeface="Georgia" panose="02040502050405020303" pitchFamily="18" charset="0"/>
              </a:rPr>
              <a:t>   laid </a:t>
            </a:r>
            <a:r>
              <a:rPr lang="he-IL" sz="30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5">
                    <a:lumMod val="75000"/>
                  </a:schemeClr>
                </a:solidFill>
                <a:latin typeface="Calibri" panose="020F0502020204030204" pitchFamily="34" charset="0"/>
                <a:cs typeface="Times New Roman" panose="02020603050405020304" pitchFamily="18" charset="0"/>
              </a:rPr>
              <a:t> </a:t>
            </a:r>
            <a:r>
              <a:rPr lang="en-US" sz="2400" b="1" dirty="0">
                <a:solidFill>
                  <a:schemeClr val="accent5">
                    <a:lumMod val="75000"/>
                  </a:schemeClr>
                </a:solidFill>
                <a:latin typeface="Calibri" panose="020F0502020204030204" pitchFamily="34" charset="0"/>
                <a:cs typeface="Times New Roman" panose="02020603050405020304" pitchFamily="18" charset="0"/>
              </a:rPr>
              <a:t>[Yahusha], </a:t>
            </a:r>
            <a:r>
              <a:rPr lang="en-US" sz="2400" dirty="0">
                <a:solidFill>
                  <a:schemeClr val="accent3">
                    <a:lumMod val="75000"/>
                  </a:schemeClr>
                </a:solidFill>
                <a:latin typeface="Georgia" panose="02040502050405020303" pitchFamily="18" charset="0"/>
              </a:rPr>
              <a:t>because the tomb was near.</a:t>
            </a:r>
          </a:p>
          <a:p>
            <a:pPr marL="914400" indent="-914400">
              <a:spcBef>
                <a:spcPts val="0"/>
              </a:spcBef>
              <a:buNone/>
            </a:pPr>
            <a:r>
              <a:rPr lang="en-US" sz="800" dirty="0">
                <a:solidFill>
                  <a:schemeClr val="accent3">
                    <a:lumMod val="75000"/>
                  </a:schemeClr>
                </a:solidFill>
                <a:latin typeface="Georgia" panose="02040502050405020303" pitchFamily="18" charset="0"/>
              </a:rPr>
              <a:t> </a:t>
            </a:r>
          </a:p>
          <a:p>
            <a:pPr marL="0" indent="0">
              <a:spcBef>
                <a:spcPts val="0"/>
              </a:spcBef>
              <a:buNone/>
            </a:pPr>
            <a:r>
              <a:rPr lang="en-US" sz="2400" dirty="0">
                <a:solidFill>
                  <a:schemeClr val="tx1">
                    <a:lumMod val="95000"/>
                    <a:lumOff val="5000"/>
                  </a:schemeClr>
                </a:solidFill>
                <a:latin typeface="Calibri" panose="020F0502020204030204" pitchFamily="34" charset="0"/>
              </a:rPr>
              <a:t>John confirms that indeed when </a:t>
            </a: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was laid to rest in the tomb, </a:t>
            </a:r>
            <a:r>
              <a:rPr lang="en-US" sz="2400" b="1" u="sng" dirty="0">
                <a:solidFill>
                  <a:srgbClr val="00B050"/>
                </a:solidFill>
                <a:latin typeface="Calibri" panose="020F0502020204030204" pitchFamily="34" charset="0"/>
              </a:rPr>
              <a:t>it was still Abib 14 and the Pre</a:t>
            </a:r>
            <a:r>
              <a:rPr lang="en-US" sz="2400" b="1" dirty="0">
                <a:solidFill>
                  <a:srgbClr val="00B050"/>
                </a:solidFill>
                <a:latin typeface="Calibri" panose="020F0502020204030204" pitchFamily="34" charset="0"/>
              </a:rPr>
              <a:t>p</a:t>
            </a:r>
            <a:r>
              <a:rPr lang="en-US" sz="2400" b="1" u="sng" dirty="0">
                <a:solidFill>
                  <a:srgbClr val="00B050"/>
                </a:solidFill>
                <a:latin typeface="Calibri" panose="020F0502020204030204" pitchFamily="34" charset="0"/>
              </a:rPr>
              <a:t>aration c</a:t>
            </a:r>
            <a:r>
              <a:rPr lang="en-US" sz="2400" b="1" dirty="0">
                <a:solidFill>
                  <a:srgbClr val="00B050"/>
                </a:solidFill>
                <a:latin typeface="Calibri" panose="020F0502020204030204" pitchFamily="34" charset="0"/>
              </a:rPr>
              <a:t>y</a:t>
            </a:r>
            <a:r>
              <a:rPr lang="en-US" sz="2400" b="1" u="sng" dirty="0">
                <a:solidFill>
                  <a:srgbClr val="00B050"/>
                </a:solidFill>
                <a:latin typeface="Calibri" panose="020F0502020204030204" pitchFamily="34" charset="0"/>
              </a:rPr>
              <a:t>cle</a:t>
            </a:r>
            <a:r>
              <a:rPr lang="en-US" sz="2400" b="1" dirty="0">
                <a:solidFill>
                  <a:srgbClr val="00B050"/>
                </a:solidFill>
                <a:latin typeface="Calibri" panose="020F0502020204030204" pitchFamily="34" charset="0"/>
              </a:rPr>
              <a:t>.</a:t>
            </a:r>
          </a:p>
          <a:p>
            <a:pPr marL="0" indent="0">
              <a:spcBef>
                <a:spcPts val="0"/>
              </a:spcBef>
              <a:spcAft>
                <a:spcPts val="1200"/>
              </a:spcAft>
              <a:buNone/>
            </a:pPr>
            <a:r>
              <a:rPr lang="en-US" sz="2400" b="1" u="sng" dirty="0">
                <a:latin typeface="Calibri" panose="020F0502020204030204" pitchFamily="34" charset="0"/>
              </a:rPr>
              <a:t>Let’s now consider</a:t>
            </a:r>
            <a:r>
              <a:rPr lang="en-US" sz="2400" b="1" dirty="0">
                <a:latin typeface="Calibri" panose="020F0502020204030204" pitchFamily="34" charset="0"/>
              </a:rPr>
              <a:t> </a:t>
            </a:r>
            <a:r>
              <a:rPr lang="en-US" sz="2400" b="1" u="sng" dirty="0">
                <a:effectLst>
                  <a:glow rad="127000">
                    <a:srgbClr val="FF9933"/>
                  </a:glow>
                </a:effectLst>
                <a:latin typeface="Calibri" panose="020F0502020204030204" pitchFamily="34" charset="0"/>
              </a:rPr>
              <a:t>Luke’s final witness</a:t>
            </a:r>
            <a:r>
              <a:rPr lang="en-US" sz="2400" b="1" dirty="0">
                <a:effectLst>
                  <a:glow rad="127000">
                    <a:srgbClr val="FF9933"/>
                  </a:glow>
                </a:effectLst>
                <a:latin typeface="Calibri" panose="020F0502020204030204" pitchFamily="34" charset="0"/>
              </a:rPr>
              <a:t> </a:t>
            </a:r>
            <a:r>
              <a:rPr lang="en-US" sz="2400" dirty="0">
                <a:latin typeface="Calibri" panose="020F0502020204030204" pitchFamily="34" charset="0"/>
              </a:rPr>
              <a:t>to </a:t>
            </a:r>
            <a:r>
              <a:rPr lang="en-US" sz="2400" b="1" i="1" u="sng" dirty="0">
                <a:solidFill>
                  <a:srgbClr val="CC00CC"/>
                </a:solidFill>
                <a:latin typeface="Calibri" panose="020F0502020204030204" pitchFamily="34" charset="0"/>
              </a:rPr>
              <a:t>Abib 14 endin</a:t>
            </a:r>
            <a:r>
              <a:rPr lang="en-US" sz="2400" b="1" i="1" dirty="0">
                <a:solidFill>
                  <a:srgbClr val="CC00CC"/>
                </a:solidFill>
                <a:latin typeface="Calibri" panose="020F0502020204030204" pitchFamily="34" charset="0"/>
              </a:rPr>
              <a:t>g </a:t>
            </a:r>
            <a:r>
              <a:rPr lang="en-US" sz="2400" b="1" i="1" u="sng" dirty="0">
                <a:solidFill>
                  <a:srgbClr val="CC00CC"/>
                </a:solidFill>
                <a:latin typeface="Calibri" panose="020F0502020204030204" pitchFamily="34" charset="0"/>
              </a:rPr>
              <a:t>at Dawn</a:t>
            </a:r>
            <a:r>
              <a:rPr lang="en-US" sz="2400" b="1" i="1" dirty="0">
                <a:solidFill>
                  <a:srgbClr val="CC00CC"/>
                </a:solidFill>
                <a:latin typeface="Calibri" panose="020F0502020204030204" pitchFamily="34" charset="0"/>
              </a:rPr>
              <a:t>, </a:t>
            </a:r>
            <a:r>
              <a:rPr lang="en-US" sz="2400" dirty="0">
                <a:latin typeface="Calibri" panose="020F0502020204030204" pitchFamily="34" charset="0"/>
              </a:rPr>
              <a:t>as the 1</a:t>
            </a:r>
            <a:r>
              <a:rPr lang="en-US" sz="2400" baseline="30000" dirty="0">
                <a:latin typeface="Calibri" panose="020F0502020204030204" pitchFamily="34" charset="0"/>
              </a:rPr>
              <a:t>st</a:t>
            </a:r>
            <a:r>
              <a:rPr lang="en-US" sz="2400" dirty="0">
                <a:latin typeface="Calibri" panose="020F0502020204030204" pitchFamily="34" charset="0"/>
              </a:rPr>
              <a:t> Sabbath of Unleavened Bread is about to begin!</a:t>
            </a:r>
          </a:p>
          <a:p>
            <a:pPr marL="0" indent="0">
              <a:spcBef>
                <a:spcPts val="0"/>
              </a:spcBef>
              <a:spcAft>
                <a:spcPts val="1200"/>
              </a:spcAft>
              <a:buNone/>
            </a:pPr>
            <a:endParaRPr lang="en-US" sz="100" dirty="0">
              <a:latin typeface="Calibri" panose="020F0502020204030204" pitchFamily="34" charset="0"/>
            </a:endParaRPr>
          </a:p>
          <a:p>
            <a:pPr marL="1645920" indent="-1645920">
              <a:spcBef>
                <a:spcPts val="0"/>
              </a:spcBef>
              <a:spcAft>
                <a:spcPts val="400"/>
              </a:spcAft>
              <a:buNone/>
            </a:pPr>
            <a:r>
              <a:rPr lang="en-US" sz="2400" b="1" dirty="0">
                <a:solidFill>
                  <a:srgbClr val="008080"/>
                </a:solidFill>
                <a:latin typeface="Georgia" panose="02040502050405020303" pitchFamily="18" charset="0"/>
              </a:rPr>
              <a:t>Luke 23:55</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the women also, which came with him from Galilee, followed after, </a:t>
            </a:r>
            <a:br>
              <a:rPr lang="en-US" sz="2400" dirty="0">
                <a:solidFill>
                  <a:schemeClr val="accent3">
                    <a:lumMod val="75000"/>
                  </a:schemeClr>
                </a:solidFill>
                <a:latin typeface="Georgia" panose="02040502050405020303" pitchFamily="18" charset="0"/>
              </a:rPr>
            </a:br>
            <a:r>
              <a:rPr lang="en-US" sz="2400" dirty="0">
                <a:solidFill>
                  <a:schemeClr val="accent3">
                    <a:lumMod val="75000"/>
                  </a:schemeClr>
                </a:solidFill>
                <a:latin typeface="Georgia" panose="02040502050405020303" pitchFamily="18" charset="0"/>
              </a:rPr>
              <a:t>  and beheld the sepulchre, and how his body was laid.</a:t>
            </a:r>
          </a:p>
          <a:p>
            <a:pPr marL="1645920" indent="-1645920">
              <a:spcBef>
                <a:spcPts val="0"/>
              </a:spcBef>
              <a:spcAft>
                <a:spcPts val="1200"/>
              </a:spcAft>
              <a:buNone/>
            </a:pPr>
            <a:r>
              <a:rPr lang="en-US" sz="100" dirty="0">
                <a:solidFill>
                  <a:schemeClr val="accent3">
                    <a:lumMod val="75000"/>
                  </a:schemeClr>
                </a:solidFill>
                <a:latin typeface="Georgia" panose="02040502050405020303" pitchFamily="18" charset="0"/>
              </a:rPr>
              <a:t> </a:t>
            </a:r>
          </a:p>
          <a:p>
            <a:pPr marL="1645920" indent="-1645920">
              <a:spcBef>
                <a:spcPts val="0"/>
              </a:spcBef>
              <a:spcAft>
                <a:spcPts val="1200"/>
              </a:spcAft>
              <a:buNone/>
            </a:pPr>
            <a:r>
              <a:rPr lang="en-US" sz="2400" b="1" dirty="0">
                <a:solidFill>
                  <a:srgbClr val="008080"/>
                </a:solidFill>
                <a:latin typeface="Georgia" panose="02040502050405020303" pitchFamily="18" charset="0"/>
              </a:rPr>
              <a:t>Luke 23:56</a:t>
            </a:r>
            <a:r>
              <a:rPr lang="en-US" sz="2400" dirty="0">
                <a:solidFill>
                  <a:prstClr val="black"/>
                </a:solidFill>
                <a:latin typeface="Georgia" panose="02040502050405020303" pitchFamily="18" charset="0"/>
              </a:rPr>
              <a:t>	</a:t>
            </a:r>
            <a:r>
              <a:rPr lang="en-US" sz="2400" b="1" i="1" dirty="0">
                <a:solidFill>
                  <a:srgbClr val="CC00CC"/>
                </a:solidFill>
                <a:latin typeface="Georgia" panose="02040502050405020303" pitchFamily="18" charset="0"/>
              </a:rPr>
              <a:t>And they returned, and prepared spices and ointments; </a:t>
            </a:r>
            <a:r>
              <a:rPr lang="en-US" sz="2400" b="1" dirty="0">
                <a:solidFill>
                  <a:srgbClr val="00B050"/>
                </a:solidFill>
                <a:latin typeface="Georgia" panose="02040502050405020303" pitchFamily="18" charset="0"/>
              </a:rPr>
              <a:t>and </a:t>
            </a:r>
            <a:br>
              <a:rPr lang="en-US" sz="2400" b="1" dirty="0">
                <a:solidFill>
                  <a:srgbClr val="00B050"/>
                </a:solidFill>
                <a:latin typeface="Georgia" panose="02040502050405020303" pitchFamily="18" charset="0"/>
              </a:rPr>
            </a:br>
            <a:r>
              <a:rPr lang="en-US" sz="2400" b="1" dirty="0">
                <a:solidFill>
                  <a:srgbClr val="00B050"/>
                </a:solidFill>
                <a:latin typeface="Georgia" panose="02040502050405020303" pitchFamily="18" charset="0"/>
              </a:rPr>
              <a:t>  rested the </a:t>
            </a:r>
            <a:r>
              <a:rPr lang="en-US" sz="2400" b="1" dirty="0" err="1">
                <a:solidFill>
                  <a:srgbClr val="00B050"/>
                </a:solidFill>
                <a:latin typeface="Georgia" panose="02040502050405020303" pitchFamily="18" charset="0"/>
              </a:rPr>
              <a:t>sabbath</a:t>
            </a:r>
            <a:r>
              <a:rPr lang="en-US" sz="2400" b="1" dirty="0">
                <a:solidFill>
                  <a:srgbClr val="00B050"/>
                </a:solidFill>
                <a:latin typeface="Georgia" panose="02040502050405020303" pitchFamily="18" charset="0"/>
              </a:rPr>
              <a:t> day according to the commandment.   </a:t>
            </a:r>
            <a:r>
              <a:rPr lang="en-US" b="1" dirty="0">
                <a:solidFill>
                  <a:schemeClr val="tx1"/>
                </a:solidFill>
                <a:latin typeface="Georgia" panose="02040502050405020303" pitchFamily="18" charset="0"/>
              </a:rPr>
              <a:t>KJV</a:t>
            </a:r>
          </a:p>
          <a:p>
            <a:pPr marL="0" indent="0">
              <a:spcBef>
                <a:spcPts val="0"/>
              </a:spcBef>
              <a:spcAft>
                <a:spcPts val="1200"/>
              </a:spcAft>
              <a:buNone/>
            </a:pPr>
            <a:r>
              <a:rPr lang="en-US" sz="2400" dirty="0">
                <a:latin typeface="Calibri" panose="020F0502020204030204" pitchFamily="34" charset="0"/>
              </a:rPr>
              <a:t>These were the last minute preparations just before </a:t>
            </a:r>
            <a:r>
              <a:rPr lang="en-US" sz="2400" b="1" dirty="0">
                <a:solidFill>
                  <a:srgbClr val="FF00FF"/>
                </a:solidFill>
                <a:latin typeface="Calibri" panose="020F0502020204030204" pitchFamily="34" charset="0"/>
              </a:rPr>
              <a:t>Dawn</a:t>
            </a:r>
            <a:r>
              <a:rPr lang="en-US" sz="2400" dirty="0">
                <a:latin typeface="Calibri" panose="020F0502020204030204" pitchFamily="34" charset="0"/>
              </a:rPr>
              <a:t> which is seen in the word - </a:t>
            </a:r>
            <a:r>
              <a:rPr lang="en-US" sz="2400" dirty="0">
                <a:solidFill>
                  <a:srgbClr val="00B050"/>
                </a:solidFill>
                <a:latin typeface="Calibri" panose="020F0502020204030204" pitchFamily="34" charset="0"/>
              </a:rPr>
              <a:t>(</a:t>
            </a:r>
            <a:r>
              <a:rPr lang="en-US" sz="2400" dirty="0" err="1">
                <a:solidFill>
                  <a:srgbClr val="00B050"/>
                </a:solidFill>
                <a:latin typeface="Calibri" panose="020F0502020204030204" pitchFamily="34" charset="0"/>
              </a:rPr>
              <a:t>epiphosko</a:t>
            </a:r>
            <a:r>
              <a:rPr lang="en-US" sz="2400" dirty="0">
                <a:solidFill>
                  <a:srgbClr val="00B050"/>
                </a:solidFill>
                <a:latin typeface="Calibri" panose="020F0502020204030204" pitchFamily="34" charset="0"/>
              </a:rPr>
              <a:t> </a:t>
            </a:r>
            <a:r>
              <a:rPr lang="en-US" sz="2400" dirty="0">
                <a:latin typeface="Calibri" panose="020F0502020204030204" pitchFamily="34" charset="0"/>
              </a:rPr>
              <a:t>– </a:t>
            </a:r>
            <a:r>
              <a:rPr lang="en-US" sz="2400" b="1" dirty="0">
                <a:solidFill>
                  <a:srgbClr val="0070C0"/>
                </a:solidFill>
                <a:latin typeface="Calibri" panose="020F0502020204030204" pitchFamily="34" charset="0"/>
              </a:rPr>
              <a:t>to grow light).</a:t>
            </a:r>
          </a:p>
          <a:p>
            <a:pPr marL="0" indent="0">
              <a:spcBef>
                <a:spcPts val="0"/>
              </a:spcBef>
              <a:spcAft>
                <a:spcPts val="1200"/>
              </a:spcAft>
              <a:buNone/>
            </a:pPr>
            <a:r>
              <a:rPr lang="en-US" sz="2400" dirty="0">
                <a:solidFill>
                  <a:schemeClr val="tx1">
                    <a:lumMod val="95000"/>
                    <a:lumOff val="5000"/>
                  </a:schemeClr>
                </a:solidFill>
                <a:latin typeface="Calibri" panose="020F0502020204030204" pitchFamily="34" charset="0"/>
              </a:rPr>
              <a:t>The two Miryam’s, starting at </a:t>
            </a:r>
            <a:r>
              <a:rPr lang="en-US" sz="2400" b="1" dirty="0">
                <a:solidFill>
                  <a:srgbClr val="FF00FF"/>
                </a:solidFill>
                <a:latin typeface="Calibri" panose="020F0502020204030204" pitchFamily="34" charset="0"/>
              </a:rPr>
              <a:t>Dawn, </a:t>
            </a:r>
            <a:r>
              <a:rPr lang="en-US" sz="2400" dirty="0">
                <a:solidFill>
                  <a:schemeClr val="tx1">
                    <a:lumMod val="95000"/>
                    <a:lumOff val="5000"/>
                  </a:schemeClr>
                </a:solidFill>
                <a:latin typeface="Calibri" panose="020F0502020204030204" pitchFamily="34" charset="0"/>
              </a:rPr>
              <a:t>rested on the 1</a:t>
            </a:r>
            <a:r>
              <a:rPr lang="en-US" sz="2400" baseline="30000" dirty="0">
                <a:solidFill>
                  <a:schemeClr val="tx1">
                    <a:lumMod val="95000"/>
                    <a:lumOff val="5000"/>
                  </a:schemeClr>
                </a:solidFill>
                <a:latin typeface="Calibri" panose="020F0502020204030204" pitchFamily="34" charset="0"/>
              </a:rPr>
              <a:t>st</a:t>
            </a:r>
            <a:r>
              <a:rPr lang="en-US" sz="2400" dirty="0">
                <a:solidFill>
                  <a:schemeClr val="tx1">
                    <a:lumMod val="95000"/>
                    <a:lumOff val="5000"/>
                  </a:schemeClr>
                </a:solidFill>
                <a:latin typeface="Calibri" panose="020F0502020204030204" pitchFamily="34" charset="0"/>
              </a:rPr>
              <a:t> Annual Sabbath of Unleavened Bread, which was on the </a:t>
            </a:r>
            <a:r>
              <a:rPr lang="en-US" sz="2400" b="1" dirty="0">
                <a:solidFill>
                  <a:srgbClr val="FF0000"/>
                </a:solidFill>
                <a:latin typeface="Calibri" panose="020F0502020204030204" pitchFamily="34" charset="0"/>
              </a:rPr>
              <a:t>5</a:t>
            </a:r>
            <a:r>
              <a:rPr lang="en-US" sz="2400" b="1" baseline="30000" dirty="0">
                <a:solidFill>
                  <a:srgbClr val="FF0000"/>
                </a:solidFill>
                <a:latin typeface="Calibri" panose="020F0502020204030204" pitchFamily="34" charset="0"/>
              </a:rPr>
              <a:t>th</a:t>
            </a:r>
            <a:r>
              <a:rPr lang="en-US" sz="2400" dirty="0">
                <a:solidFill>
                  <a:schemeClr val="tx1">
                    <a:lumMod val="95000"/>
                    <a:lumOff val="5000"/>
                  </a:schemeClr>
                </a:solidFill>
                <a:latin typeface="Calibri" panose="020F0502020204030204" pitchFamily="34" charset="0"/>
              </a:rPr>
              <a:t> cycle of the week, also deemed a </a:t>
            </a:r>
            <a:r>
              <a:rPr lang="en-US" sz="2400" b="1" u="sng" dirty="0">
                <a:solidFill>
                  <a:srgbClr val="FF00FF"/>
                </a:solidFill>
                <a:latin typeface="Calibri" panose="020F0502020204030204" pitchFamily="34" charset="0"/>
              </a:rPr>
              <a:t>Hi</a:t>
            </a:r>
            <a:r>
              <a:rPr lang="en-US" sz="2400" b="1" dirty="0">
                <a:solidFill>
                  <a:srgbClr val="FF00FF"/>
                </a:solidFill>
                <a:latin typeface="Calibri" panose="020F0502020204030204" pitchFamily="34" charset="0"/>
              </a:rPr>
              <a:t>g</a:t>
            </a:r>
            <a:r>
              <a:rPr lang="en-US" sz="2400" b="1" u="sng" dirty="0">
                <a:solidFill>
                  <a:srgbClr val="FF00FF"/>
                </a:solidFill>
                <a:latin typeface="Calibri" panose="020F0502020204030204" pitchFamily="34" charset="0"/>
              </a:rPr>
              <a:t>h Sabbath</a:t>
            </a:r>
            <a:r>
              <a:rPr lang="en-US" sz="2400" b="1" dirty="0">
                <a:solidFill>
                  <a:srgbClr val="FF00FF"/>
                </a:solidFill>
                <a:latin typeface="Calibri" panose="020F0502020204030204" pitchFamily="34" charset="0"/>
              </a:rPr>
              <a:t> </a:t>
            </a:r>
            <a:r>
              <a:rPr lang="en-US" sz="2400" dirty="0">
                <a:solidFill>
                  <a:srgbClr val="00B050"/>
                </a:solidFill>
                <a:latin typeface="Calibri" panose="020F0502020204030204" pitchFamily="34" charset="0"/>
              </a:rPr>
              <a:t>(John 19:31).  </a:t>
            </a:r>
          </a:p>
        </p:txBody>
      </p:sp>
      <p:sp>
        <p:nvSpPr>
          <p:cNvPr id="2" name="Slide Number Placeholder 1"/>
          <p:cNvSpPr>
            <a:spLocks noGrp="1"/>
          </p:cNvSpPr>
          <p:nvPr>
            <p:ph type="sldNum" sz="quarter" idx="12"/>
          </p:nvPr>
        </p:nvSpPr>
        <p:spPr>
          <a:xfrm>
            <a:off x="0" y="6644362"/>
            <a:ext cx="381712" cy="258198"/>
          </a:xfrm>
        </p:spPr>
        <p:txBody>
          <a:bodyPr/>
          <a:lstStyle/>
          <a:p>
            <a:fld id="{D57F1E4F-1CFF-5643-939E-217C01CDF565}" type="slidenum">
              <a:rPr lang="en-US" sz="1200" smtClean="0">
                <a:solidFill>
                  <a:schemeClr val="tx1"/>
                </a:solidFill>
              </a:rPr>
              <a:pPr/>
              <a:t>65</a:t>
            </a:fld>
            <a:endParaRPr lang="en-US" sz="1200" dirty="0">
              <a:solidFill>
                <a:schemeClr val="tx1"/>
              </a:solidFill>
            </a:endParaRPr>
          </a:p>
        </p:txBody>
      </p:sp>
    </p:spTree>
    <p:extLst>
      <p:ext uri="{BB962C8B-B14F-4D97-AF65-F5344CB8AC3E}">
        <p14:creationId xmlns:p14="http://schemas.microsoft.com/office/powerpoint/2010/main" val="15404029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21F3B2">
            <a:alpha val="17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1132763"/>
            <a:ext cx="11682483" cy="5382499"/>
          </a:xfrm>
          <a:solidFill>
            <a:schemeClr val="accent6">
              <a:lumMod val="40000"/>
              <a:lumOff val="60000"/>
              <a:alpha val="31000"/>
            </a:schemeClr>
          </a:solidFill>
          <a:ln w="57150">
            <a:solidFill>
              <a:srgbClr val="CC00FF"/>
            </a:solidFill>
          </a:ln>
          <a:scene3d>
            <a:camera prst="orthographicFront"/>
            <a:lightRig rig="threePt" dir="t"/>
          </a:scene3d>
          <a:sp3d>
            <a:bevelT/>
          </a:sp3d>
        </p:spPr>
        <p:txBody>
          <a:bodyPr anchor="ctr">
            <a:normAutofit fontScale="92500" lnSpcReduction="20000"/>
            <a:sp3d extrusionH="57150">
              <a:bevelT h="25400" prst="softRound"/>
            </a:sp3d>
          </a:bodyPr>
          <a:lstStyle/>
          <a:p>
            <a:pPr marL="0" indent="0" algn="ctr">
              <a:lnSpc>
                <a:spcPct val="150000"/>
              </a:lnSpc>
              <a:spcBef>
                <a:spcPts val="0"/>
              </a:spcBef>
              <a:spcAft>
                <a:spcPts val="1200"/>
              </a:spcAft>
              <a:buNone/>
            </a:pPr>
            <a:r>
              <a:rPr lang="en-US" sz="2800" dirty="0">
                <a:solidFill>
                  <a:schemeClr val="tx1"/>
                </a:solidFill>
              </a:rPr>
              <a:t>We have gone on a round about journey to discover exactly </a:t>
            </a:r>
            <a:br>
              <a:rPr lang="en-US" sz="2800" dirty="0">
                <a:solidFill>
                  <a:schemeClr val="tx1"/>
                </a:solidFill>
              </a:rPr>
            </a:br>
            <a:r>
              <a:rPr lang="en-US" sz="2800" dirty="0">
                <a:solidFill>
                  <a:schemeClr val="tx1"/>
                </a:solidFill>
              </a:rPr>
              <a:t>when </a:t>
            </a:r>
            <a:r>
              <a:rPr lang="en-US" sz="2800" dirty="0" err="1">
                <a:solidFill>
                  <a:schemeClr val="tx1"/>
                </a:solidFill>
              </a:rPr>
              <a:t>Yoseph</a:t>
            </a:r>
            <a:r>
              <a:rPr lang="en-US" sz="2800" dirty="0">
                <a:solidFill>
                  <a:schemeClr val="tx1"/>
                </a:solidFill>
              </a:rPr>
              <a:t> asked for the body of </a:t>
            </a:r>
            <a:r>
              <a:rPr lang="en-US" sz="2800" b="1" dirty="0">
                <a:solidFill>
                  <a:srgbClr val="0000FF"/>
                </a:solidFill>
              </a:rPr>
              <a:t>Yahusha. </a:t>
            </a:r>
          </a:p>
          <a:p>
            <a:pPr marL="0" indent="0">
              <a:lnSpc>
                <a:spcPct val="150000"/>
              </a:lnSpc>
              <a:spcBef>
                <a:spcPts val="0"/>
              </a:spcBef>
              <a:spcAft>
                <a:spcPts val="1200"/>
              </a:spcAft>
              <a:buNone/>
            </a:pPr>
            <a:r>
              <a:rPr lang="en-US" sz="2800" dirty="0">
                <a:solidFill>
                  <a:schemeClr val="tx1"/>
                </a:solidFill>
              </a:rPr>
              <a:t>We have seen </a:t>
            </a:r>
            <a:r>
              <a:rPr lang="en-US" sz="2800" b="1" u="sng" dirty="0">
                <a:solidFill>
                  <a:schemeClr val="tx1"/>
                </a:solidFill>
              </a:rPr>
              <a:t>two written witnesses</a:t>
            </a:r>
            <a:r>
              <a:rPr lang="en-US" sz="2800" b="1" dirty="0">
                <a:solidFill>
                  <a:schemeClr val="tx1"/>
                </a:solidFill>
              </a:rPr>
              <a:t> </a:t>
            </a:r>
            <a:r>
              <a:rPr lang="en-US" sz="2800" dirty="0">
                <a:solidFill>
                  <a:schemeClr val="tx1"/>
                </a:solidFill>
              </a:rPr>
              <a:t>that </a:t>
            </a:r>
            <a:r>
              <a:rPr lang="en-US" sz="2800" dirty="0" err="1">
                <a:solidFill>
                  <a:schemeClr val="tx1"/>
                </a:solidFill>
              </a:rPr>
              <a:t>Yoseph</a:t>
            </a:r>
            <a:r>
              <a:rPr lang="en-US" sz="2800" dirty="0">
                <a:solidFill>
                  <a:schemeClr val="tx1"/>
                </a:solidFill>
              </a:rPr>
              <a:t> asked for the body of </a:t>
            </a:r>
            <a:r>
              <a:rPr lang="en-US" sz="2800" b="1" dirty="0">
                <a:solidFill>
                  <a:srgbClr val="0000FF"/>
                </a:solidFill>
              </a:rPr>
              <a:t>Yahusha</a:t>
            </a:r>
            <a:r>
              <a:rPr lang="en-US" sz="2800" dirty="0">
                <a:solidFill>
                  <a:schemeClr val="tx1"/>
                </a:solidFill>
              </a:rPr>
              <a:t> </a:t>
            </a:r>
            <a:r>
              <a:rPr lang="en-US" sz="2800" u="sng" dirty="0">
                <a:solidFill>
                  <a:schemeClr val="tx1"/>
                </a:solidFill>
              </a:rPr>
              <a:t>after the sun had set</a:t>
            </a:r>
            <a:r>
              <a:rPr lang="en-US" sz="2800" dirty="0">
                <a:solidFill>
                  <a:schemeClr val="tx1"/>
                </a:solidFill>
              </a:rPr>
              <a:t>. Both witnesses declaring it was still the Preparation.</a:t>
            </a:r>
          </a:p>
          <a:p>
            <a:pPr marL="0" indent="0" algn="ctr">
              <a:lnSpc>
                <a:spcPct val="150000"/>
              </a:lnSpc>
              <a:spcBef>
                <a:spcPts val="0"/>
              </a:spcBef>
              <a:spcAft>
                <a:spcPts val="1200"/>
              </a:spcAft>
              <a:buNone/>
            </a:pPr>
            <a:r>
              <a:rPr lang="en-US" sz="2800" dirty="0">
                <a:solidFill>
                  <a:schemeClr val="tx1"/>
                </a:solidFill>
              </a:rPr>
              <a:t>We have seen through the detailed account of </a:t>
            </a:r>
            <a:r>
              <a:rPr lang="en-US" sz="2800" b="1" dirty="0">
                <a:solidFill>
                  <a:srgbClr val="9933FF"/>
                </a:solidFill>
              </a:rPr>
              <a:t>Luke, </a:t>
            </a:r>
            <a:br>
              <a:rPr lang="en-US" sz="2800" dirty="0">
                <a:solidFill>
                  <a:schemeClr val="tx1"/>
                </a:solidFill>
              </a:rPr>
            </a:br>
            <a:r>
              <a:rPr lang="en-US" sz="2800" dirty="0">
                <a:solidFill>
                  <a:schemeClr val="tx1"/>
                </a:solidFill>
              </a:rPr>
              <a:t>that it was not even remotely possible that </a:t>
            </a:r>
            <a:r>
              <a:rPr lang="en-US" sz="2800" b="1" dirty="0">
                <a:solidFill>
                  <a:srgbClr val="0000FF"/>
                </a:solidFill>
              </a:rPr>
              <a:t>Yahusha</a:t>
            </a:r>
            <a:r>
              <a:rPr lang="en-US" sz="2800" dirty="0">
                <a:solidFill>
                  <a:schemeClr val="tx1"/>
                </a:solidFill>
              </a:rPr>
              <a:t> </a:t>
            </a:r>
            <a:br>
              <a:rPr lang="en-US" sz="2800" dirty="0">
                <a:solidFill>
                  <a:schemeClr val="tx1"/>
                </a:solidFill>
              </a:rPr>
            </a:br>
            <a:r>
              <a:rPr lang="en-US" sz="2800" dirty="0">
                <a:solidFill>
                  <a:schemeClr val="tx1"/>
                </a:solidFill>
              </a:rPr>
              <a:t>was buried before the sun had set.</a:t>
            </a:r>
          </a:p>
          <a:p>
            <a:pPr marL="0" indent="0">
              <a:lnSpc>
                <a:spcPct val="150000"/>
              </a:lnSpc>
              <a:spcBef>
                <a:spcPts val="0"/>
              </a:spcBef>
              <a:spcAft>
                <a:spcPts val="1200"/>
              </a:spcAft>
              <a:buNone/>
            </a:pPr>
            <a:r>
              <a:rPr lang="en-US" sz="2800" dirty="0">
                <a:solidFill>
                  <a:schemeClr val="tx1"/>
                </a:solidFill>
              </a:rPr>
              <a:t>With this in mind, please consider the next slide carefully.</a:t>
            </a:r>
          </a:p>
        </p:txBody>
      </p:sp>
      <p:sp>
        <p:nvSpPr>
          <p:cNvPr id="2" name="Slide Number Placeholder 1"/>
          <p:cNvSpPr>
            <a:spLocks noGrp="1"/>
          </p:cNvSpPr>
          <p:nvPr>
            <p:ph type="sldNum" sz="quarter" idx="12"/>
          </p:nvPr>
        </p:nvSpPr>
        <p:spPr>
          <a:xfrm>
            <a:off x="-53545" y="6599802"/>
            <a:ext cx="381712" cy="258198"/>
          </a:xfrm>
        </p:spPr>
        <p:txBody>
          <a:bodyPr/>
          <a:lstStyle/>
          <a:p>
            <a:fld id="{D57F1E4F-1CFF-5643-939E-217C01CDF565}" type="slidenum">
              <a:rPr lang="en-US" sz="1200" smtClean="0">
                <a:solidFill>
                  <a:schemeClr val="tx1"/>
                </a:solidFill>
              </a:rPr>
              <a:pPr/>
              <a:t>66</a:t>
            </a:fld>
            <a:endParaRPr lang="en-US" sz="1200" dirty="0">
              <a:solidFill>
                <a:schemeClr val="tx1"/>
              </a:solidFill>
            </a:endParaRPr>
          </a:p>
        </p:txBody>
      </p:sp>
      <p:sp>
        <p:nvSpPr>
          <p:cNvPr id="4" name="Rectangle 3"/>
          <p:cNvSpPr/>
          <p:nvPr/>
        </p:nvSpPr>
        <p:spPr>
          <a:xfrm>
            <a:off x="2947916" y="161912"/>
            <a:ext cx="6277970" cy="805214"/>
          </a:xfrm>
          <a:prstGeom prst="rect">
            <a:avLst/>
          </a:prstGeom>
          <a:gradFill flip="none" rotWithShape="1">
            <a:gsLst>
              <a:gs pos="91000">
                <a:srgbClr val="FFFF00">
                  <a:alpha val="70000"/>
                </a:srgbClr>
              </a:gs>
              <a:gs pos="61000">
                <a:srgbClr val="FF0000"/>
              </a:gs>
              <a:gs pos="22000">
                <a:schemeClr val="accent1">
                  <a:lumMod val="30000"/>
                  <a:lumOff val="70000"/>
                  <a:alpha val="52000"/>
                </a:schemeClr>
              </a:gs>
            </a:gsLst>
            <a:path path="shape">
              <a:fillToRect l="50000" t="50000" r="50000" b="50000"/>
            </a:path>
            <a:tileRect/>
          </a:gradFill>
          <a:ln w="5715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a:solidFill>
                  <a:srgbClr val="0000FF"/>
                </a:solidFill>
              </a:rPr>
              <a:t>Mini Summary </a:t>
            </a:r>
          </a:p>
        </p:txBody>
      </p:sp>
    </p:spTree>
    <p:extLst>
      <p:ext uri="{BB962C8B-B14F-4D97-AF65-F5344CB8AC3E}">
        <p14:creationId xmlns:p14="http://schemas.microsoft.com/office/powerpoint/2010/main" val="1047236571"/>
      </p:ext>
    </p:extLst>
  </p:cSld>
  <p:clrMapOvr>
    <a:masterClrMapping/>
  </p:clrMapOvr>
  <p:transition spd="slow">
    <p:circl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61000">
              <a:srgbClr val="FF0000"/>
            </a:gs>
            <a:gs pos="22000">
              <a:schemeClr val="accent1">
                <a:lumMod val="30000"/>
                <a:lumOff val="70000"/>
                <a:alpha val="52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207818"/>
            <a:ext cx="11804073" cy="6511637"/>
          </a:xfrm>
          <a:solidFill>
            <a:schemeClr val="accent3">
              <a:lumMod val="20000"/>
              <a:lumOff val="80000"/>
            </a:schemeClr>
          </a:solidFill>
          <a:scene3d>
            <a:camera prst="orthographicFront"/>
            <a:lightRig rig="threePt" dir="t"/>
          </a:scene3d>
          <a:sp3d>
            <a:bevelT/>
          </a:sp3d>
        </p:spPr>
        <p:txBody>
          <a:bodyPr anchor="ctr">
            <a:noAutofit/>
            <a:sp3d extrusionH="57150">
              <a:bevelT w="38100" h="38100"/>
            </a:sp3d>
          </a:bodyPr>
          <a:lstStyle/>
          <a:p>
            <a:pPr marL="0" indent="0">
              <a:buNone/>
            </a:pPr>
            <a:r>
              <a:rPr lang="en-US" sz="2800" dirty="0">
                <a:solidFill>
                  <a:schemeClr val="tx1">
                    <a:lumMod val="95000"/>
                    <a:lumOff val="5000"/>
                  </a:schemeClr>
                </a:solidFill>
                <a:latin typeface="Calibri" panose="020F0502020204030204" pitchFamily="34" charset="0"/>
              </a:rPr>
              <a:t>What about the Greek word – </a:t>
            </a:r>
            <a:r>
              <a:rPr lang="en-US" sz="2800" dirty="0" err="1">
                <a:solidFill>
                  <a:srgbClr val="00B050"/>
                </a:solidFill>
                <a:latin typeface="Calibri" panose="020F0502020204030204" pitchFamily="34" charset="0"/>
              </a:rPr>
              <a:t>opsios</a:t>
            </a:r>
            <a:r>
              <a:rPr lang="en-US" sz="2800" dirty="0">
                <a:solidFill>
                  <a:srgbClr val="00B050"/>
                </a:solidFill>
                <a:latin typeface="Calibri" panose="020F0502020204030204" pitchFamily="34" charset="0"/>
              </a:rPr>
              <a:t> – </a:t>
            </a:r>
            <a:r>
              <a:rPr lang="en-US" sz="2800" dirty="0">
                <a:solidFill>
                  <a:schemeClr val="tx1">
                    <a:lumMod val="95000"/>
                    <a:lumOff val="5000"/>
                  </a:schemeClr>
                </a:solidFill>
                <a:latin typeface="Calibri" panose="020F0502020204030204" pitchFamily="34" charset="0"/>
              </a:rPr>
              <a:t>translated as – </a:t>
            </a:r>
            <a:r>
              <a:rPr lang="en-US" sz="2800" dirty="0">
                <a:solidFill>
                  <a:schemeClr val="tx1"/>
                </a:solidFill>
                <a:latin typeface="Calibri" panose="020F0502020204030204" pitchFamily="34" charset="0"/>
              </a:rPr>
              <a:t>evening; written in our editions of the Scriptures?</a:t>
            </a:r>
          </a:p>
          <a:p>
            <a:pPr marL="0" indent="0" algn="ctr">
              <a:buNone/>
            </a:pPr>
            <a:r>
              <a:rPr lang="en-US" sz="2800" b="1" dirty="0">
                <a:solidFill>
                  <a:srgbClr val="009999"/>
                </a:solidFill>
              </a:rPr>
              <a:t>Question #1:  </a:t>
            </a:r>
            <a:r>
              <a:rPr lang="en-US" sz="2800" dirty="0">
                <a:solidFill>
                  <a:srgbClr val="FF0066"/>
                </a:solidFill>
              </a:rPr>
              <a:t>Is it even remotely possible that the word </a:t>
            </a:r>
            <a:r>
              <a:rPr lang="en-US" sz="2800" dirty="0" err="1">
                <a:solidFill>
                  <a:srgbClr val="00B050"/>
                </a:solidFill>
              </a:rPr>
              <a:t>opsios</a:t>
            </a:r>
            <a:r>
              <a:rPr lang="en-US" sz="2800" dirty="0">
                <a:solidFill>
                  <a:srgbClr val="FF0066"/>
                </a:solidFill>
              </a:rPr>
              <a:t> translated as – </a:t>
            </a:r>
            <a:r>
              <a:rPr lang="en-US" sz="2800" dirty="0">
                <a:solidFill>
                  <a:srgbClr val="00B050"/>
                </a:solidFill>
              </a:rPr>
              <a:t>evening</a:t>
            </a:r>
            <a:r>
              <a:rPr lang="en-US" sz="2800" dirty="0">
                <a:solidFill>
                  <a:srgbClr val="FF0066"/>
                </a:solidFill>
              </a:rPr>
              <a:t> – can indicate that the body of </a:t>
            </a:r>
            <a:r>
              <a:rPr lang="en-US" sz="2800" b="1" dirty="0">
                <a:solidFill>
                  <a:schemeClr val="accent5">
                    <a:lumMod val="75000"/>
                  </a:schemeClr>
                </a:solidFill>
              </a:rPr>
              <a:t>Yahusha</a:t>
            </a:r>
            <a:r>
              <a:rPr lang="en-US" sz="2800" dirty="0">
                <a:solidFill>
                  <a:srgbClr val="FF0066"/>
                </a:solidFill>
              </a:rPr>
              <a:t> was requested and received </a:t>
            </a:r>
            <a:r>
              <a:rPr lang="en-US" sz="2800" b="1" dirty="0">
                <a:solidFill>
                  <a:schemeClr val="tx1">
                    <a:lumMod val="95000"/>
                    <a:lumOff val="5000"/>
                  </a:schemeClr>
                </a:solidFill>
              </a:rPr>
              <a:t>BEFORE</a:t>
            </a:r>
            <a:r>
              <a:rPr lang="en-US" sz="2800" dirty="0">
                <a:solidFill>
                  <a:srgbClr val="FF0066"/>
                </a:solidFill>
              </a:rPr>
              <a:t> the sunset?  </a:t>
            </a:r>
          </a:p>
          <a:p>
            <a:pPr marL="0" indent="0">
              <a:buNone/>
            </a:pPr>
            <a:r>
              <a:rPr lang="en-US" sz="2800" dirty="0">
                <a:solidFill>
                  <a:schemeClr val="tx1">
                    <a:lumMod val="95000"/>
                    <a:lumOff val="5000"/>
                  </a:schemeClr>
                </a:solidFill>
                <a:latin typeface="Calibri" panose="020F0502020204030204" pitchFamily="34" charset="0"/>
              </a:rPr>
              <a:t>Please think on this one for a minute.  </a:t>
            </a:r>
          </a:p>
          <a:p>
            <a:pPr marL="0" indent="0">
              <a:buNone/>
            </a:pPr>
            <a:r>
              <a:rPr lang="en-US" sz="2800" dirty="0">
                <a:solidFill>
                  <a:schemeClr val="tx1">
                    <a:lumMod val="95000"/>
                    <a:lumOff val="5000"/>
                  </a:schemeClr>
                </a:solidFill>
                <a:latin typeface="Calibri" panose="020F0502020204030204" pitchFamily="34" charset="0"/>
              </a:rPr>
              <a:t>Are we then able to trust the study tools implicitly to render truth to us from their writings?  Or should we be proving all things, like the Scriptures advised </a:t>
            </a:r>
            <a:br>
              <a:rPr lang="en-US" sz="2800" dirty="0">
                <a:solidFill>
                  <a:schemeClr val="tx1">
                    <a:lumMod val="95000"/>
                    <a:lumOff val="5000"/>
                  </a:schemeClr>
                </a:solidFill>
                <a:latin typeface="Calibri" panose="020F0502020204030204" pitchFamily="34" charset="0"/>
              </a:rPr>
            </a:br>
            <a:r>
              <a:rPr lang="en-US" sz="2800" dirty="0">
                <a:solidFill>
                  <a:schemeClr val="tx1">
                    <a:lumMod val="95000"/>
                    <a:lumOff val="5000"/>
                  </a:schemeClr>
                </a:solidFill>
                <a:latin typeface="Calibri" panose="020F0502020204030204" pitchFamily="34" charset="0"/>
              </a:rPr>
              <a:t>us to do, and heed </a:t>
            </a:r>
            <a:r>
              <a:rPr lang="en-US" sz="2800" b="1" dirty="0">
                <a:solidFill>
                  <a:schemeClr val="accent5">
                    <a:lumMod val="75000"/>
                  </a:schemeClr>
                </a:solidFill>
                <a:latin typeface="Calibri" panose="020F0502020204030204" pitchFamily="34" charset="0"/>
              </a:rPr>
              <a:t>Yahusha’s</a:t>
            </a:r>
            <a:r>
              <a:rPr lang="en-US" sz="2800" dirty="0">
                <a:solidFill>
                  <a:schemeClr val="tx1">
                    <a:lumMod val="95000"/>
                    <a:lumOff val="5000"/>
                  </a:schemeClr>
                </a:solidFill>
                <a:latin typeface="Calibri" panose="020F0502020204030204" pitchFamily="34" charset="0"/>
              </a:rPr>
              <a:t> warnings about false scribes?</a:t>
            </a:r>
          </a:p>
          <a:p>
            <a:pPr marL="0" indent="0" algn="ctr">
              <a:buNone/>
            </a:pPr>
            <a:r>
              <a:rPr lang="en-US" sz="2800" b="1" dirty="0">
                <a:solidFill>
                  <a:srgbClr val="009999"/>
                </a:solidFill>
              </a:rPr>
              <a:t>Question #2:  </a:t>
            </a:r>
            <a:r>
              <a:rPr lang="en-US" sz="2800" dirty="0">
                <a:solidFill>
                  <a:srgbClr val="FF0066"/>
                </a:solidFill>
              </a:rPr>
              <a:t>Is it possible that the Sunset Theory has </a:t>
            </a:r>
            <a:r>
              <a:rPr lang="en-US" sz="2800" b="1" u="sng" dirty="0">
                <a:solidFill>
                  <a:srgbClr val="C00000"/>
                </a:solidFill>
              </a:rPr>
              <a:t>failed</a:t>
            </a:r>
            <a:r>
              <a:rPr lang="en-US" sz="2800" dirty="0">
                <a:solidFill>
                  <a:srgbClr val="FF0066"/>
                </a:solidFill>
              </a:rPr>
              <a:t> to </a:t>
            </a:r>
            <a:br>
              <a:rPr lang="en-US" sz="2800" dirty="0">
                <a:solidFill>
                  <a:srgbClr val="FF0066"/>
                </a:solidFill>
              </a:rPr>
            </a:br>
            <a:r>
              <a:rPr lang="en-US" sz="2800" u="sng" dirty="0">
                <a:solidFill>
                  <a:srgbClr val="FF0066"/>
                </a:solidFill>
              </a:rPr>
              <a:t>ali</a:t>
            </a:r>
            <a:r>
              <a:rPr lang="en-US" sz="2800" dirty="0">
                <a:solidFill>
                  <a:srgbClr val="FF0066"/>
                </a:solidFill>
              </a:rPr>
              <a:t>g</a:t>
            </a:r>
            <a:r>
              <a:rPr lang="en-US" sz="2800" u="sng" dirty="0">
                <a:solidFill>
                  <a:srgbClr val="FF0066"/>
                </a:solidFill>
              </a:rPr>
              <a:t>n with the Scri</a:t>
            </a:r>
            <a:r>
              <a:rPr lang="en-US" sz="2800" dirty="0">
                <a:solidFill>
                  <a:srgbClr val="FF0066"/>
                </a:solidFill>
              </a:rPr>
              <a:t>p</a:t>
            </a:r>
            <a:r>
              <a:rPr lang="en-US" sz="2800" u="sng" dirty="0">
                <a:solidFill>
                  <a:srgbClr val="FF0066"/>
                </a:solidFill>
              </a:rPr>
              <a:t>tures</a:t>
            </a:r>
            <a:r>
              <a:rPr lang="en-US" sz="2800" dirty="0">
                <a:solidFill>
                  <a:srgbClr val="FF0066"/>
                </a:solidFill>
              </a:rPr>
              <a:t> thus far?</a:t>
            </a:r>
          </a:p>
          <a:p>
            <a:pPr marL="0" indent="0">
              <a:buNone/>
            </a:pPr>
            <a:r>
              <a:rPr lang="en-US" sz="2800" dirty="0">
                <a:solidFill>
                  <a:srgbClr val="FF0066"/>
                </a:solidFill>
                <a:latin typeface="Calibri" panose="020F0502020204030204" pitchFamily="34" charset="0"/>
              </a:rPr>
              <a:t>We still have a fair bit of information to sort through yet.  Will this information expose a 4</a:t>
            </a:r>
            <a:r>
              <a:rPr lang="en-US" sz="2800" baseline="30000" dirty="0">
                <a:solidFill>
                  <a:srgbClr val="FF0066"/>
                </a:solidFill>
                <a:latin typeface="Calibri" panose="020F0502020204030204" pitchFamily="34" charset="0"/>
              </a:rPr>
              <a:t>th</a:t>
            </a:r>
            <a:r>
              <a:rPr lang="en-US" sz="2800" dirty="0">
                <a:solidFill>
                  <a:srgbClr val="FF0066"/>
                </a:solidFill>
                <a:latin typeface="Calibri" panose="020F0502020204030204" pitchFamily="34" charset="0"/>
              </a:rPr>
              <a:t> cycle crucifixion?   </a:t>
            </a:r>
            <a:r>
              <a:rPr lang="en-US" sz="2800" b="1" dirty="0">
                <a:solidFill>
                  <a:srgbClr val="009999"/>
                </a:solidFill>
                <a:latin typeface="Calibri" panose="020F0502020204030204" pitchFamily="34" charset="0"/>
              </a:rPr>
              <a:t>Will it?   Let’s continue investigating!</a:t>
            </a:r>
          </a:p>
        </p:txBody>
      </p:sp>
      <p:sp>
        <p:nvSpPr>
          <p:cNvPr id="2" name="Slide Number Placeholder 1"/>
          <p:cNvSpPr>
            <a:spLocks noGrp="1"/>
          </p:cNvSpPr>
          <p:nvPr>
            <p:ph type="sldNum" sz="quarter" idx="12"/>
          </p:nvPr>
        </p:nvSpPr>
        <p:spPr>
          <a:xfrm>
            <a:off x="-107101" y="6556584"/>
            <a:ext cx="370339" cy="301416"/>
          </a:xfrm>
        </p:spPr>
        <p:txBody>
          <a:bodyPr/>
          <a:lstStyle/>
          <a:p>
            <a:fld id="{D57F1E4F-1CFF-5643-939E-217C01CDF565}" type="slidenum">
              <a:rPr lang="en-US" sz="1200" smtClean="0">
                <a:solidFill>
                  <a:schemeClr val="tx1"/>
                </a:solidFill>
              </a:rPr>
              <a:pPr/>
              <a:t>67</a:t>
            </a:fld>
            <a:endParaRPr lang="en-US" sz="1200" dirty="0">
              <a:solidFill>
                <a:schemeClr val="tx1"/>
              </a:solidFill>
            </a:endParaRPr>
          </a:p>
        </p:txBody>
      </p:sp>
    </p:spTree>
    <p:extLst>
      <p:ext uri="{BB962C8B-B14F-4D97-AF65-F5344CB8AC3E}">
        <p14:creationId xmlns:p14="http://schemas.microsoft.com/office/powerpoint/2010/main" val="214418267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Horizontal)">
                                      <p:cBhvr>
                                        <p:cTn id="25" dur="1250"/>
                                        <p:tgtEl>
                                          <p:spTgt spid="3">
                                            <p:txEl>
                                              <p:pRg st="2" end="2"/>
                                            </p:txEl>
                                          </p:spTgt>
                                        </p:tgtEl>
                                      </p:cBhvr>
                                    </p:animEffect>
                                  </p:childTnLst>
                                </p:cTn>
                              </p:par>
                              <p:par>
                                <p:cTn id="26" presetID="16" presetClass="entr" presetSubtype="26"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Horizontal)">
                                      <p:cBhvr>
                                        <p:cTn id="28" dur="125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FFFF00">
                <a:alpha val="70000"/>
              </a:srgbClr>
            </a:gs>
            <a:gs pos="61000">
              <a:srgbClr val="FF0000"/>
            </a:gs>
            <a:gs pos="22000">
              <a:schemeClr val="accent1">
                <a:lumMod val="30000"/>
                <a:lumOff val="70000"/>
                <a:alpha val="52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8" y="232011"/>
            <a:ext cx="11641540" cy="6428095"/>
          </a:xfrm>
          <a:solidFill>
            <a:schemeClr val="accent4">
              <a:lumMod val="20000"/>
              <a:lumOff val="80000"/>
            </a:schemeClr>
          </a:solidFill>
          <a:scene3d>
            <a:camera prst="orthographicFront"/>
            <a:lightRig rig="threePt" dir="t"/>
          </a:scene3d>
          <a:sp3d>
            <a:bevelT/>
          </a:sp3d>
        </p:spPr>
        <p:txBody>
          <a:bodyPr>
            <a:normAutofit/>
            <a:sp3d extrusionH="57150">
              <a:bevelT w="38100" h="38100"/>
            </a:sp3d>
          </a:bodyPr>
          <a:lstStyle/>
          <a:p>
            <a:pPr marL="0" indent="0">
              <a:lnSpc>
                <a:spcPct val="115000"/>
              </a:lnSpc>
              <a:spcBef>
                <a:spcPts val="0"/>
              </a:spcBef>
              <a:buNone/>
            </a:pPr>
            <a:r>
              <a:rPr lang="en-US" sz="2400" dirty="0">
                <a:latin typeface="Calibri" panose="020F0502020204030204" pitchFamily="34" charset="0"/>
                <a:ea typeface="TITUS Cyberbit Basic" panose="02020603050405020304" pitchFamily="18" charset="0"/>
                <a:cs typeface="TITUS Cyberbit Basic" panose="02020603050405020304" pitchFamily="18" charset="0"/>
              </a:rPr>
              <a:t>What was the rabble crowd of Pharisees and the </a:t>
            </a:r>
            <a:r>
              <a:rPr lang="en-US" sz="2400" b="1" u="sng" dirty="0">
                <a:solidFill>
                  <a:srgbClr val="FF0000"/>
                </a:solidFill>
                <a:latin typeface="Calibri" panose="020F0502020204030204" pitchFamily="34" charset="0"/>
                <a:ea typeface="TITUS Cyberbit Basic" panose="02020603050405020304" pitchFamily="18" charset="0"/>
                <a:cs typeface="TITUS Cyberbit Basic" panose="02020603050405020304" pitchFamily="18" charset="0"/>
              </a:rPr>
              <a:t>im</a:t>
            </a:r>
            <a:r>
              <a:rPr lang="en-US" sz="2400" b="1" dirty="0">
                <a:solidFill>
                  <a:srgbClr val="FF0000"/>
                </a:solidFill>
                <a:latin typeface="Calibri" panose="020F0502020204030204" pitchFamily="34" charset="0"/>
                <a:ea typeface="TITUS Cyberbit Basic" panose="02020603050405020304" pitchFamily="18" charset="0"/>
                <a:cs typeface="TITUS Cyberbit Basic" panose="02020603050405020304" pitchFamily="18" charset="0"/>
              </a:rPr>
              <a:t>p</a:t>
            </a:r>
            <a:r>
              <a:rPr lang="en-US" sz="2400" b="1" u="sng" dirty="0">
                <a:solidFill>
                  <a:srgbClr val="FF0000"/>
                </a:solidFill>
                <a:latin typeface="Calibri" panose="020F0502020204030204" pitchFamily="34" charset="0"/>
                <a:ea typeface="TITUS Cyberbit Basic" panose="02020603050405020304" pitchFamily="18" charset="0"/>
                <a:cs typeface="TITUS Cyberbit Basic" panose="02020603050405020304" pitchFamily="18" charset="0"/>
              </a:rPr>
              <a:t>oster chief </a:t>
            </a:r>
            <a:r>
              <a:rPr lang="en-US" sz="2400" b="1" dirty="0">
                <a:solidFill>
                  <a:srgbClr val="FF0000"/>
                </a:solidFill>
                <a:latin typeface="Calibri" panose="020F0502020204030204" pitchFamily="34" charset="0"/>
                <a:ea typeface="TITUS Cyberbit Basic" panose="02020603050405020304" pitchFamily="18" charset="0"/>
                <a:cs typeface="TITUS Cyberbit Basic" panose="02020603050405020304" pitchFamily="18" charset="0"/>
              </a:rPr>
              <a:t>p</a:t>
            </a:r>
            <a:r>
              <a:rPr lang="en-US" sz="2400" b="1" u="sng" dirty="0">
                <a:solidFill>
                  <a:srgbClr val="FF0000"/>
                </a:solidFill>
                <a:latin typeface="Calibri" panose="020F0502020204030204" pitchFamily="34" charset="0"/>
                <a:ea typeface="TITUS Cyberbit Basic" panose="02020603050405020304" pitchFamily="18" charset="0"/>
                <a:cs typeface="TITUS Cyberbit Basic" panose="02020603050405020304" pitchFamily="18" charset="0"/>
              </a:rPr>
              <a:t>riest</a:t>
            </a:r>
            <a:r>
              <a:rPr lang="en-US" sz="2400" b="1" dirty="0">
                <a:solidFill>
                  <a:srgbClr val="FF0000"/>
                </a:solidFill>
                <a:latin typeface="Calibri" panose="020F0502020204030204" pitchFamily="34" charset="0"/>
                <a:ea typeface="TITUS Cyberbit Basic" panose="02020603050405020304" pitchFamily="18" charset="0"/>
                <a:cs typeface="TITUS Cyberbit Basic" panose="02020603050405020304" pitchFamily="18" charset="0"/>
              </a:rPr>
              <a:t> </a:t>
            </a:r>
            <a:r>
              <a:rPr lang="en-US" sz="2400" dirty="0">
                <a:latin typeface="Calibri" panose="020F0502020204030204" pitchFamily="34" charset="0"/>
                <a:ea typeface="TITUS Cyberbit Basic" panose="02020603050405020304" pitchFamily="18" charset="0"/>
                <a:cs typeface="TITUS Cyberbit Basic" panose="02020603050405020304" pitchFamily="18" charset="0"/>
              </a:rPr>
              <a:t>doing on this 1</a:t>
            </a:r>
            <a:r>
              <a:rPr lang="en-US" sz="2400" baseline="30000" dirty="0">
                <a:latin typeface="Calibri" panose="020F0502020204030204" pitchFamily="34" charset="0"/>
                <a:ea typeface="TITUS Cyberbit Basic" panose="02020603050405020304" pitchFamily="18" charset="0"/>
                <a:cs typeface="TITUS Cyberbit Basic" panose="02020603050405020304" pitchFamily="18" charset="0"/>
              </a:rPr>
              <a:t>st  </a:t>
            </a:r>
            <a:br>
              <a:rPr lang="en-US" sz="2400" baseline="30000" dirty="0">
                <a:latin typeface="Calibri" panose="020F0502020204030204" pitchFamily="34" charset="0"/>
                <a:ea typeface="TITUS Cyberbit Basic" panose="02020603050405020304" pitchFamily="18" charset="0"/>
                <a:cs typeface="TITUS Cyberbit Basic" panose="02020603050405020304" pitchFamily="18" charset="0"/>
              </a:rPr>
            </a:br>
            <a:r>
              <a:rPr lang="en-US" sz="2400" dirty="0">
                <a:latin typeface="Calibri" panose="020F0502020204030204" pitchFamily="34" charset="0"/>
                <a:ea typeface="TITUS Cyberbit Basic" panose="02020603050405020304" pitchFamily="18" charset="0"/>
                <a:cs typeface="TITUS Cyberbit Basic" panose="02020603050405020304" pitchFamily="18" charset="0"/>
              </a:rPr>
              <a:t>24 hour period of the</a:t>
            </a:r>
            <a:r>
              <a:rPr lang="en-US" sz="2400" dirty="0">
                <a:latin typeface="Georgia" panose="02040502050405020303" pitchFamily="18" charset="0"/>
                <a:ea typeface="TITUS Cyberbit Basic" panose="02020603050405020304" pitchFamily="18" charset="0"/>
                <a:cs typeface="TITUS Cyberbit Basic" panose="02020603050405020304" pitchFamily="18" charset="0"/>
              </a:rPr>
              <a:t> </a:t>
            </a:r>
            <a:r>
              <a:rPr lang="en-US" sz="2400" dirty="0">
                <a:solidFill>
                  <a:srgbClr val="9900CC"/>
                </a:solidFill>
                <a:latin typeface="Georgia" panose="02040502050405020303" pitchFamily="18" charset="0"/>
                <a:ea typeface="TITUS Cyberbit Basic" panose="02020603050405020304" pitchFamily="18" charset="0"/>
                <a:cs typeface="TITUS Cyberbit Basic" panose="02020603050405020304" pitchFamily="18" charset="0"/>
              </a:rPr>
              <a:t>Qodesh Convocation for the Feast of Unleavened Bread?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914400" indent="-914400">
              <a:spcBef>
                <a:spcPts val="0"/>
              </a:spcBef>
              <a:buNone/>
            </a:pPr>
            <a:endParaRPr lang="en-US" sz="2400" i="1" dirty="0">
              <a:solidFill>
                <a:srgbClr val="008080"/>
              </a:solidFill>
              <a:latin typeface="Georgia" panose="02040502050405020303" pitchFamily="18" charset="0"/>
            </a:endParaRPr>
          </a:p>
          <a:p>
            <a:pPr marL="1737360" indent="-1737360">
              <a:spcBef>
                <a:spcPts val="0"/>
              </a:spcBef>
              <a:spcAft>
                <a:spcPts val="600"/>
              </a:spcAft>
              <a:buNone/>
            </a:pPr>
            <a:r>
              <a:rPr lang="en-US" sz="2400" b="1" i="1" dirty="0">
                <a:solidFill>
                  <a:srgbClr val="008080"/>
                </a:solidFill>
                <a:latin typeface="Georgia" panose="02040502050405020303" pitchFamily="18" charset="0"/>
              </a:rPr>
              <a:t>Matt 27:62</a:t>
            </a:r>
            <a:r>
              <a:rPr lang="en-US" sz="2400" i="1" dirty="0">
                <a:solidFill>
                  <a:prstClr val="black"/>
                </a:solidFill>
                <a:latin typeface="Georgia" panose="02040502050405020303" pitchFamily="18" charset="0"/>
              </a:rPr>
              <a:t>	</a:t>
            </a:r>
            <a:r>
              <a:rPr lang="en-US" sz="2400" b="1" i="1" dirty="0">
                <a:solidFill>
                  <a:srgbClr val="CC00CC"/>
                </a:solidFill>
                <a:latin typeface="Georgia" panose="02040502050405020303" pitchFamily="18" charset="0"/>
              </a:rPr>
              <a:t>On the next day, </a:t>
            </a:r>
            <a:r>
              <a:rPr lang="en-US" sz="2400" b="1" i="1" dirty="0">
                <a:solidFill>
                  <a:srgbClr val="CC00CC"/>
                </a:solidFill>
                <a:effectLst>
                  <a:glow rad="127000">
                    <a:srgbClr val="FFFF00"/>
                  </a:glow>
                </a:effectLst>
                <a:latin typeface="Georgia" panose="02040502050405020303" pitchFamily="18" charset="0"/>
              </a:rPr>
              <a:t>which was after the preparation </a:t>
            </a:r>
            <a:r>
              <a:rPr lang="en-US" sz="2400" b="1" i="1" dirty="0">
                <a:solidFill>
                  <a:srgbClr val="00B050"/>
                </a:solidFill>
                <a:latin typeface="Georgia" panose="02040502050405020303" pitchFamily="18" charset="0"/>
              </a:rPr>
              <a:t>[Abib 15, </a:t>
            </a:r>
            <a:br>
              <a:rPr lang="en-US" sz="2400" b="1" i="1" dirty="0">
                <a:solidFill>
                  <a:srgbClr val="00B050"/>
                </a:solidFill>
                <a:latin typeface="Georgia" panose="02040502050405020303" pitchFamily="18" charset="0"/>
              </a:rPr>
            </a:br>
            <a:r>
              <a:rPr lang="en-US" sz="2400" b="1" i="1" dirty="0">
                <a:solidFill>
                  <a:srgbClr val="00B050"/>
                </a:solidFill>
                <a:latin typeface="Georgia" panose="02040502050405020303" pitchFamily="18" charset="0"/>
              </a:rPr>
              <a:t>1</a:t>
            </a:r>
            <a:r>
              <a:rPr lang="en-US" sz="2400" b="1" i="1" baseline="30000" dirty="0">
                <a:solidFill>
                  <a:srgbClr val="00B050"/>
                </a:solidFill>
                <a:latin typeface="Georgia" panose="02040502050405020303" pitchFamily="18" charset="0"/>
              </a:rPr>
              <a:t>st</a:t>
            </a:r>
            <a:r>
              <a:rPr lang="en-US" sz="2400" b="1" i="1" dirty="0">
                <a:solidFill>
                  <a:srgbClr val="00B050"/>
                </a:solidFill>
                <a:latin typeface="Georgia" panose="02040502050405020303" pitchFamily="18" charset="0"/>
              </a:rPr>
              <a:t> Unleavened Bread Convocation],</a:t>
            </a:r>
            <a:r>
              <a:rPr lang="en-US" sz="2400" b="1" i="1" dirty="0">
                <a:solidFill>
                  <a:srgbClr val="CC00CC"/>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the chief priests and Pharisees gathered together to Pilate, </a:t>
            </a:r>
          </a:p>
          <a:p>
            <a:pPr marL="1737360" indent="-1737360">
              <a:spcBef>
                <a:spcPts val="0"/>
              </a:spcBef>
              <a:spcAft>
                <a:spcPts val="600"/>
              </a:spcAft>
              <a:buNone/>
            </a:pPr>
            <a:r>
              <a:rPr lang="en-US" sz="2400" b="1" i="1" dirty="0">
                <a:solidFill>
                  <a:srgbClr val="008080"/>
                </a:solidFill>
                <a:latin typeface="Georgia" panose="02040502050405020303" pitchFamily="18" charset="0"/>
              </a:rPr>
              <a:t>Matt 27:63</a:t>
            </a:r>
            <a:r>
              <a:rPr lang="en-US" sz="2400" i="1"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saying, “Master, we remember, while He was still alive, how that deceiver said, </a:t>
            </a:r>
            <a:r>
              <a:rPr lang="en-US" sz="2400" dirty="0">
                <a:solidFill>
                  <a:srgbClr val="0070C0"/>
                </a:solidFill>
                <a:latin typeface="Georgia" panose="02040502050405020303" pitchFamily="18" charset="0"/>
              </a:rPr>
              <a:t>‘After three days I am raised.’ </a:t>
            </a:r>
          </a:p>
          <a:p>
            <a:pPr marL="1737360" indent="-1737360">
              <a:spcBef>
                <a:spcPts val="0"/>
              </a:spcBef>
              <a:spcAft>
                <a:spcPts val="600"/>
              </a:spcAft>
              <a:buNone/>
            </a:pPr>
            <a:r>
              <a:rPr lang="en-US" sz="2400" b="1" i="1" dirty="0">
                <a:solidFill>
                  <a:srgbClr val="008080"/>
                </a:solidFill>
                <a:latin typeface="Georgia" panose="02040502050405020303" pitchFamily="18" charset="0"/>
              </a:rPr>
              <a:t>Matt 27:64</a:t>
            </a:r>
            <a:r>
              <a:rPr lang="en-US" sz="2400" i="1"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“Command, then, that the tomb be safeguarded </a:t>
            </a:r>
            <a:r>
              <a:rPr lang="en-US" sz="2400" b="1" u="sng" dirty="0">
                <a:solidFill>
                  <a:srgbClr val="FF0066"/>
                </a:solidFill>
                <a:latin typeface="Georgia" panose="02040502050405020303" pitchFamily="18" charset="0"/>
              </a:rPr>
              <a:t>until the third da</a:t>
            </a:r>
            <a:r>
              <a:rPr lang="en-US" sz="2400" b="1" dirty="0">
                <a:solidFill>
                  <a:srgbClr val="FF0066"/>
                </a:solidFill>
                <a:latin typeface="Georgia" panose="02040502050405020303" pitchFamily="18" charset="0"/>
              </a:rPr>
              <a:t>y,</a:t>
            </a:r>
            <a:r>
              <a:rPr lang="en-US" sz="2400" b="1" u="sng" dirty="0">
                <a:solidFill>
                  <a:srgbClr val="FF0066"/>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lest His taught ones come by night and steal Him away, and should say to the people, ‘He was raised from the dead.’ And the last deception shall be worse than the first.” </a:t>
            </a:r>
          </a:p>
          <a:p>
            <a:pPr marL="1737360" indent="-1737360">
              <a:spcBef>
                <a:spcPts val="0"/>
              </a:spcBef>
              <a:spcAft>
                <a:spcPts val="600"/>
              </a:spcAft>
              <a:buNone/>
            </a:pPr>
            <a:r>
              <a:rPr lang="en-US" sz="2400" b="1" dirty="0">
                <a:solidFill>
                  <a:srgbClr val="008080"/>
                </a:solidFill>
                <a:latin typeface="Georgia" panose="02040502050405020303" pitchFamily="18" charset="0"/>
              </a:rPr>
              <a:t>Matt 27:65</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So Pilate said to them, </a:t>
            </a:r>
            <a:r>
              <a:rPr lang="en-US" sz="2400" b="1" dirty="0">
                <a:solidFill>
                  <a:srgbClr val="009999"/>
                </a:solidFill>
                <a:latin typeface="Georgia" panose="02040502050405020303" pitchFamily="18" charset="0"/>
              </a:rPr>
              <a:t>“You have a watch, </a:t>
            </a:r>
            <a:r>
              <a:rPr lang="en-US" sz="2400" dirty="0">
                <a:solidFill>
                  <a:schemeClr val="accent3">
                    <a:lumMod val="75000"/>
                  </a:schemeClr>
                </a:solidFill>
                <a:latin typeface="Georgia" panose="02040502050405020303" pitchFamily="18" charset="0"/>
              </a:rPr>
              <a:t>go, safeguard it as you know how.” </a:t>
            </a:r>
          </a:p>
          <a:p>
            <a:pPr marL="1737360" indent="-1737360">
              <a:spcBef>
                <a:spcPts val="0"/>
              </a:spcBef>
              <a:spcAft>
                <a:spcPts val="600"/>
              </a:spcAft>
              <a:buNone/>
            </a:pPr>
            <a:r>
              <a:rPr lang="en-US" sz="2400" b="1" i="1" dirty="0">
                <a:solidFill>
                  <a:srgbClr val="008080"/>
                </a:solidFill>
                <a:latin typeface="Georgia" panose="02040502050405020303" pitchFamily="18" charset="0"/>
              </a:rPr>
              <a:t>Matt 27:66</a:t>
            </a:r>
            <a:r>
              <a:rPr lang="en-US" sz="2400" i="1"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they went and safeguarded the tomb, sealing the stone and setting the watch. </a:t>
            </a:r>
          </a:p>
        </p:txBody>
      </p:sp>
      <p:sp>
        <p:nvSpPr>
          <p:cNvPr id="2" name="Slide Number Placeholder 1"/>
          <p:cNvSpPr>
            <a:spLocks noGrp="1"/>
          </p:cNvSpPr>
          <p:nvPr>
            <p:ph type="sldNum" sz="quarter" idx="12"/>
          </p:nvPr>
        </p:nvSpPr>
        <p:spPr>
          <a:xfrm>
            <a:off x="11530509" y="6372545"/>
            <a:ext cx="370339" cy="287561"/>
          </a:xfrm>
        </p:spPr>
        <p:txBody>
          <a:bodyPr/>
          <a:lstStyle/>
          <a:p>
            <a:fld id="{D57F1E4F-1CFF-5643-939E-217C01CDF565}" type="slidenum">
              <a:rPr lang="en-US" sz="1200" smtClean="0">
                <a:solidFill>
                  <a:schemeClr val="tx1"/>
                </a:solidFill>
              </a:rPr>
              <a:pPr/>
              <a:t>68</a:t>
            </a:fld>
            <a:endParaRPr lang="en-US" sz="1200" dirty="0">
              <a:solidFill>
                <a:schemeClr val="tx1"/>
              </a:solidFill>
            </a:endParaRPr>
          </a:p>
        </p:txBody>
      </p:sp>
      <p:sp>
        <p:nvSpPr>
          <p:cNvPr id="4" name="Right Bracket 3"/>
          <p:cNvSpPr/>
          <p:nvPr/>
        </p:nvSpPr>
        <p:spPr>
          <a:xfrm rot="16200000">
            <a:off x="8112033" y="-291741"/>
            <a:ext cx="217715" cy="3413760"/>
          </a:xfrm>
          <a:prstGeom prst="rightBracket">
            <a:avLst>
              <a:gd name="adj" fmla="val 348332"/>
            </a:avLst>
          </a:prstGeom>
          <a:solidFill>
            <a:srgbClr val="00FFFF"/>
          </a:solidFill>
          <a:ln w="76200">
            <a:solidFill>
              <a:schemeClr val="accent5">
                <a:lumMod val="75000"/>
              </a:schemeClr>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486523409"/>
      </p:ext>
    </p:extLst>
  </p:cSld>
  <p:clrMapOvr>
    <a:masterClrMapping/>
  </p:clrMapOvr>
  <p:transition spd="slow">
    <p:circl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61000">
              <a:srgbClr val="FF0000"/>
            </a:gs>
            <a:gs pos="22000">
              <a:schemeClr val="accent1">
                <a:lumMod val="30000"/>
                <a:lumOff val="70000"/>
                <a:alpha val="52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6" y="204716"/>
            <a:ext cx="11641540" cy="6441744"/>
          </a:xfrm>
          <a:solidFill>
            <a:schemeClr val="accent3">
              <a:lumMod val="20000"/>
              <a:lumOff val="80000"/>
            </a:schemeClr>
          </a:solidFill>
          <a:scene3d>
            <a:camera prst="orthographicFront"/>
            <a:lightRig rig="threePt" dir="t"/>
          </a:scene3d>
          <a:sp3d>
            <a:bevelT/>
          </a:sp3d>
        </p:spPr>
        <p:txBody>
          <a:bodyPr anchor="ctr">
            <a:noAutofit/>
            <a:sp3d extrusionH="57150">
              <a:bevelT w="38100" h="38100"/>
            </a:sp3d>
          </a:bodyPr>
          <a:lstStyle/>
          <a:p>
            <a:pPr marL="0" indent="0">
              <a:spcBef>
                <a:spcPts val="0"/>
              </a:spcBef>
              <a:spcAft>
                <a:spcPts val="1000"/>
              </a:spcAft>
              <a:buNone/>
            </a:pPr>
            <a:r>
              <a:rPr lang="en-US" sz="2800" b="1" dirty="0">
                <a:solidFill>
                  <a:srgbClr val="00B050"/>
                </a:solidFill>
                <a:latin typeface="Calibri" panose="020F0502020204030204" pitchFamily="34" charset="0"/>
              </a:rPr>
              <a:t>Matthew 27:62</a:t>
            </a:r>
            <a:r>
              <a:rPr lang="en-US" sz="2800" b="1" dirty="0">
                <a:solidFill>
                  <a:schemeClr val="tx1">
                    <a:lumMod val="95000"/>
                    <a:lumOff val="5000"/>
                  </a:schemeClr>
                </a:solidFill>
                <a:latin typeface="Calibri" panose="020F0502020204030204" pitchFamily="34" charset="0"/>
              </a:rPr>
              <a:t> </a:t>
            </a:r>
            <a:r>
              <a:rPr lang="en-US" sz="2800" dirty="0">
                <a:solidFill>
                  <a:schemeClr val="tx1">
                    <a:lumMod val="95000"/>
                    <a:lumOff val="5000"/>
                  </a:schemeClr>
                </a:solidFill>
                <a:latin typeface="Calibri" panose="020F0502020204030204" pitchFamily="34" charset="0"/>
              </a:rPr>
              <a:t>has indicated quite strongly that indeed it was the 1</a:t>
            </a:r>
            <a:r>
              <a:rPr lang="en-US" sz="2800" baseline="30000" dirty="0">
                <a:solidFill>
                  <a:schemeClr val="tx1">
                    <a:lumMod val="95000"/>
                    <a:lumOff val="5000"/>
                  </a:schemeClr>
                </a:solidFill>
                <a:latin typeface="Calibri" panose="020F0502020204030204" pitchFamily="34" charset="0"/>
              </a:rPr>
              <a:t>st</a:t>
            </a:r>
            <a:r>
              <a:rPr lang="en-US" sz="2800" dirty="0">
                <a:solidFill>
                  <a:schemeClr val="tx1">
                    <a:lumMod val="95000"/>
                    <a:lumOff val="5000"/>
                  </a:schemeClr>
                </a:solidFill>
                <a:latin typeface="Calibri" panose="020F0502020204030204" pitchFamily="34" charset="0"/>
              </a:rPr>
              <a:t> Sabbath of Unleavened Bread, </a:t>
            </a:r>
            <a:r>
              <a:rPr lang="en-US" sz="2800" b="1" u="sng" dirty="0">
                <a:solidFill>
                  <a:srgbClr val="CC00FF"/>
                </a:solidFill>
                <a:latin typeface="Calibri" panose="020F0502020204030204" pitchFamily="34" charset="0"/>
              </a:rPr>
              <a:t>the c</a:t>
            </a:r>
            <a:r>
              <a:rPr lang="en-US" sz="2800" b="1" dirty="0">
                <a:solidFill>
                  <a:srgbClr val="CC00FF"/>
                </a:solidFill>
                <a:latin typeface="Calibri" panose="020F0502020204030204" pitchFamily="34" charset="0"/>
              </a:rPr>
              <a:t>y</a:t>
            </a:r>
            <a:r>
              <a:rPr lang="en-US" sz="2800" b="1" u="sng" dirty="0">
                <a:solidFill>
                  <a:srgbClr val="CC00FF"/>
                </a:solidFill>
                <a:latin typeface="Calibri" panose="020F0502020204030204" pitchFamily="34" charset="0"/>
              </a:rPr>
              <a:t>cle after the Passover</a:t>
            </a:r>
            <a:r>
              <a:rPr lang="en-US" sz="2800" b="1" dirty="0">
                <a:solidFill>
                  <a:srgbClr val="CC00FF"/>
                </a:solidFill>
                <a:latin typeface="Calibri" panose="020F0502020204030204" pitchFamily="34" charset="0"/>
              </a:rPr>
              <a:t>.  </a:t>
            </a:r>
            <a:br>
              <a:rPr lang="en-US" sz="2800" b="1" dirty="0">
                <a:solidFill>
                  <a:srgbClr val="CC00FF"/>
                </a:solidFill>
                <a:latin typeface="Calibri" panose="020F0502020204030204" pitchFamily="34" charset="0"/>
              </a:rPr>
            </a:br>
            <a:r>
              <a:rPr lang="en-US" sz="2800" dirty="0">
                <a:solidFill>
                  <a:schemeClr val="tx1">
                    <a:lumMod val="95000"/>
                    <a:lumOff val="5000"/>
                  </a:schemeClr>
                </a:solidFill>
                <a:latin typeface="Calibri" panose="020F0502020204030204" pitchFamily="34" charset="0"/>
              </a:rPr>
              <a:t>It was on this </a:t>
            </a:r>
            <a:r>
              <a:rPr lang="en-US" sz="2800" u="sng" dirty="0">
                <a:solidFill>
                  <a:schemeClr val="tx1">
                    <a:lumMod val="95000"/>
                    <a:lumOff val="5000"/>
                  </a:schemeClr>
                </a:solidFill>
                <a:latin typeface="Calibri" panose="020F0502020204030204" pitchFamily="34" charset="0"/>
              </a:rPr>
              <a:t>mornin</a:t>
            </a:r>
            <a:r>
              <a:rPr lang="en-US" sz="2800" dirty="0">
                <a:solidFill>
                  <a:schemeClr val="tx1">
                    <a:lumMod val="95000"/>
                    <a:lumOff val="5000"/>
                  </a:schemeClr>
                </a:solidFill>
                <a:latin typeface="Calibri" panose="020F0502020204030204" pitchFamily="34" charset="0"/>
              </a:rPr>
              <a:t>g after the Crucifixion that the rabble group assembled to deliver their request to Pilate. </a:t>
            </a:r>
            <a:r>
              <a:rPr lang="en-US" sz="2800" dirty="0">
                <a:solidFill>
                  <a:schemeClr val="tx1">
                    <a:lumMod val="95000"/>
                    <a:lumOff val="5000"/>
                  </a:schemeClr>
                </a:solidFill>
                <a:effectLst>
                  <a:outerShdw blurRad="50800" dist="50800" dir="5400000" algn="ctr" rotWithShape="0">
                    <a:srgbClr val="00FF00"/>
                  </a:outerShdw>
                </a:effectLst>
                <a:latin typeface="Calibri" panose="020F0502020204030204" pitchFamily="34" charset="0"/>
              </a:rPr>
              <a:t>{The Jewish </a:t>
            </a:r>
            <a:r>
              <a:rPr lang="en-US" sz="2800" dirty="0">
                <a:ln>
                  <a:solidFill>
                    <a:srgbClr val="000099"/>
                  </a:solidFill>
                </a:ln>
                <a:solidFill>
                  <a:srgbClr val="FF0000"/>
                </a:solidFill>
                <a:effectLst>
                  <a:outerShdw blurRad="50800" dist="50800" dir="5400000" algn="ctr" rotWithShape="0">
                    <a:srgbClr val="00FF00"/>
                  </a:outerShdw>
                </a:effectLst>
                <a:latin typeface="Arial Black" panose="020B0A04020102020204" pitchFamily="34" charset="0"/>
              </a:rPr>
              <a:t>lunar</a:t>
            </a:r>
            <a:r>
              <a:rPr lang="en-US" sz="2800" dirty="0">
                <a:solidFill>
                  <a:schemeClr val="tx1">
                    <a:lumMod val="95000"/>
                    <a:lumOff val="5000"/>
                  </a:schemeClr>
                </a:solidFill>
                <a:effectLst>
                  <a:outerShdw blurRad="50800" dist="50800" dir="5400000" algn="ctr" rotWithShape="0">
                    <a:srgbClr val="00FF00"/>
                  </a:outerShdw>
                </a:effectLst>
                <a:latin typeface="Calibri" panose="020F0502020204030204" pitchFamily="34" charset="0"/>
              </a:rPr>
              <a:t> U/B Shabbat had not started yet, </a:t>
            </a:r>
            <a:r>
              <a:rPr lang="en-US" sz="2800" b="1" u="sng" dirty="0">
                <a:solidFill>
                  <a:schemeClr val="tx1">
                    <a:lumMod val="95000"/>
                    <a:lumOff val="5000"/>
                  </a:schemeClr>
                </a:solidFill>
                <a:effectLst>
                  <a:outerShdw blurRad="50800" dist="50800" dir="5400000" algn="ctr" rotWithShape="0">
                    <a:srgbClr val="00FF00"/>
                  </a:outerShdw>
                </a:effectLst>
                <a:latin typeface="Calibri" panose="020F0502020204030204" pitchFamily="34" charset="0"/>
              </a:rPr>
              <a:t>not until sunset</a:t>
            </a:r>
            <a:r>
              <a:rPr lang="en-US" sz="2800" b="1" dirty="0">
                <a:solidFill>
                  <a:schemeClr val="tx1">
                    <a:lumMod val="95000"/>
                    <a:lumOff val="5000"/>
                  </a:schemeClr>
                </a:solidFill>
                <a:effectLst>
                  <a:outerShdw blurRad="50800" dist="50800" dir="5400000" algn="ctr" rotWithShape="0">
                    <a:srgbClr val="00FF00"/>
                  </a:outerShdw>
                </a:effectLst>
                <a:latin typeface="Calibri" panose="020F0502020204030204" pitchFamily="34" charset="0"/>
              </a:rPr>
              <a:t> </a:t>
            </a:r>
            <a:r>
              <a:rPr lang="en-US" sz="2800" dirty="0">
                <a:solidFill>
                  <a:schemeClr val="tx1">
                    <a:lumMod val="95000"/>
                    <a:lumOff val="5000"/>
                  </a:schemeClr>
                </a:solidFill>
                <a:effectLst>
                  <a:outerShdw blurRad="50800" dist="50800" dir="5400000" algn="ctr" rotWithShape="0">
                    <a:srgbClr val="00FF00"/>
                  </a:outerShdw>
                </a:effectLst>
                <a:latin typeface="Calibri" panose="020F0502020204030204" pitchFamily="34" charset="0"/>
              </a:rPr>
              <a:t>would their </a:t>
            </a:r>
            <a:r>
              <a:rPr lang="en-US" sz="2800" dirty="0">
                <a:ln>
                  <a:solidFill>
                    <a:srgbClr val="000099"/>
                  </a:solidFill>
                </a:ln>
                <a:solidFill>
                  <a:srgbClr val="FF0000"/>
                </a:solidFill>
                <a:effectLst>
                  <a:outerShdw blurRad="50800" dist="50800" dir="5400000" algn="ctr" rotWithShape="0">
                    <a:srgbClr val="00FF00"/>
                  </a:outerShdw>
                </a:effectLst>
                <a:latin typeface="Arial Black" panose="020B0A04020102020204" pitchFamily="34" charset="0"/>
              </a:rPr>
              <a:t>lunar</a:t>
            </a:r>
            <a:r>
              <a:rPr lang="en-US" sz="2800" dirty="0">
                <a:solidFill>
                  <a:schemeClr val="tx1">
                    <a:lumMod val="95000"/>
                    <a:lumOff val="5000"/>
                  </a:schemeClr>
                </a:solidFill>
                <a:effectLst>
                  <a:outerShdw blurRad="50800" dist="50800" dir="5400000" algn="ctr" rotWithShape="0">
                    <a:srgbClr val="00FF00"/>
                  </a:outerShdw>
                </a:effectLst>
                <a:latin typeface="Calibri" panose="020F0502020204030204" pitchFamily="34" charset="0"/>
              </a:rPr>
              <a:t> based Shabbat begin!}</a:t>
            </a:r>
          </a:p>
          <a:p>
            <a:pPr marL="0" indent="0">
              <a:spcBef>
                <a:spcPts val="0"/>
              </a:spcBef>
              <a:spcAft>
                <a:spcPts val="1000"/>
              </a:spcAft>
              <a:buNone/>
            </a:pPr>
            <a:r>
              <a:rPr lang="en-US" sz="2800" b="1" dirty="0">
                <a:solidFill>
                  <a:srgbClr val="C00000"/>
                </a:solidFill>
                <a:latin typeface="Calibri" panose="020F0502020204030204" pitchFamily="34" charset="0"/>
              </a:rPr>
              <a:t>What was the special request?   </a:t>
            </a:r>
            <a:r>
              <a:rPr lang="en-US" sz="2800" dirty="0">
                <a:solidFill>
                  <a:schemeClr val="tx1">
                    <a:lumMod val="95000"/>
                    <a:lumOff val="5000"/>
                  </a:schemeClr>
                </a:solidFill>
                <a:latin typeface="Calibri" panose="020F0502020204030204" pitchFamily="34" charset="0"/>
              </a:rPr>
              <a:t>It was for </a:t>
            </a:r>
            <a:r>
              <a:rPr lang="en-US" sz="2800" b="1" u="sng" dirty="0">
                <a:solidFill>
                  <a:srgbClr val="CC00FF"/>
                </a:solidFill>
                <a:latin typeface="Calibri" panose="020F0502020204030204" pitchFamily="34" charset="0"/>
              </a:rPr>
              <a:t>3 c</a:t>
            </a:r>
            <a:r>
              <a:rPr lang="en-US" sz="2800" b="1" dirty="0">
                <a:solidFill>
                  <a:srgbClr val="CC00FF"/>
                </a:solidFill>
                <a:latin typeface="Calibri" panose="020F0502020204030204" pitchFamily="34" charset="0"/>
              </a:rPr>
              <a:t>y</a:t>
            </a:r>
            <a:r>
              <a:rPr lang="en-US" sz="2800" b="1" u="sng" dirty="0">
                <a:solidFill>
                  <a:srgbClr val="CC00FF"/>
                </a:solidFill>
                <a:latin typeface="Calibri" panose="020F0502020204030204" pitchFamily="34" charset="0"/>
              </a:rPr>
              <a:t>cles</a:t>
            </a:r>
            <a:r>
              <a:rPr lang="en-US" sz="2800" b="1" dirty="0">
                <a:solidFill>
                  <a:srgbClr val="CC00FF"/>
                </a:solidFill>
                <a:latin typeface="Calibri" panose="020F0502020204030204" pitchFamily="34" charset="0"/>
              </a:rPr>
              <a:t> </a:t>
            </a:r>
            <a:r>
              <a:rPr lang="en-US" sz="2800" dirty="0">
                <a:solidFill>
                  <a:schemeClr val="tx1">
                    <a:lumMod val="95000"/>
                    <a:lumOff val="5000"/>
                  </a:schemeClr>
                </a:solidFill>
                <a:latin typeface="Calibri" panose="020F0502020204030204" pitchFamily="34" charset="0"/>
              </a:rPr>
              <a:t>of Roman sentry guard at the stone door of the tomb.</a:t>
            </a:r>
          </a:p>
          <a:p>
            <a:pPr marL="0" indent="0">
              <a:spcBef>
                <a:spcPts val="0"/>
              </a:spcBef>
              <a:spcAft>
                <a:spcPts val="1000"/>
              </a:spcAft>
              <a:buNone/>
            </a:pPr>
            <a:endParaRPr lang="en-US" sz="1600" dirty="0">
              <a:solidFill>
                <a:schemeClr val="tx1">
                  <a:lumMod val="95000"/>
                  <a:lumOff val="5000"/>
                </a:schemeClr>
              </a:solidFill>
              <a:latin typeface="Calibri" panose="020F0502020204030204" pitchFamily="34" charset="0"/>
            </a:endParaRPr>
          </a:p>
          <a:p>
            <a:pPr marL="0" indent="0">
              <a:spcBef>
                <a:spcPts val="0"/>
              </a:spcBef>
              <a:spcAft>
                <a:spcPts val="1000"/>
              </a:spcAft>
              <a:buNone/>
            </a:pPr>
            <a:r>
              <a:rPr lang="en-US" sz="2600" b="1" dirty="0">
                <a:solidFill>
                  <a:srgbClr val="008080"/>
                </a:solidFill>
                <a:latin typeface="TITUS Cyberbit Basic" panose="02020603050405020304" pitchFamily="18" charset="0"/>
              </a:rPr>
              <a:t>Matt 27:63</a:t>
            </a:r>
            <a:r>
              <a:rPr lang="en-US" sz="2600" dirty="0">
                <a:solidFill>
                  <a:prstClr val="black"/>
                </a:solidFill>
                <a:latin typeface="TITUS Cyberbit Basic" panose="02020603050405020304" pitchFamily="18" charset="0"/>
              </a:rPr>
              <a:t>	</a:t>
            </a:r>
            <a:r>
              <a:rPr lang="en-US" sz="2600" dirty="0">
                <a:solidFill>
                  <a:schemeClr val="accent3">
                    <a:lumMod val="75000"/>
                  </a:schemeClr>
                </a:solidFill>
                <a:latin typeface="TITUS Cyberbit Basic" panose="02020603050405020304" pitchFamily="18" charset="0"/>
              </a:rPr>
              <a:t>saying, “Master, we remember, while He was still alive, how that </a:t>
            </a:r>
            <a:br>
              <a:rPr lang="en-US" sz="2600" dirty="0">
                <a:solidFill>
                  <a:schemeClr val="accent3">
                    <a:lumMod val="75000"/>
                  </a:schemeClr>
                </a:solidFill>
                <a:latin typeface="TITUS Cyberbit Basic" panose="02020603050405020304" pitchFamily="18" charset="0"/>
              </a:rPr>
            </a:br>
            <a:r>
              <a:rPr lang="en-US" sz="2600" dirty="0">
                <a:solidFill>
                  <a:schemeClr val="accent3">
                    <a:lumMod val="75000"/>
                  </a:schemeClr>
                </a:solidFill>
                <a:latin typeface="TITUS Cyberbit Basic" panose="02020603050405020304" pitchFamily="18" charset="0"/>
              </a:rPr>
              <a:t>                         deceiver said, </a:t>
            </a:r>
            <a:r>
              <a:rPr lang="en-US" sz="2600" b="1" dirty="0">
                <a:solidFill>
                  <a:srgbClr val="CC00FF"/>
                </a:solidFill>
                <a:latin typeface="TITUS Cyberbit Basic" panose="02020603050405020304" pitchFamily="18" charset="0"/>
              </a:rPr>
              <a:t>‘</a:t>
            </a:r>
            <a:r>
              <a:rPr lang="en-US" sz="2600" b="1" u="sng" dirty="0">
                <a:solidFill>
                  <a:srgbClr val="CC00FF"/>
                </a:solidFill>
                <a:latin typeface="TITUS Cyberbit Basic" panose="02020603050405020304" pitchFamily="18" charset="0"/>
              </a:rPr>
              <a:t>After three da</a:t>
            </a:r>
            <a:r>
              <a:rPr lang="en-US" sz="2600" b="1" dirty="0">
                <a:solidFill>
                  <a:srgbClr val="CC00FF"/>
                </a:solidFill>
                <a:latin typeface="TITUS Cyberbit Basic" panose="02020603050405020304" pitchFamily="18" charset="0"/>
              </a:rPr>
              <a:t>y</a:t>
            </a:r>
            <a:r>
              <a:rPr lang="en-US" sz="2600" b="1" u="sng" dirty="0">
                <a:solidFill>
                  <a:srgbClr val="CC00FF"/>
                </a:solidFill>
                <a:latin typeface="TITUS Cyberbit Basic" panose="02020603050405020304" pitchFamily="18" charset="0"/>
              </a:rPr>
              <a:t>s I am raised</a:t>
            </a:r>
            <a:r>
              <a:rPr lang="en-US" sz="2600" b="1" dirty="0">
                <a:solidFill>
                  <a:srgbClr val="CC00FF"/>
                </a:solidFill>
                <a:latin typeface="TITUS Cyberbit Basic" panose="02020603050405020304" pitchFamily="18" charset="0"/>
              </a:rPr>
              <a:t>.’ </a:t>
            </a:r>
          </a:p>
          <a:p>
            <a:pPr marL="1645920" indent="-1645920">
              <a:spcBef>
                <a:spcPts val="0"/>
              </a:spcBef>
              <a:buNone/>
            </a:pPr>
            <a:endParaRPr lang="en-US" sz="800" b="1" dirty="0">
              <a:solidFill>
                <a:srgbClr val="CC00FF"/>
              </a:solidFill>
              <a:latin typeface="TITUS Cyberbit Basic" panose="02020603050405020304" pitchFamily="18" charset="0"/>
            </a:endParaRPr>
          </a:p>
          <a:p>
            <a:pPr marL="1645920" indent="-1645920">
              <a:spcBef>
                <a:spcPts val="0"/>
              </a:spcBef>
              <a:buNone/>
            </a:pPr>
            <a:r>
              <a:rPr lang="en-US" sz="2600" b="1" dirty="0">
                <a:solidFill>
                  <a:srgbClr val="008080"/>
                </a:solidFill>
                <a:latin typeface="TITUS Cyberbit Basic" panose="02020603050405020304" pitchFamily="18" charset="0"/>
              </a:rPr>
              <a:t>Matt 27:64</a:t>
            </a:r>
            <a:r>
              <a:rPr lang="en-US" sz="2600" dirty="0">
                <a:solidFill>
                  <a:prstClr val="black"/>
                </a:solidFill>
                <a:latin typeface="TITUS Cyberbit Basic" panose="02020603050405020304" pitchFamily="18" charset="0"/>
              </a:rPr>
              <a:t>	</a:t>
            </a:r>
            <a:r>
              <a:rPr lang="en-US" sz="2600" dirty="0">
                <a:solidFill>
                  <a:schemeClr val="accent3">
                    <a:lumMod val="75000"/>
                  </a:schemeClr>
                </a:solidFill>
                <a:latin typeface="TITUS Cyberbit Basic" panose="02020603050405020304" pitchFamily="18" charset="0"/>
              </a:rPr>
              <a:t>“Command, then, that the tomb be safeguarded </a:t>
            </a:r>
            <a:r>
              <a:rPr lang="en-US" sz="2600" b="1" u="sng" dirty="0">
                <a:solidFill>
                  <a:srgbClr val="FF0066"/>
                </a:solidFill>
                <a:latin typeface="TITUS Cyberbit Basic" panose="02020603050405020304" pitchFamily="18" charset="0"/>
              </a:rPr>
              <a:t>until the third da</a:t>
            </a:r>
            <a:r>
              <a:rPr lang="en-US" sz="2600" b="1" dirty="0">
                <a:solidFill>
                  <a:srgbClr val="FF0066"/>
                </a:solidFill>
                <a:latin typeface="TITUS Cyberbit Basic" panose="02020603050405020304" pitchFamily="18" charset="0"/>
              </a:rPr>
              <a:t>y, </a:t>
            </a:r>
            <a:br>
              <a:rPr lang="en-US" sz="2600" b="1" dirty="0">
                <a:solidFill>
                  <a:srgbClr val="FF0066"/>
                </a:solidFill>
                <a:latin typeface="TITUS Cyberbit Basic" panose="02020603050405020304" pitchFamily="18" charset="0"/>
              </a:rPr>
            </a:br>
            <a:r>
              <a:rPr lang="en-US" sz="2600" dirty="0">
                <a:solidFill>
                  <a:schemeClr val="accent3">
                    <a:lumMod val="75000"/>
                  </a:schemeClr>
                </a:solidFill>
                <a:latin typeface="TITUS Cyberbit Basic" panose="02020603050405020304" pitchFamily="18" charset="0"/>
              </a:rPr>
              <a:t>lest His taught ones come by night and steal Him away, and should say </a:t>
            </a:r>
            <a:br>
              <a:rPr lang="en-US" sz="2600" dirty="0">
                <a:solidFill>
                  <a:schemeClr val="accent3">
                    <a:lumMod val="75000"/>
                  </a:schemeClr>
                </a:solidFill>
                <a:latin typeface="TITUS Cyberbit Basic" panose="02020603050405020304" pitchFamily="18" charset="0"/>
              </a:rPr>
            </a:br>
            <a:r>
              <a:rPr lang="en-US" sz="2600" dirty="0">
                <a:solidFill>
                  <a:schemeClr val="accent3">
                    <a:lumMod val="75000"/>
                  </a:schemeClr>
                </a:solidFill>
                <a:latin typeface="TITUS Cyberbit Basic" panose="02020603050405020304" pitchFamily="18" charset="0"/>
              </a:rPr>
              <a:t>to the people, ‘He was raised from the dead.’ </a:t>
            </a:r>
            <a:br>
              <a:rPr lang="en-US" sz="2600" dirty="0">
                <a:solidFill>
                  <a:schemeClr val="accent3">
                    <a:lumMod val="75000"/>
                  </a:schemeClr>
                </a:solidFill>
                <a:latin typeface="TITUS Cyberbit Basic" panose="02020603050405020304" pitchFamily="18" charset="0"/>
              </a:rPr>
            </a:br>
            <a:r>
              <a:rPr lang="en-US" sz="2600" dirty="0">
                <a:solidFill>
                  <a:schemeClr val="accent3">
                    <a:lumMod val="75000"/>
                  </a:schemeClr>
                </a:solidFill>
                <a:latin typeface="TITUS Cyberbit Basic" panose="02020603050405020304" pitchFamily="18" charset="0"/>
              </a:rPr>
              <a:t>And the last deception shall be worse than the first.”  </a:t>
            </a:r>
          </a:p>
        </p:txBody>
      </p:sp>
      <p:sp>
        <p:nvSpPr>
          <p:cNvPr id="2" name="Slide Number Placeholder 1"/>
          <p:cNvSpPr>
            <a:spLocks noGrp="1"/>
          </p:cNvSpPr>
          <p:nvPr>
            <p:ph type="sldNum" sz="quarter" idx="12"/>
          </p:nvPr>
        </p:nvSpPr>
        <p:spPr>
          <a:xfrm>
            <a:off x="0" y="6635989"/>
            <a:ext cx="384194" cy="273707"/>
          </a:xfrm>
          <a:noFill/>
        </p:spPr>
        <p:txBody>
          <a:bodyPr/>
          <a:lstStyle/>
          <a:p>
            <a:fld id="{D57F1E4F-1CFF-5643-939E-217C01CDF565}" type="slidenum">
              <a:rPr lang="en-US" sz="1200" smtClean="0">
                <a:solidFill>
                  <a:schemeClr val="tx1"/>
                </a:solidFill>
              </a:rPr>
              <a:pPr/>
              <a:t>69</a:t>
            </a:fld>
            <a:endParaRPr lang="en-US" sz="1200" dirty="0">
              <a:solidFill>
                <a:schemeClr val="tx1"/>
              </a:solidFill>
            </a:endParaRPr>
          </a:p>
        </p:txBody>
      </p:sp>
    </p:spTree>
    <p:extLst>
      <p:ext uri="{BB962C8B-B14F-4D97-AF65-F5344CB8AC3E}">
        <p14:creationId xmlns:p14="http://schemas.microsoft.com/office/powerpoint/2010/main" val="264996039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par>
                          <p:cTn id="8" fill="hold">
                            <p:stCondLst>
                              <p:cond delay="1250"/>
                            </p:stCondLst>
                            <p:childTnLst>
                              <p:par>
                                <p:cTn id="9" presetID="22" presetClass="entr" presetSubtype="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500"/>
                                        <p:tgtEl>
                                          <p:spTgt spid="3">
                                            <p:txEl>
                                              <p:pRg st="3" end="3"/>
                                            </p:txEl>
                                          </p:spTgt>
                                        </p:tgtEl>
                                      </p:cBhvr>
                                    </p:animEffect>
                                  </p:childTnLst>
                                </p:cTn>
                              </p:par>
                            </p:childTnLst>
                          </p:cTn>
                        </p:par>
                        <p:par>
                          <p:cTn id="12" fill="hold">
                            <p:stCondLst>
                              <p:cond delay="1750"/>
                            </p:stCondLst>
                            <p:childTnLst>
                              <p:par>
                                <p:cTn id="13" presetID="31"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chemeClr val="accent1">
                <a:lumMod val="45000"/>
                <a:lumOff val="55000"/>
                <a:alpha val="41000"/>
              </a:schemeClr>
            </a:gs>
            <a:gs pos="100000">
              <a:schemeClr val="tx1">
                <a:lumMod val="95000"/>
                <a:lumOff val="5000"/>
                <a:alpha val="69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6" y="387927"/>
            <a:ext cx="11346872" cy="6234546"/>
          </a:xfrm>
        </p:spPr>
        <p:txBody>
          <a:bodyPr>
            <a:normAutofit/>
          </a:bodyPr>
          <a:lstStyle/>
          <a:p>
            <a:pPr lvl="0">
              <a:buClr>
                <a:srgbClr val="B31166"/>
              </a:buClr>
            </a:pPr>
            <a:r>
              <a:rPr lang="en-CA" sz="3200" b="1" dirty="0">
                <a:solidFill>
                  <a:prstClr val="black">
                    <a:lumMod val="95000"/>
                    <a:lumOff val="5000"/>
                  </a:prstClr>
                </a:solidFill>
                <a:highlight>
                  <a:srgbClr val="FFFF00"/>
                </a:highlight>
                <a:latin typeface="Comic Sans MS" panose="030F0702030302020204" pitchFamily="66" charset="0"/>
                <a:ea typeface="Calibri" panose="020F0502020204030204" pitchFamily="34" charset="0"/>
                <a:cs typeface="Times New Roman" panose="02020603050405020304" pitchFamily="18" charset="0"/>
              </a:rPr>
              <a:t>“</a:t>
            </a:r>
            <a:r>
              <a:rPr lang="en-CA" sz="3200" b="1" u="heavy" dirty="0">
                <a:solidFill>
                  <a:prstClr val="black">
                    <a:lumMod val="95000"/>
                    <a:lumOff val="5000"/>
                  </a:prstClr>
                </a:solidFill>
                <a:highlight>
                  <a:srgbClr val="FFFF00"/>
                </a:highlight>
                <a:uFill>
                  <a:solidFill>
                    <a:srgbClr val="0000FF"/>
                  </a:solidFill>
                </a:uFill>
                <a:latin typeface="Comic Sans MS" panose="030F0702030302020204" pitchFamily="66" charset="0"/>
                <a:ea typeface="Calibri" panose="020F0502020204030204" pitchFamily="34" charset="0"/>
                <a:cs typeface="Times New Roman" panose="02020603050405020304" pitchFamily="18" charset="0"/>
              </a:rPr>
              <a:t>Re</a:t>
            </a:r>
            <a:r>
              <a:rPr lang="en-CA" sz="3200" b="1" dirty="0">
                <a:solidFill>
                  <a:prstClr val="black">
                    <a:lumMod val="95000"/>
                    <a:lumOff val="5000"/>
                  </a:prstClr>
                </a:solidFill>
                <a:highlight>
                  <a:srgbClr val="FFFF00"/>
                </a:highlight>
                <a:uFill>
                  <a:solidFill>
                    <a:srgbClr val="0000FF"/>
                  </a:solidFill>
                </a:uFill>
                <a:latin typeface="Comic Sans MS" panose="030F0702030302020204" pitchFamily="66" charset="0"/>
                <a:ea typeface="Calibri" panose="020F0502020204030204" pitchFamily="34" charset="0"/>
                <a:cs typeface="Times New Roman" panose="02020603050405020304" pitchFamily="18" charset="0"/>
              </a:rPr>
              <a:t>p</a:t>
            </a:r>
            <a:r>
              <a:rPr lang="en-CA" sz="3200" b="1" u="heavy" dirty="0">
                <a:solidFill>
                  <a:prstClr val="black">
                    <a:lumMod val="95000"/>
                    <a:lumOff val="5000"/>
                  </a:prstClr>
                </a:solidFill>
                <a:highlight>
                  <a:srgbClr val="FFFF00"/>
                </a:highlight>
                <a:uFill>
                  <a:solidFill>
                    <a:srgbClr val="0000FF"/>
                  </a:solidFill>
                </a:uFill>
                <a:latin typeface="Comic Sans MS" panose="030F0702030302020204" pitchFamily="66" charset="0"/>
                <a:ea typeface="Calibri" panose="020F0502020204030204" pitchFamily="34" charset="0"/>
                <a:cs typeface="Times New Roman" panose="02020603050405020304" pitchFamily="18" charset="0"/>
              </a:rPr>
              <a:t>orter John</a:t>
            </a:r>
            <a:r>
              <a:rPr lang="en-CA" sz="3200" b="1" dirty="0">
                <a:solidFill>
                  <a:prstClr val="black">
                    <a:lumMod val="95000"/>
                    <a:lumOff val="5000"/>
                  </a:prstClr>
                </a:solidFill>
                <a:highlight>
                  <a:srgbClr val="FFFF00"/>
                </a:highlight>
                <a:latin typeface="Comic Sans MS" panose="030F0702030302020204" pitchFamily="66" charset="0"/>
                <a:ea typeface="Calibri" panose="020F0502020204030204" pitchFamily="34" charset="0"/>
                <a:cs typeface="Times New Roman" panose="02020603050405020304" pitchFamily="18" charset="0"/>
              </a:rPr>
              <a:t>”</a:t>
            </a:r>
            <a:r>
              <a:rPr lang="en-CA" sz="3200"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did not give any indication of </a:t>
            </a:r>
            <a:r>
              <a:rPr lang="en-CA" sz="32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Abib </a:t>
            </a:r>
            <a:r>
              <a:rPr lang="en-CA" sz="3200" b="1" u="sng" cap="small" dirty="0">
                <a:solidFill>
                  <a:srgbClr val="0D0D0D"/>
                </a:solidFill>
                <a:latin typeface="Calibri" panose="020F0502020204030204" pitchFamily="34" charset="0"/>
                <a:ea typeface="Calibri" panose="020F0502020204030204" pitchFamily="34" charset="0"/>
                <a:cs typeface="Times New Roman" panose="02020603050405020304" pitchFamily="18" charset="0"/>
              </a:rPr>
              <a:t>1</a:t>
            </a:r>
            <a:r>
              <a:rPr lang="en-CA" sz="3200" b="1" u="sng" cap="small" dirty="0">
                <a:solidFill>
                  <a:schemeClr val="tx1"/>
                </a:solidFill>
                <a:latin typeface="Calibri" panose="020F0502020204030204" pitchFamily="34" charset="0"/>
                <a:ea typeface="Calibri" panose="020F0502020204030204" pitchFamily="34" charset="0"/>
                <a:cs typeface="Times New Roman" panose="02020603050405020304" pitchFamily="18" charset="0"/>
              </a:rPr>
              <a:t>4</a:t>
            </a:r>
            <a:r>
              <a:rPr lang="en-CA" sz="3200" b="1" baseline="30000" dirty="0">
                <a:solidFill>
                  <a:schemeClr val="tx1"/>
                </a:solidFill>
                <a:latin typeface="Calibri" panose="020F0502020204030204" pitchFamily="34" charset="0"/>
              </a:rPr>
              <a:t>th</a:t>
            </a:r>
            <a:r>
              <a:rPr lang="en-CA" sz="3200" dirty="0">
                <a:solidFill>
                  <a:prstClr val="black">
                    <a:lumMod val="75000"/>
                    <a:lumOff val="25000"/>
                  </a:prstClr>
                </a:solidFill>
                <a:latin typeface="Calibri" panose="020F0502020204030204" pitchFamily="34" charset="0"/>
              </a:rPr>
              <a:t> </a:t>
            </a:r>
            <a:r>
              <a:rPr lang="en-CA" sz="3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Passover</a:t>
            </a:r>
            <a:r>
              <a:rPr lang="en-CA" sz="3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a:t>
            </a:r>
            <a:r>
              <a:rPr lang="en-CA" sz="32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Pre</a:t>
            </a:r>
            <a:r>
              <a:rPr lang="en-CA" sz="3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p</a:t>
            </a:r>
            <a:r>
              <a:rPr lang="en-CA" sz="32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aration Da</a:t>
            </a:r>
            <a:r>
              <a:rPr lang="en-CA" sz="3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y</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arriving </a:t>
            </a:r>
            <a:r>
              <a:rPr lang="en-CA" sz="3200" b="1" i="1" u="heavy" dirty="0">
                <a:solidFill>
                  <a:srgbClr val="FF0066"/>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be</a:t>
            </a:r>
            <a:r>
              <a:rPr lang="en-CA" sz="3200" b="1" i="1" dirty="0">
                <a:solidFill>
                  <a:srgbClr val="FF0066"/>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f</a:t>
            </a:r>
            <a:r>
              <a:rPr lang="en-CA" sz="3200" b="1" i="1" u="heavy" dirty="0">
                <a:solidFill>
                  <a:srgbClr val="FF0066"/>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ore</a:t>
            </a:r>
            <a:r>
              <a:rPr lang="en-CA" sz="32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n-CA" sz="3200" b="1" i="1" u="heavy" dirty="0">
                <a:solidFill>
                  <a:srgbClr val="FF0066"/>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at</a:t>
            </a:r>
            <a:r>
              <a:rPr lang="en-CA" sz="32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or </a:t>
            </a:r>
            <a:r>
              <a:rPr lang="en-CA" sz="3200" b="1" i="1" u="heavy" dirty="0">
                <a:solidFill>
                  <a:srgbClr val="FF0066"/>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a</a:t>
            </a:r>
            <a:r>
              <a:rPr lang="en-CA" sz="3200" b="1" i="1" dirty="0">
                <a:solidFill>
                  <a:srgbClr val="FF0066"/>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f</a:t>
            </a:r>
            <a:r>
              <a:rPr lang="en-CA" sz="3200" b="1" i="1" u="heavy" dirty="0">
                <a:solidFill>
                  <a:srgbClr val="FF0066"/>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ter</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b="1" dirty="0">
                <a:solidFill>
                  <a:srgbClr val="0D0D0D"/>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SUNSET</a:t>
            </a:r>
            <a:r>
              <a:rPr lang="en-CA" sz="3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u="heavy" dirty="0">
                <a:solidFill>
                  <a:srgbClr val="0D0D0D"/>
                </a:solidFill>
                <a:uFill>
                  <a:solidFill>
                    <a:srgbClr val="996633"/>
                  </a:solidFill>
                </a:uFill>
                <a:latin typeface="Calibri" panose="020F0502020204030204" pitchFamily="34" charset="0"/>
                <a:ea typeface="Calibri" panose="020F0502020204030204" pitchFamily="34" charset="0"/>
                <a:cs typeface="Times New Roman" panose="02020603050405020304" pitchFamily="18" charset="0"/>
              </a:rPr>
              <a:t>nor after darkness</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CA"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Three visible stars were/are the Jewish </a:t>
            </a:r>
            <a:r>
              <a:rPr lang="en-CA" sz="3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traditional</a:t>
            </a:r>
            <a:r>
              <a:rPr lang="en-CA"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requirement for a “</a:t>
            </a:r>
            <a:r>
              <a:rPr lang="en-CA" sz="32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new da</a:t>
            </a:r>
            <a:r>
              <a:rPr lang="en-CA"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y </a:t>
            </a:r>
            <a:r>
              <a:rPr lang="en-CA" sz="32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night</a:t>
            </a:r>
            <a:r>
              <a:rPr lang="en-CA"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CA"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CA"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to begin (according to Sunset Theory).</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b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b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There is no mention of a new cycle nor reference to the stars.</a:t>
            </a:r>
          </a:p>
          <a:p>
            <a:pPr lvl="0">
              <a:buClr>
                <a:srgbClr val="B31166"/>
              </a:buClr>
            </a:pP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Therefore as an Inspired reporter of </a:t>
            </a:r>
            <a:r>
              <a:rPr lang="en-CA" sz="3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CA" sz="3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had the cycle of the week actually changed at the sunset,</a:t>
            </a:r>
            <a:r>
              <a:rPr lang="en-CA" sz="3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John would have missed a </a:t>
            </a:r>
            <a:r>
              <a:rPr lang="en-CA" sz="3200" b="1" dirty="0">
                <a:solidFill>
                  <a:srgbClr val="663300"/>
                </a:solidFill>
                <a:latin typeface="Calibri" panose="020F0502020204030204" pitchFamily="34" charset="0"/>
                <a:ea typeface="Calibri" panose="020F0502020204030204" pitchFamily="34" charset="0"/>
                <a:cs typeface="Times New Roman" panose="02020603050405020304" pitchFamily="18" charset="0"/>
              </a:rPr>
              <a:t>GOLDEN OPPORTUNITY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to announce the Preparation/Passover Day </a:t>
            </a:r>
            <a:r>
              <a:rPr lang="en-CA" sz="3200" b="1" i="1" dirty="0">
                <a:solidFill>
                  <a:srgbClr val="0D0D0D"/>
                </a:solidFill>
                <a:latin typeface="Calibri" panose="020F0502020204030204" pitchFamily="34" charset="0"/>
                <a:ea typeface="Calibri" panose="020F0502020204030204" pitchFamily="34" charset="0"/>
                <a:cs typeface="Times New Roman" panose="02020603050405020304" pitchFamily="18" charset="0"/>
              </a:rPr>
              <a:t>had commenced </a:t>
            </a: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in a perfect succession of events!</a:t>
            </a:r>
          </a:p>
          <a:p>
            <a:pPr lvl="0">
              <a:buClr>
                <a:srgbClr val="B31166"/>
              </a:buClr>
            </a:pPr>
            <a: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However, John did no such thing.  </a:t>
            </a:r>
            <a:br>
              <a:rPr lang="en-CA"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br>
            <a:r>
              <a:rPr lang="en-CA" sz="32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WHY?  </a:t>
            </a:r>
            <a:r>
              <a:rPr lang="en-C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Did John </a:t>
            </a:r>
            <a:r>
              <a:rPr lang="en-CA" sz="32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a:t>
            </a:r>
            <a:r>
              <a:rPr lang="en-CA" sz="3200" b="1" u="sng" dirty="0">
                <a:solidFill>
                  <a:srgbClr val="CC00CC"/>
                </a:solidFill>
                <a:latin typeface="Calibri" panose="020F0502020204030204" pitchFamily="34" charset="0"/>
                <a:ea typeface="Calibri" panose="020F0502020204030204" pitchFamily="34" charset="0"/>
                <a:cs typeface="Times New Roman" panose="02020603050405020304" pitchFamily="18" charset="0"/>
              </a:rPr>
              <a:t>BLOW IT</a:t>
            </a:r>
            <a:r>
              <a:rPr lang="en-CA" sz="32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en-C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 a reporter?</a:t>
            </a:r>
          </a:p>
          <a:p>
            <a:endParaRPr lang="en-US" dirty="0"/>
          </a:p>
        </p:txBody>
      </p:sp>
      <p:sp>
        <p:nvSpPr>
          <p:cNvPr id="4" name="Slide Number Placeholder 3"/>
          <p:cNvSpPr>
            <a:spLocks noGrp="1"/>
          </p:cNvSpPr>
          <p:nvPr>
            <p:ph type="sldNum" sz="quarter" idx="12"/>
          </p:nvPr>
        </p:nvSpPr>
        <p:spPr>
          <a:xfrm>
            <a:off x="69269" y="6483929"/>
            <a:ext cx="304801" cy="346363"/>
          </a:xfrm>
        </p:spPr>
        <p:txBody>
          <a:bodyPr/>
          <a:lstStyle/>
          <a:p>
            <a:fld id="{D57F1E4F-1CFF-5643-939E-217C01CDF565}" type="slidenum">
              <a:rPr lang="en-US" sz="1400" smtClean="0"/>
              <a:pPr/>
              <a:t>7</a:t>
            </a:fld>
            <a:endParaRPr lang="en-US" sz="1400" dirty="0"/>
          </a:p>
        </p:txBody>
      </p:sp>
    </p:spTree>
    <p:extLst>
      <p:ext uri="{BB962C8B-B14F-4D97-AF65-F5344CB8AC3E}">
        <p14:creationId xmlns:p14="http://schemas.microsoft.com/office/powerpoint/2010/main" val="233422597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61000">
              <a:srgbClr val="FF0000"/>
            </a:gs>
            <a:gs pos="22000">
              <a:schemeClr val="accent1">
                <a:lumMod val="30000"/>
                <a:lumOff val="70000"/>
                <a:alpha val="52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124691"/>
            <a:ext cx="11859491" cy="6636327"/>
          </a:xfrm>
          <a:solidFill>
            <a:srgbClr val="D6FAE6"/>
          </a:solidFill>
          <a:scene3d>
            <a:camera prst="orthographicFront"/>
            <a:lightRig rig="threePt" dir="t"/>
          </a:scene3d>
          <a:sp3d>
            <a:bevelT/>
          </a:sp3d>
        </p:spPr>
        <p:txBody>
          <a:bodyPr>
            <a:noAutofit/>
            <a:sp3d extrusionH="57150">
              <a:bevelT w="38100" h="38100"/>
            </a:sp3d>
          </a:bodyPr>
          <a:lstStyle/>
          <a:p>
            <a:pPr marL="0" indent="0">
              <a:spcBef>
                <a:spcPts val="0"/>
              </a:spcBef>
              <a:spcAft>
                <a:spcPts val="1000"/>
              </a:spcAft>
              <a:buNone/>
            </a:pPr>
            <a:r>
              <a:rPr lang="en-US" sz="2800" dirty="0">
                <a:solidFill>
                  <a:schemeClr val="tx1">
                    <a:lumMod val="95000"/>
                    <a:lumOff val="5000"/>
                  </a:schemeClr>
                </a:solidFill>
                <a:latin typeface="Calibri" panose="020F0502020204030204" pitchFamily="34" charset="0"/>
              </a:rPr>
              <a:t>What was Pilate’s response?   </a:t>
            </a:r>
            <a:r>
              <a:rPr lang="en-US" sz="2800" b="1" dirty="0">
                <a:solidFill>
                  <a:srgbClr val="00B050"/>
                </a:solidFill>
                <a:latin typeface="Calibri" panose="020F0502020204030204" pitchFamily="34" charset="0"/>
              </a:rPr>
              <a:t>Matthew 27:65 </a:t>
            </a:r>
            <a:r>
              <a:rPr lang="en-US" sz="2800" b="1" dirty="0">
                <a:solidFill>
                  <a:srgbClr val="FF0066"/>
                </a:solidFill>
                <a:latin typeface="Calibri" panose="020F0502020204030204" pitchFamily="34" charset="0"/>
              </a:rPr>
              <a:t>“…y</a:t>
            </a:r>
            <a:r>
              <a:rPr lang="en-US" sz="2800" b="1" u="sng" dirty="0">
                <a:solidFill>
                  <a:srgbClr val="FF0066"/>
                </a:solidFill>
                <a:latin typeface="Calibri" panose="020F0502020204030204" pitchFamily="34" charset="0"/>
              </a:rPr>
              <a:t>ou have a watch</a:t>
            </a:r>
            <a:r>
              <a:rPr lang="en-US" sz="2800" b="1" dirty="0">
                <a:solidFill>
                  <a:srgbClr val="FF0066"/>
                </a:solidFill>
                <a:latin typeface="Calibri" panose="020F0502020204030204" pitchFamily="34" charset="0"/>
              </a:rPr>
              <a:t>…”  </a:t>
            </a:r>
            <a:br>
              <a:rPr lang="en-US" sz="2800" b="1" dirty="0">
                <a:solidFill>
                  <a:srgbClr val="FF0066"/>
                </a:solidFill>
                <a:latin typeface="Calibri" panose="020F0502020204030204" pitchFamily="34" charset="0"/>
              </a:rPr>
            </a:br>
            <a:r>
              <a:rPr lang="en-US" sz="2800" dirty="0">
                <a:solidFill>
                  <a:schemeClr val="tx1">
                    <a:lumMod val="95000"/>
                    <a:lumOff val="5000"/>
                  </a:schemeClr>
                </a:solidFill>
                <a:latin typeface="Calibri" panose="020F0502020204030204" pitchFamily="34" charset="0"/>
              </a:rPr>
              <a:t>Pilate did not quibble nor reshape the time span of their request for the </a:t>
            </a:r>
            <a:r>
              <a:rPr lang="en-US" sz="2800" dirty="0">
                <a:solidFill>
                  <a:srgbClr val="00B050"/>
                </a:solidFill>
                <a:latin typeface="Calibri" panose="020F0502020204030204" pitchFamily="34" charset="0"/>
              </a:rPr>
              <a:t>3 days (Matthew 27:63) </a:t>
            </a:r>
            <a:r>
              <a:rPr lang="en-US" sz="2800" dirty="0">
                <a:solidFill>
                  <a:schemeClr val="tx1">
                    <a:lumMod val="95000"/>
                    <a:lumOff val="5000"/>
                  </a:schemeClr>
                </a:solidFill>
                <a:latin typeface="Calibri" panose="020F0502020204030204" pitchFamily="34" charset="0"/>
              </a:rPr>
              <a:t>of Roman guard.</a:t>
            </a:r>
          </a:p>
          <a:p>
            <a:pPr marL="0" indent="0">
              <a:spcBef>
                <a:spcPts val="0"/>
              </a:spcBef>
              <a:spcAft>
                <a:spcPts val="1000"/>
              </a:spcAft>
              <a:buNone/>
            </a:pPr>
            <a:r>
              <a:rPr lang="en-US" sz="2800" dirty="0">
                <a:solidFill>
                  <a:schemeClr val="tx1">
                    <a:lumMod val="95000"/>
                    <a:lumOff val="5000"/>
                  </a:schemeClr>
                </a:solidFill>
                <a:latin typeface="Calibri" panose="020F0502020204030204" pitchFamily="34" charset="0"/>
              </a:rPr>
              <a:t>They asked to </a:t>
            </a:r>
            <a:r>
              <a:rPr lang="en-US" sz="2800" b="1" u="sng" dirty="0">
                <a:solidFill>
                  <a:srgbClr val="C00000"/>
                </a:solidFill>
                <a:latin typeface="Calibri" panose="020F0502020204030204" pitchFamily="34" charset="0"/>
              </a:rPr>
              <a:t>com</a:t>
            </a:r>
            <a:r>
              <a:rPr lang="en-US" sz="2800" b="1" dirty="0">
                <a:solidFill>
                  <a:srgbClr val="C00000"/>
                </a:solidFill>
                <a:latin typeface="Calibri" panose="020F0502020204030204" pitchFamily="34" charset="0"/>
              </a:rPr>
              <a:t>p</a:t>
            </a:r>
            <a:r>
              <a:rPr lang="en-US" sz="2800" b="1" u="sng" dirty="0">
                <a:solidFill>
                  <a:srgbClr val="C00000"/>
                </a:solidFill>
                <a:latin typeface="Calibri" panose="020F0502020204030204" pitchFamily="34" charset="0"/>
              </a:rPr>
              <a:t>lete the 3 c</a:t>
            </a:r>
            <a:r>
              <a:rPr lang="en-US" sz="2800" b="1" dirty="0">
                <a:solidFill>
                  <a:srgbClr val="C00000"/>
                </a:solidFill>
                <a:latin typeface="Calibri" panose="020F0502020204030204" pitchFamily="34" charset="0"/>
              </a:rPr>
              <a:t>y</a:t>
            </a:r>
            <a:r>
              <a:rPr lang="en-US" sz="2800" b="1" u="sng" dirty="0">
                <a:solidFill>
                  <a:srgbClr val="C00000"/>
                </a:solidFill>
                <a:latin typeface="Calibri" panose="020F0502020204030204" pitchFamily="34" charset="0"/>
              </a:rPr>
              <a:t>cles</a:t>
            </a:r>
            <a:r>
              <a:rPr lang="en-US" sz="2800" b="1" dirty="0">
                <a:solidFill>
                  <a:srgbClr val="C00000"/>
                </a:solidFill>
                <a:latin typeface="Calibri" panose="020F0502020204030204" pitchFamily="34" charset="0"/>
              </a:rPr>
              <a:t> </a:t>
            </a:r>
            <a:r>
              <a:rPr lang="en-US" sz="2800" dirty="0">
                <a:solidFill>
                  <a:schemeClr val="tx1">
                    <a:lumMod val="95000"/>
                    <a:lumOff val="5000"/>
                  </a:schemeClr>
                </a:solidFill>
                <a:latin typeface="Calibri" panose="020F0502020204030204" pitchFamily="34" charset="0"/>
              </a:rPr>
              <a:t>with a Roman guard; and Pilate </a:t>
            </a:r>
            <a:r>
              <a:rPr lang="en-US" sz="2800" dirty="0" err="1">
                <a:solidFill>
                  <a:schemeClr val="tx1">
                    <a:lumMod val="95000"/>
                    <a:lumOff val="5000"/>
                  </a:schemeClr>
                </a:solidFill>
                <a:latin typeface="Calibri" panose="020F0502020204030204" pitchFamily="34" charset="0"/>
              </a:rPr>
              <a:t>honoured</a:t>
            </a:r>
            <a:r>
              <a:rPr lang="en-US" sz="2800" dirty="0">
                <a:solidFill>
                  <a:schemeClr val="tx1">
                    <a:lumMod val="95000"/>
                    <a:lumOff val="5000"/>
                  </a:schemeClr>
                </a:solidFill>
                <a:latin typeface="Calibri" panose="020F0502020204030204" pitchFamily="34" charset="0"/>
              </a:rPr>
              <a:t> the request.</a:t>
            </a:r>
          </a:p>
          <a:p>
            <a:pPr marL="0" indent="0">
              <a:spcBef>
                <a:spcPts val="0"/>
              </a:spcBef>
              <a:spcAft>
                <a:spcPts val="1000"/>
              </a:spcAft>
              <a:buNone/>
            </a:pPr>
            <a:r>
              <a:rPr lang="en-US" sz="2800" b="1" dirty="0">
                <a:solidFill>
                  <a:srgbClr val="00589A"/>
                </a:solidFill>
                <a:latin typeface="Calibri" panose="020F0502020204030204" pitchFamily="34" charset="0"/>
              </a:rPr>
              <a:t>Questions:  </a:t>
            </a:r>
            <a:r>
              <a:rPr lang="en-US" sz="2400" dirty="0">
                <a:ln>
                  <a:solidFill>
                    <a:schemeClr val="accent3"/>
                  </a:solidFill>
                </a:ln>
                <a:gradFill flip="none" rotWithShape="1">
                  <a:gsLst>
                    <a:gs pos="1000">
                      <a:srgbClr val="400040"/>
                    </a:gs>
                    <a:gs pos="33000">
                      <a:srgbClr val="8F0040"/>
                    </a:gs>
                    <a:gs pos="56000">
                      <a:srgbClr val="F27300"/>
                    </a:gs>
                    <a:gs pos="78000">
                      <a:srgbClr val="FFBF00"/>
                    </a:gs>
                  </a:gsLst>
                  <a:path path="shape">
                    <a:fillToRect l="50000" t="50000" r="50000" b="50000"/>
                  </a:path>
                  <a:tileRect/>
                </a:gradFill>
                <a:latin typeface="Arial Rounded MT Bold" pitchFamily="34" charset="0"/>
              </a:rPr>
              <a:t>Is it possible </a:t>
            </a:r>
            <a:r>
              <a:rPr lang="en-US" sz="2800" dirty="0">
                <a:solidFill>
                  <a:schemeClr val="tx1">
                    <a:lumMod val="95000"/>
                    <a:lumOff val="5000"/>
                  </a:schemeClr>
                </a:solidFill>
                <a:latin typeface="Calibri" panose="020F0502020204030204" pitchFamily="34" charset="0"/>
              </a:rPr>
              <a:t>that these rabble leaders saw that the body of </a:t>
            </a:r>
            <a:r>
              <a:rPr lang="en-US" sz="2800" b="1" dirty="0">
                <a:solidFill>
                  <a:srgbClr val="0000FF"/>
                </a:solidFill>
                <a:latin typeface="Calibri" panose="020F0502020204030204" pitchFamily="34" charset="0"/>
              </a:rPr>
              <a:t>Yahusha</a:t>
            </a:r>
            <a:r>
              <a:rPr lang="en-US" sz="2800" dirty="0">
                <a:solidFill>
                  <a:schemeClr val="tx1">
                    <a:lumMod val="95000"/>
                    <a:lumOff val="5000"/>
                  </a:schemeClr>
                </a:solidFill>
                <a:latin typeface="Calibri" panose="020F0502020204030204" pitchFamily="34" charset="0"/>
              </a:rPr>
              <a:t> was not taken off the tree until after the sun had set?</a:t>
            </a:r>
          </a:p>
          <a:p>
            <a:pPr marL="0" indent="0">
              <a:spcBef>
                <a:spcPts val="0"/>
              </a:spcBef>
              <a:spcAft>
                <a:spcPts val="1000"/>
              </a:spcAft>
              <a:buNone/>
            </a:pPr>
            <a:r>
              <a:rPr lang="en-US" sz="2400" dirty="0">
                <a:ln>
                  <a:solidFill>
                    <a:schemeClr val="accent3"/>
                  </a:solidFill>
                </a:ln>
                <a:gradFill flip="none" rotWithShape="1">
                  <a:gsLst>
                    <a:gs pos="1000">
                      <a:srgbClr val="400040"/>
                    </a:gs>
                    <a:gs pos="33000">
                      <a:srgbClr val="8F0040"/>
                    </a:gs>
                    <a:gs pos="56000">
                      <a:srgbClr val="F27300"/>
                    </a:gs>
                    <a:gs pos="78000">
                      <a:srgbClr val="FFBF00"/>
                    </a:gs>
                  </a:gsLst>
                  <a:lin ang="16200000" scaled="1"/>
                  <a:tileRect/>
                </a:gradFill>
                <a:latin typeface="Arial Rounded MT Bold" pitchFamily="34" charset="0"/>
              </a:rPr>
              <a:t>Is it possible </a:t>
            </a:r>
            <a:r>
              <a:rPr lang="en-US" sz="2800" dirty="0">
                <a:solidFill>
                  <a:schemeClr val="tx1">
                    <a:lumMod val="95000"/>
                    <a:lumOff val="5000"/>
                  </a:schemeClr>
                </a:solidFill>
                <a:latin typeface="Calibri" panose="020F0502020204030204" pitchFamily="34" charset="0"/>
              </a:rPr>
              <a:t>that these same leaders knew how long it took to prepare the body and bury it before morning?</a:t>
            </a:r>
          </a:p>
          <a:p>
            <a:pPr marL="0" indent="0">
              <a:spcBef>
                <a:spcPts val="0"/>
              </a:spcBef>
              <a:spcAft>
                <a:spcPts val="1000"/>
              </a:spcAft>
              <a:buNone/>
            </a:pPr>
            <a:r>
              <a:rPr lang="en-US" sz="2400" dirty="0">
                <a:ln>
                  <a:solidFill>
                    <a:schemeClr val="accent3"/>
                  </a:solidFill>
                </a:ln>
                <a:gradFill flip="none" rotWithShape="1">
                  <a:gsLst>
                    <a:gs pos="1000">
                      <a:srgbClr val="400040"/>
                    </a:gs>
                    <a:gs pos="33000">
                      <a:srgbClr val="8F0040"/>
                    </a:gs>
                    <a:gs pos="56000">
                      <a:srgbClr val="F27300"/>
                    </a:gs>
                    <a:gs pos="78000">
                      <a:srgbClr val="FFBF00"/>
                    </a:gs>
                  </a:gsLst>
                  <a:lin ang="0" scaled="1"/>
                  <a:tileRect/>
                </a:gradFill>
                <a:latin typeface="Arial Rounded MT Bold" pitchFamily="34" charset="0"/>
              </a:rPr>
              <a:t>Is it possible </a:t>
            </a:r>
            <a:r>
              <a:rPr lang="en-US" sz="2800" dirty="0">
                <a:solidFill>
                  <a:schemeClr val="tx1">
                    <a:lumMod val="95000"/>
                    <a:lumOff val="5000"/>
                  </a:schemeClr>
                </a:solidFill>
                <a:latin typeface="Calibri" panose="020F0502020204030204" pitchFamily="34" charset="0"/>
              </a:rPr>
              <a:t>that these evil men knew the statutes concerning the remains of the Passover lamb </a:t>
            </a:r>
            <a:r>
              <a:rPr lang="en-US" sz="2800" dirty="0">
                <a:solidFill>
                  <a:srgbClr val="00B050"/>
                </a:solidFill>
                <a:latin typeface="Calibri" panose="020F0502020204030204" pitchFamily="34" charset="0"/>
              </a:rPr>
              <a:t>(Ex 12:10) </a:t>
            </a:r>
            <a:r>
              <a:rPr lang="en-US" sz="2800" dirty="0">
                <a:solidFill>
                  <a:schemeClr val="tx1">
                    <a:lumMod val="95000"/>
                    <a:lumOff val="5000"/>
                  </a:schemeClr>
                </a:solidFill>
                <a:latin typeface="Calibri" panose="020F0502020204030204" pitchFamily="34" charset="0"/>
              </a:rPr>
              <a:t>that </a:t>
            </a:r>
            <a:r>
              <a:rPr lang="en-US" sz="2800" b="1" dirty="0">
                <a:solidFill>
                  <a:schemeClr val="tx1">
                    <a:lumMod val="95000"/>
                    <a:lumOff val="5000"/>
                  </a:schemeClr>
                </a:solidFill>
                <a:effectLst>
                  <a:glow rad="127000">
                    <a:srgbClr val="21E379"/>
                  </a:glow>
                </a:effectLst>
                <a:latin typeface="Calibri" panose="020F0502020204030204" pitchFamily="34" charset="0"/>
              </a:rPr>
              <a:t>must be placed out of site by the morning </a:t>
            </a:r>
            <a:br>
              <a:rPr lang="en-US" sz="2800" b="1" dirty="0">
                <a:solidFill>
                  <a:schemeClr val="tx1">
                    <a:lumMod val="95000"/>
                    <a:lumOff val="5000"/>
                  </a:schemeClr>
                </a:solidFill>
                <a:effectLst>
                  <a:glow rad="127000">
                    <a:srgbClr val="21E379"/>
                  </a:glow>
                </a:effectLst>
                <a:latin typeface="Calibri" panose="020F0502020204030204" pitchFamily="34" charset="0"/>
              </a:rPr>
            </a:br>
            <a:r>
              <a:rPr lang="en-US" sz="2800" dirty="0">
                <a:solidFill>
                  <a:schemeClr val="tx1">
                    <a:lumMod val="95000"/>
                    <a:lumOff val="5000"/>
                  </a:schemeClr>
                </a:solidFill>
                <a:latin typeface="Calibri" panose="020F0502020204030204" pitchFamily="34" charset="0"/>
              </a:rPr>
              <a:t>of Abib 15 – the Unleavened Bread Convocation?</a:t>
            </a:r>
          </a:p>
          <a:p>
            <a:pPr marL="0" indent="0">
              <a:spcBef>
                <a:spcPts val="0"/>
              </a:spcBef>
              <a:spcAft>
                <a:spcPts val="1000"/>
              </a:spcAft>
              <a:buNone/>
            </a:pPr>
            <a:r>
              <a:rPr lang="en-US" sz="2400" dirty="0">
                <a:ln>
                  <a:solidFill>
                    <a:schemeClr val="accent3"/>
                  </a:solidFill>
                </a:ln>
                <a:gradFill flip="none" rotWithShape="1">
                  <a:gsLst>
                    <a:gs pos="1000">
                      <a:srgbClr val="400040"/>
                    </a:gs>
                    <a:gs pos="33000">
                      <a:srgbClr val="8F0040"/>
                    </a:gs>
                    <a:gs pos="56000">
                      <a:srgbClr val="F27300"/>
                    </a:gs>
                    <a:gs pos="78000">
                      <a:srgbClr val="FFBF00"/>
                    </a:gs>
                  </a:gsLst>
                  <a:lin ang="18900000" scaled="1"/>
                  <a:tileRect/>
                </a:gradFill>
                <a:latin typeface="Arial Rounded MT Bold" pitchFamily="34" charset="0"/>
              </a:rPr>
              <a:t>Is it possible </a:t>
            </a:r>
            <a:r>
              <a:rPr lang="en-US" sz="2800" dirty="0">
                <a:solidFill>
                  <a:schemeClr val="tx1">
                    <a:lumMod val="95000"/>
                    <a:lumOff val="5000"/>
                  </a:schemeClr>
                </a:solidFill>
                <a:latin typeface="Calibri" panose="020F0502020204030204" pitchFamily="34" charset="0"/>
              </a:rPr>
              <a:t>that these men did not understand the 3 days and 3 nights was to start from the time that </a:t>
            </a:r>
            <a:r>
              <a:rPr lang="en-US" sz="2800" b="1" dirty="0">
                <a:solidFill>
                  <a:srgbClr val="0000FF"/>
                </a:solidFill>
                <a:latin typeface="Calibri" panose="020F0502020204030204" pitchFamily="34" charset="0"/>
              </a:rPr>
              <a:t>Yahusha</a:t>
            </a:r>
            <a:r>
              <a:rPr lang="en-US" sz="2800" dirty="0">
                <a:solidFill>
                  <a:schemeClr val="tx1">
                    <a:lumMod val="95000"/>
                    <a:lumOff val="5000"/>
                  </a:schemeClr>
                </a:solidFill>
                <a:latin typeface="Calibri" panose="020F0502020204030204" pitchFamily="34" charset="0"/>
              </a:rPr>
              <a:t> died, </a:t>
            </a:r>
            <a:r>
              <a:rPr lang="en-US" sz="2800" b="1" u="sng" dirty="0">
                <a:solidFill>
                  <a:schemeClr val="tx1">
                    <a:lumMod val="95000"/>
                    <a:lumOff val="5000"/>
                  </a:schemeClr>
                </a:solidFill>
                <a:latin typeface="Calibri" panose="020F0502020204030204" pitchFamily="34" charset="0"/>
              </a:rPr>
              <a:t>and not</a:t>
            </a:r>
            <a:r>
              <a:rPr lang="en-US" sz="2800" b="1" dirty="0">
                <a:solidFill>
                  <a:schemeClr val="tx1">
                    <a:lumMod val="95000"/>
                    <a:lumOff val="5000"/>
                  </a:schemeClr>
                </a:solidFill>
                <a:latin typeface="Calibri" panose="020F0502020204030204" pitchFamily="34" charset="0"/>
              </a:rPr>
              <a:t> - </a:t>
            </a:r>
            <a:r>
              <a:rPr lang="en-US" sz="2800" dirty="0">
                <a:solidFill>
                  <a:schemeClr val="tx1">
                    <a:lumMod val="95000"/>
                    <a:lumOff val="5000"/>
                  </a:schemeClr>
                </a:solidFill>
                <a:latin typeface="Calibri" panose="020F0502020204030204" pitchFamily="34" charset="0"/>
              </a:rPr>
              <a:t>placed in the tomb at morning? </a:t>
            </a:r>
          </a:p>
          <a:p>
            <a:pPr marL="0" indent="0">
              <a:spcBef>
                <a:spcPts val="0"/>
              </a:spcBef>
              <a:spcAft>
                <a:spcPts val="1000"/>
              </a:spcAft>
              <a:buNone/>
            </a:pPr>
            <a:endParaRPr lang="en-US" sz="2400" dirty="0">
              <a:solidFill>
                <a:schemeClr val="tx1">
                  <a:lumMod val="95000"/>
                  <a:lumOff val="5000"/>
                </a:schemeClr>
              </a:solidFill>
              <a:latin typeface="Calibri" panose="020F0502020204030204" pitchFamily="34" charset="0"/>
            </a:endParaRPr>
          </a:p>
        </p:txBody>
      </p:sp>
      <p:sp>
        <p:nvSpPr>
          <p:cNvPr id="2" name="Slide Number Placeholder 1"/>
          <p:cNvSpPr>
            <a:spLocks noGrp="1"/>
          </p:cNvSpPr>
          <p:nvPr>
            <p:ph type="sldNum" sz="quarter" idx="12"/>
          </p:nvPr>
        </p:nvSpPr>
        <p:spPr>
          <a:xfrm>
            <a:off x="-11988" y="6624164"/>
            <a:ext cx="384194" cy="273707"/>
          </a:xfrm>
          <a:noFill/>
        </p:spPr>
        <p:txBody>
          <a:bodyPr/>
          <a:lstStyle/>
          <a:p>
            <a:fld id="{D57F1E4F-1CFF-5643-939E-217C01CDF565}" type="slidenum">
              <a:rPr lang="en-US" sz="1200" smtClean="0">
                <a:solidFill>
                  <a:schemeClr val="tx1"/>
                </a:solidFill>
              </a:rPr>
              <a:pPr/>
              <a:t>70</a:t>
            </a:fld>
            <a:endParaRPr lang="en-US" sz="1200" dirty="0">
              <a:solidFill>
                <a:schemeClr val="tx1"/>
              </a:solidFill>
            </a:endParaRPr>
          </a:p>
        </p:txBody>
      </p:sp>
    </p:spTree>
    <p:extLst>
      <p:ext uri="{BB962C8B-B14F-4D97-AF65-F5344CB8AC3E}">
        <p14:creationId xmlns:p14="http://schemas.microsoft.com/office/powerpoint/2010/main" val="296392186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FFFF00">
                <a:alpha val="70000"/>
              </a:srgbClr>
            </a:gs>
            <a:gs pos="61000">
              <a:srgbClr val="00B0F0"/>
            </a:gs>
            <a:gs pos="22000">
              <a:schemeClr val="accent1">
                <a:lumMod val="30000"/>
                <a:lumOff val="70000"/>
                <a:alpha val="52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 y="177421"/>
            <a:ext cx="11734800" cy="6514324"/>
          </a:xfrm>
          <a:solidFill>
            <a:schemeClr val="accent5">
              <a:lumMod val="20000"/>
              <a:lumOff val="80000"/>
            </a:schemeClr>
          </a:solidFill>
          <a:ln>
            <a:solidFill>
              <a:schemeClr val="accent6">
                <a:lumMod val="60000"/>
                <a:lumOff val="40000"/>
              </a:schemeClr>
            </a:solidFill>
          </a:ln>
          <a:scene3d>
            <a:camera prst="orthographicFront"/>
            <a:lightRig rig="threePt" dir="t"/>
          </a:scene3d>
          <a:sp3d>
            <a:bevelT/>
          </a:sp3d>
        </p:spPr>
        <p:txBody>
          <a:bodyPr anchor="ctr">
            <a:normAutofit/>
            <a:sp3d extrusionH="57150">
              <a:bevelT w="38100" h="38100"/>
            </a:sp3d>
          </a:bodyPr>
          <a:lstStyle/>
          <a:p>
            <a:pPr marL="0" lvl="0" indent="0">
              <a:spcBef>
                <a:spcPts val="0"/>
              </a:spcBef>
              <a:spcAft>
                <a:spcPts val="1200"/>
              </a:spcAft>
              <a:buClr>
                <a:srgbClr val="B31166"/>
              </a:buClr>
              <a:buNone/>
            </a:pPr>
            <a:r>
              <a:rPr lang="en-US" sz="2400" dirty="0">
                <a:solidFill>
                  <a:prstClr val="black">
                    <a:lumMod val="95000"/>
                    <a:lumOff val="5000"/>
                  </a:prstClr>
                </a:solidFill>
                <a:latin typeface="Calibri" panose="020F0502020204030204" pitchFamily="34" charset="0"/>
              </a:rPr>
              <a:t>Approximately 15 hours had already passed since </a:t>
            </a:r>
            <a:r>
              <a:rPr lang="en-US" sz="2400" b="1" dirty="0">
                <a:solidFill>
                  <a:schemeClr val="accent5">
                    <a:lumMod val="75000"/>
                  </a:schemeClr>
                </a:solidFill>
                <a:latin typeface="Calibri" panose="020F0502020204030204" pitchFamily="34" charset="0"/>
              </a:rPr>
              <a:t>Yahusha’s</a:t>
            </a:r>
            <a:r>
              <a:rPr lang="en-US" sz="2400" dirty="0">
                <a:solidFill>
                  <a:prstClr val="black">
                    <a:lumMod val="95000"/>
                    <a:lumOff val="5000"/>
                  </a:prstClr>
                </a:solidFill>
                <a:latin typeface="Calibri" panose="020F0502020204030204" pitchFamily="34" charset="0"/>
              </a:rPr>
              <a:t> death, so the request to complete the hours of the 3</a:t>
            </a:r>
            <a:r>
              <a:rPr lang="en-US" sz="2400" baseline="30000" dirty="0">
                <a:solidFill>
                  <a:prstClr val="black">
                    <a:lumMod val="95000"/>
                    <a:lumOff val="5000"/>
                  </a:prstClr>
                </a:solidFill>
                <a:latin typeface="Calibri" panose="020F0502020204030204" pitchFamily="34" charset="0"/>
              </a:rPr>
              <a:t>rd</a:t>
            </a:r>
            <a:r>
              <a:rPr lang="en-US" sz="2400" dirty="0">
                <a:solidFill>
                  <a:prstClr val="black">
                    <a:lumMod val="95000"/>
                    <a:lumOff val="5000"/>
                  </a:prstClr>
                </a:solidFill>
                <a:latin typeface="Calibri" panose="020F0502020204030204" pitchFamily="34" charset="0"/>
              </a:rPr>
              <a:t> cycle could have involved only 57 more hours.  However we are only told that the next morning, the morning of the 1</a:t>
            </a:r>
            <a:r>
              <a:rPr lang="en-US" sz="2400" baseline="30000" dirty="0">
                <a:solidFill>
                  <a:prstClr val="black">
                    <a:lumMod val="95000"/>
                    <a:lumOff val="5000"/>
                  </a:prstClr>
                </a:solidFill>
                <a:latin typeface="Calibri" panose="020F0502020204030204" pitchFamily="34" charset="0"/>
              </a:rPr>
              <a:t>st</a:t>
            </a:r>
            <a:r>
              <a:rPr lang="en-US" sz="2400" dirty="0">
                <a:solidFill>
                  <a:prstClr val="black">
                    <a:lumMod val="95000"/>
                    <a:lumOff val="5000"/>
                  </a:prstClr>
                </a:solidFill>
                <a:latin typeface="Calibri" panose="020F0502020204030204" pitchFamily="34" charset="0"/>
              </a:rPr>
              <a:t> Sabbath of Unleavened Bread, the Jews requested a watch citing </a:t>
            </a:r>
            <a:r>
              <a:rPr lang="en-US" sz="2400" b="1" dirty="0">
                <a:solidFill>
                  <a:schemeClr val="accent5">
                    <a:lumMod val="75000"/>
                  </a:schemeClr>
                </a:solidFill>
                <a:latin typeface="Calibri" panose="020F0502020204030204" pitchFamily="34" charset="0"/>
              </a:rPr>
              <a:t>Yahusha’s</a:t>
            </a:r>
            <a:r>
              <a:rPr lang="en-US" sz="2400" dirty="0">
                <a:solidFill>
                  <a:prstClr val="black">
                    <a:lumMod val="95000"/>
                    <a:lumOff val="5000"/>
                  </a:prstClr>
                </a:solidFill>
                <a:latin typeface="Calibri" panose="020F0502020204030204" pitchFamily="34" charset="0"/>
              </a:rPr>
              <a:t> words – </a:t>
            </a:r>
            <a:r>
              <a:rPr lang="en-US" sz="2400" b="1" dirty="0">
                <a:solidFill>
                  <a:srgbClr val="CC00FF"/>
                </a:solidFill>
                <a:latin typeface="TITUS Cyberbit Basic" panose="02020603050405020304" pitchFamily="18" charset="0"/>
              </a:rPr>
              <a:t>“</a:t>
            </a:r>
            <a:r>
              <a:rPr lang="en-US" sz="2400" b="1" u="sng" dirty="0">
                <a:solidFill>
                  <a:srgbClr val="CC00FF"/>
                </a:solidFill>
                <a:latin typeface="TITUS Cyberbit Basic" panose="02020603050405020304" pitchFamily="18" charset="0"/>
              </a:rPr>
              <a:t>After three da</a:t>
            </a:r>
            <a:r>
              <a:rPr lang="en-US" sz="2400" b="1" dirty="0">
                <a:solidFill>
                  <a:srgbClr val="CC00FF"/>
                </a:solidFill>
                <a:latin typeface="TITUS Cyberbit Basic" panose="02020603050405020304" pitchFamily="18" charset="0"/>
              </a:rPr>
              <a:t>y</a:t>
            </a:r>
            <a:r>
              <a:rPr lang="en-US" sz="2400" b="1" u="sng" dirty="0">
                <a:solidFill>
                  <a:srgbClr val="CC00FF"/>
                </a:solidFill>
                <a:latin typeface="TITUS Cyberbit Basic" panose="02020603050405020304" pitchFamily="18" charset="0"/>
              </a:rPr>
              <a:t>s I am raised</a:t>
            </a:r>
            <a:r>
              <a:rPr lang="en-US" sz="2400" b="1" dirty="0">
                <a:solidFill>
                  <a:srgbClr val="CC00FF"/>
                </a:solidFill>
                <a:latin typeface="TITUS Cyberbit Basic" panose="02020603050405020304" pitchFamily="18" charset="0"/>
              </a:rPr>
              <a:t>.” </a:t>
            </a:r>
          </a:p>
          <a:p>
            <a:pPr marL="0" lvl="0" indent="0">
              <a:lnSpc>
                <a:spcPct val="150000"/>
              </a:lnSpc>
              <a:spcBef>
                <a:spcPts val="0"/>
              </a:spcBef>
              <a:spcAft>
                <a:spcPts val="1200"/>
              </a:spcAft>
              <a:buClr>
                <a:srgbClr val="B31166"/>
              </a:buClr>
              <a:buNone/>
            </a:pPr>
            <a:r>
              <a:rPr lang="en-US" sz="2400" dirty="0">
                <a:solidFill>
                  <a:prstClr val="black">
                    <a:lumMod val="95000"/>
                    <a:lumOff val="5000"/>
                  </a:prstClr>
                </a:solidFill>
                <a:latin typeface="Calibri" panose="020F0502020204030204" pitchFamily="34" charset="0"/>
              </a:rPr>
              <a:t>This Roman guard would have supposedly foiled any “rescue attempt” of </a:t>
            </a:r>
            <a:r>
              <a:rPr lang="en-US" sz="2400" dirty="0">
                <a:solidFill>
                  <a:srgbClr val="0000FF"/>
                </a:solidFill>
                <a:latin typeface="Calibri" panose="020F0502020204030204" pitchFamily="34" charset="0"/>
              </a:rPr>
              <a:t>Yahusha’s Body </a:t>
            </a:r>
            <a:r>
              <a:rPr lang="en-US" sz="2400" dirty="0">
                <a:solidFill>
                  <a:prstClr val="black">
                    <a:lumMod val="95000"/>
                    <a:lumOff val="5000"/>
                  </a:prstClr>
                </a:solidFill>
                <a:latin typeface="Calibri" panose="020F0502020204030204" pitchFamily="34" charset="0"/>
              </a:rPr>
              <a:t>during any of the night hours of Abib 14.</a:t>
            </a:r>
            <a:endParaRPr lang="en-US" sz="2400" dirty="0">
              <a:solidFill>
                <a:srgbClr val="00B050"/>
              </a:solidFill>
              <a:latin typeface="Calibri" panose="020F0502020204030204" pitchFamily="34" charset="0"/>
            </a:endParaRPr>
          </a:p>
          <a:p>
            <a:pPr marL="1554480" lvl="0" indent="-1554480">
              <a:spcBef>
                <a:spcPts val="0"/>
              </a:spcBef>
              <a:spcAft>
                <a:spcPts val="1200"/>
              </a:spcAft>
              <a:buClr>
                <a:srgbClr val="B31166"/>
              </a:buClr>
              <a:buNone/>
            </a:pPr>
            <a:r>
              <a:rPr lang="en-US" sz="2400" b="1" dirty="0">
                <a:solidFill>
                  <a:srgbClr val="008080"/>
                </a:solidFill>
                <a:latin typeface="TITUS Cyberbit Basic" panose="02020603050405020304" pitchFamily="18" charset="0"/>
              </a:rPr>
              <a:t>Matt 27:64</a:t>
            </a:r>
            <a:r>
              <a:rPr lang="en-US" sz="2400" dirty="0">
                <a:solidFill>
                  <a:prstClr val="black"/>
                </a:solidFill>
                <a:latin typeface="TITUS Cyberbit Basic" panose="02020603050405020304" pitchFamily="18" charset="0"/>
              </a:rPr>
              <a:t>	</a:t>
            </a:r>
            <a:r>
              <a:rPr lang="en-US" sz="2400" dirty="0">
                <a:solidFill>
                  <a:schemeClr val="accent3">
                    <a:lumMod val="75000"/>
                  </a:schemeClr>
                </a:solidFill>
                <a:latin typeface="TITUS Cyberbit Basic" panose="02020603050405020304" pitchFamily="18" charset="0"/>
              </a:rPr>
              <a:t>“Command, then, that the tomb be safeguarded until the third day, </a:t>
            </a:r>
            <a:r>
              <a:rPr lang="en-US" sz="2400" u="sng" dirty="0">
                <a:solidFill>
                  <a:schemeClr val="accent3">
                    <a:lumMod val="75000"/>
                  </a:schemeClr>
                </a:solidFill>
                <a:latin typeface="TITUS Cyberbit Basic" panose="02020603050405020304" pitchFamily="18" charset="0"/>
              </a:rPr>
              <a:t>lest His tau</a:t>
            </a:r>
            <a:r>
              <a:rPr lang="en-US" sz="2400" dirty="0">
                <a:solidFill>
                  <a:schemeClr val="accent3">
                    <a:lumMod val="75000"/>
                  </a:schemeClr>
                </a:solidFill>
                <a:latin typeface="TITUS Cyberbit Basic" panose="02020603050405020304" pitchFamily="18" charset="0"/>
              </a:rPr>
              <a:t>g</a:t>
            </a:r>
            <a:r>
              <a:rPr lang="en-US" sz="2400" u="sng" dirty="0">
                <a:solidFill>
                  <a:schemeClr val="accent3">
                    <a:lumMod val="75000"/>
                  </a:schemeClr>
                </a:solidFill>
                <a:latin typeface="TITUS Cyberbit Basic" panose="02020603050405020304" pitchFamily="18" charset="0"/>
              </a:rPr>
              <a:t>ht ones </a:t>
            </a:r>
            <a:r>
              <a:rPr lang="en-US" sz="2400" u="sng" dirty="0">
                <a:solidFill>
                  <a:srgbClr val="CC00FF"/>
                </a:solidFill>
                <a:latin typeface="TITUS Cyberbit Basic" panose="02020603050405020304" pitchFamily="18" charset="0"/>
              </a:rPr>
              <a:t>come b</a:t>
            </a:r>
            <a:r>
              <a:rPr lang="en-US" sz="2400" dirty="0">
                <a:solidFill>
                  <a:srgbClr val="CC00FF"/>
                </a:solidFill>
                <a:latin typeface="TITUS Cyberbit Basic" panose="02020603050405020304" pitchFamily="18" charset="0"/>
              </a:rPr>
              <a:t>y </a:t>
            </a:r>
            <a:r>
              <a:rPr lang="en-US" sz="2400" u="sng" dirty="0">
                <a:solidFill>
                  <a:srgbClr val="CC00FF"/>
                </a:solidFill>
                <a:latin typeface="TITUS Cyberbit Basic" panose="02020603050405020304" pitchFamily="18" charset="0"/>
              </a:rPr>
              <a:t>ni</a:t>
            </a:r>
            <a:r>
              <a:rPr lang="en-US" sz="2400" dirty="0">
                <a:solidFill>
                  <a:srgbClr val="CC00FF"/>
                </a:solidFill>
                <a:latin typeface="TITUS Cyberbit Basic" panose="02020603050405020304" pitchFamily="18" charset="0"/>
              </a:rPr>
              <a:t>g</a:t>
            </a:r>
            <a:r>
              <a:rPr lang="en-US" sz="2400" u="sng" dirty="0">
                <a:solidFill>
                  <a:srgbClr val="CC00FF"/>
                </a:solidFill>
                <a:latin typeface="TITUS Cyberbit Basic" panose="02020603050405020304" pitchFamily="18" charset="0"/>
              </a:rPr>
              <a:t>ht </a:t>
            </a:r>
            <a:r>
              <a:rPr lang="en-US" sz="2400" u="sng" dirty="0">
                <a:solidFill>
                  <a:schemeClr val="accent3">
                    <a:lumMod val="75000"/>
                  </a:schemeClr>
                </a:solidFill>
                <a:latin typeface="TITUS Cyberbit Basic" panose="02020603050405020304" pitchFamily="18" charset="0"/>
              </a:rPr>
              <a:t>and steal Him awa</a:t>
            </a:r>
            <a:r>
              <a:rPr lang="en-US" sz="2400" dirty="0">
                <a:solidFill>
                  <a:schemeClr val="accent3">
                    <a:lumMod val="75000"/>
                  </a:schemeClr>
                </a:solidFill>
                <a:latin typeface="TITUS Cyberbit Basic" panose="02020603050405020304" pitchFamily="18" charset="0"/>
              </a:rPr>
              <a:t>y, and should say to the people, ‘He was raised from the dead.’ And the last deception shall be worse than the first.” </a:t>
            </a:r>
            <a:r>
              <a:rPr lang="en-US" sz="2400" dirty="0">
                <a:solidFill>
                  <a:schemeClr val="accent3">
                    <a:lumMod val="75000"/>
                  </a:schemeClr>
                </a:solidFill>
                <a:latin typeface="Calibri" panose="020F0502020204030204" pitchFamily="34" charset="0"/>
              </a:rPr>
              <a:t>  </a:t>
            </a:r>
            <a:endParaRPr lang="en-US" sz="2400" dirty="0">
              <a:solidFill>
                <a:prstClr val="black">
                  <a:lumMod val="95000"/>
                  <a:lumOff val="5000"/>
                </a:prstClr>
              </a:solidFill>
              <a:latin typeface="Calibri" panose="020F0502020204030204" pitchFamily="34" charset="0"/>
            </a:endParaRPr>
          </a:p>
          <a:p>
            <a:pPr marL="0" lvl="0" indent="0">
              <a:spcBef>
                <a:spcPts val="0"/>
              </a:spcBef>
              <a:spcAft>
                <a:spcPts val="1200"/>
              </a:spcAft>
              <a:buClr>
                <a:srgbClr val="B31166"/>
              </a:buClr>
              <a:buNone/>
            </a:pPr>
            <a:r>
              <a:rPr lang="en-US" sz="2400" dirty="0">
                <a:solidFill>
                  <a:prstClr val="black">
                    <a:lumMod val="95000"/>
                    <a:lumOff val="5000"/>
                  </a:prstClr>
                </a:solidFill>
                <a:latin typeface="Calibri" panose="020F0502020204030204" pitchFamily="34" charset="0"/>
              </a:rPr>
              <a:t>Had </a:t>
            </a:r>
            <a:r>
              <a:rPr lang="en-US" sz="2400" b="1" dirty="0">
                <a:solidFill>
                  <a:srgbClr val="9B6BF2">
                    <a:lumMod val="75000"/>
                  </a:srgbClr>
                </a:solidFill>
                <a:latin typeface="Calibri" panose="020F0502020204030204" pitchFamily="34" charset="0"/>
              </a:rPr>
              <a:t>Yahusha</a:t>
            </a:r>
            <a:r>
              <a:rPr lang="en-US" sz="2400" dirty="0">
                <a:solidFill>
                  <a:prstClr val="black">
                    <a:lumMod val="95000"/>
                    <a:lumOff val="5000"/>
                  </a:prstClr>
                </a:solidFill>
                <a:latin typeface="Calibri" panose="020F0502020204030204" pitchFamily="34" charset="0"/>
              </a:rPr>
              <a:t> been crucified on a 6</a:t>
            </a:r>
            <a:r>
              <a:rPr lang="en-US" sz="2400" baseline="30000" dirty="0">
                <a:solidFill>
                  <a:prstClr val="black">
                    <a:lumMod val="95000"/>
                    <a:lumOff val="5000"/>
                  </a:prstClr>
                </a:solidFill>
                <a:latin typeface="Calibri" panose="020F0502020204030204" pitchFamily="34" charset="0"/>
              </a:rPr>
              <a:t>th</a:t>
            </a:r>
            <a:r>
              <a:rPr lang="en-US" sz="2400" dirty="0">
                <a:solidFill>
                  <a:prstClr val="black">
                    <a:lumMod val="95000"/>
                    <a:lumOff val="5000"/>
                  </a:prstClr>
                </a:solidFill>
                <a:latin typeface="Calibri" panose="020F0502020204030204" pitchFamily="34" charset="0"/>
              </a:rPr>
              <a:t> cycle (Friday), 24 hours would have been the longest amount of time that would have been needed to reach the 1</a:t>
            </a:r>
            <a:r>
              <a:rPr lang="en-US" sz="2400" baseline="30000" dirty="0">
                <a:solidFill>
                  <a:prstClr val="black">
                    <a:lumMod val="95000"/>
                    <a:lumOff val="5000"/>
                  </a:prstClr>
                </a:solidFill>
                <a:latin typeface="Calibri" panose="020F0502020204030204" pitchFamily="34" charset="0"/>
              </a:rPr>
              <a:t>st</a:t>
            </a:r>
            <a:r>
              <a:rPr lang="en-US" sz="2400" dirty="0">
                <a:solidFill>
                  <a:prstClr val="black">
                    <a:lumMod val="95000"/>
                    <a:lumOff val="5000"/>
                  </a:prstClr>
                </a:solidFill>
                <a:latin typeface="Calibri" panose="020F0502020204030204" pitchFamily="34" charset="0"/>
              </a:rPr>
              <a:t> cycle morning (</a:t>
            </a:r>
            <a:r>
              <a:rPr lang="en-US" sz="2400" u="sng" dirty="0">
                <a:solidFill>
                  <a:srgbClr val="E9943A">
                    <a:lumMod val="75000"/>
                  </a:srgbClr>
                </a:solidFill>
                <a:latin typeface="Calibri" panose="020F0502020204030204" pitchFamily="34" charset="0"/>
              </a:rPr>
              <a:t>Sun</a:t>
            </a:r>
            <a:r>
              <a:rPr lang="en-US" sz="2400" dirty="0">
                <a:solidFill>
                  <a:prstClr val="black">
                    <a:lumMod val="95000"/>
                    <a:lumOff val="5000"/>
                  </a:prstClr>
                </a:solidFill>
                <a:latin typeface="Calibri" panose="020F0502020204030204" pitchFamily="34" charset="0"/>
              </a:rPr>
              <a:t>day).  </a:t>
            </a:r>
          </a:p>
          <a:p>
            <a:pPr marL="0" lvl="0" indent="0">
              <a:spcBef>
                <a:spcPts val="0"/>
              </a:spcBef>
              <a:spcAft>
                <a:spcPts val="1200"/>
              </a:spcAft>
              <a:buClr>
                <a:srgbClr val="B31166"/>
              </a:buClr>
              <a:buNone/>
            </a:pPr>
            <a:r>
              <a:rPr lang="en-US" sz="2400" dirty="0">
                <a:solidFill>
                  <a:prstClr val="black">
                    <a:lumMod val="95000"/>
                    <a:lumOff val="5000"/>
                  </a:prstClr>
                </a:solidFill>
                <a:latin typeface="Calibri" panose="020F0502020204030204" pitchFamily="34" charset="0"/>
              </a:rPr>
              <a:t>Pilate did however, give permission for a Roman guard based on </a:t>
            </a:r>
            <a:r>
              <a:rPr lang="en-US" sz="2400" b="1" dirty="0" err="1">
                <a:solidFill>
                  <a:schemeClr val="accent5">
                    <a:lumMod val="75000"/>
                  </a:schemeClr>
                </a:solidFill>
                <a:latin typeface="Calibri" panose="020F0502020204030204" pitchFamily="34" charset="0"/>
              </a:rPr>
              <a:t>Yahusha’s</a:t>
            </a:r>
            <a:r>
              <a:rPr lang="en-US" sz="2400" dirty="0">
                <a:solidFill>
                  <a:prstClr val="black">
                    <a:lumMod val="95000"/>
                    <a:lumOff val="5000"/>
                  </a:prstClr>
                </a:solidFill>
                <a:latin typeface="Calibri" panose="020F0502020204030204" pitchFamily="34" charset="0"/>
              </a:rPr>
              <a:t> words quoted by the Jews.  The </a:t>
            </a:r>
            <a:r>
              <a:rPr lang="en-US" sz="2400" b="1" dirty="0">
                <a:solidFill>
                  <a:srgbClr val="C00000"/>
                </a:solidFill>
                <a:latin typeface="Calibri" panose="020F0502020204030204" pitchFamily="34" charset="0"/>
              </a:rPr>
              <a:t>3 full cycles </a:t>
            </a:r>
            <a:r>
              <a:rPr lang="en-US" sz="2400" b="1" dirty="0">
                <a:solidFill>
                  <a:srgbClr val="CC00CC"/>
                </a:solidFill>
                <a:latin typeface="Calibri" panose="020F0502020204030204" pitchFamily="34" charset="0"/>
              </a:rPr>
              <a:t>of Roman guard as requested was delivered.  </a:t>
            </a:r>
            <a:br>
              <a:rPr lang="en-US" sz="2400" b="1" dirty="0">
                <a:solidFill>
                  <a:srgbClr val="CC00CC"/>
                </a:solidFill>
                <a:latin typeface="Calibri" panose="020F0502020204030204" pitchFamily="34" charset="0"/>
              </a:rPr>
            </a:br>
            <a:r>
              <a:rPr lang="en-US" sz="2400" dirty="0">
                <a:solidFill>
                  <a:prstClr val="black">
                    <a:lumMod val="95000"/>
                    <a:lumOff val="5000"/>
                  </a:prstClr>
                </a:solidFill>
                <a:latin typeface="Calibri" panose="020F0502020204030204" pitchFamily="34" charset="0"/>
              </a:rPr>
              <a:t>That was from the morning of the 5</a:t>
            </a:r>
            <a:r>
              <a:rPr lang="en-US" sz="2400" baseline="30000" dirty="0">
                <a:solidFill>
                  <a:prstClr val="black">
                    <a:lumMod val="95000"/>
                    <a:lumOff val="5000"/>
                  </a:prstClr>
                </a:solidFill>
                <a:latin typeface="Calibri" panose="020F0502020204030204" pitchFamily="34" charset="0"/>
              </a:rPr>
              <a:t>th</a:t>
            </a:r>
            <a:r>
              <a:rPr lang="en-US" sz="2400" dirty="0">
                <a:solidFill>
                  <a:prstClr val="black">
                    <a:lumMod val="95000"/>
                    <a:lumOff val="5000"/>
                  </a:prstClr>
                </a:solidFill>
                <a:latin typeface="Calibri" panose="020F0502020204030204" pitchFamily="34" charset="0"/>
              </a:rPr>
              <a:t> to the morning of the 1</a:t>
            </a:r>
            <a:r>
              <a:rPr lang="en-US" sz="2400" baseline="30000" dirty="0">
                <a:solidFill>
                  <a:prstClr val="black">
                    <a:lumMod val="95000"/>
                    <a:lumOff val="5000"/>
                  </a:prstClr>
                </a:solidFill>
                <a:latin typeface="Calibri" panose="020F0502020204030204" pitchFamily="34" charset="0"/>
              </a:rPr>
              <a:t>st</a:t>
            </a:r>
            <a:r>
              <a:rPr lang="en-US" sz="2400" dirty="0">
                <a:solidFill>
                  <a:prstClr val="black">
                    <a:lumMod val="95000"/>
                    <a:lumOff val="5000"/>
                  </a:prstClr>
                </a:solidFill>
                <a:latin typeface="Calibri" panose="020F0502020204030204" pitchFamily="34" charset="0"/>
              </a:rPr>
              <a:t> cycle, (Thursday – </a:t>
            </a:r>
            <a:r>
              <a:rPr lang="en-US" sz="2400" u="sng" dirty="0">
                <a:solidFill>
                  <a:srgbClr val="E9943A">
                    <a:lumMod val="75000"/>
                  </a:srgbClr>
                </a:solidFill>
                <a:latin typeface="Calibri" panose="020F0502020204030204" pitchFamily="34" charset="0"/>
              </a:rPr>
              <a:t>Sun</a:t>
            </a:r>
            <a:r>
              <a:rPr lang="en-US" sz="2400" dirty="0">
                <a:solidFill>
                  <a:prstClr val="black">
                    <a:lumMod val="95000"/>
                    <a:lumOff val="5000"/>
                  </a:prstClr>
                </a:solidFill>
                <a:latin typeface="Calibri" panose="020F0502020204030204" pitchFamily="34" charset="0"/>
              </a:rPr>
              <a:t>day).  </a:t>
            </a:r>
          </a:p>
        </p:txBody>
      </p:sp>
      <p:sp>
        <p:nvSpPr>
          <p:cNvPr id="2" name="Slide Number Placeholder 1"/>
          <p:cNvSpPr>
            <a:spLocks noGrp="1"/>
          </p:cNvSpPr>
          <p:nvPr>
            <p:ph type="sldNum" sz="quarter" idx="12"/>
          </p:nvPr>
        </p:nvSpPr>
        <p:spPr>
          <a:xfrm>
            <a:off x="-60482" y="6598148"/>
            <a:ext cx="398048" cy="259852"/>
          </a:xfrm>
        </p:spPr>
        <p:txBody>
          <a:bodyPr/>
          <a:lstStyle/>
          <a:p>
            <a:fld id="{D57F1E4F-1CFF-5643-939E-217C01CDF565}" type="slidenum">
              <a:rPr lang="en-US" sz="1200" smtClean="0">
                <a:solidFill>
                  <a:schemeClr val="tx1"/>
                </a:solidFill>
              </a:rPr>
              <a:pPr/>
              <a:t>71</a:t>
            </a:fld>
            <a:endParaRPr lang="en-US" sz="1200" dirty="0">
              <a:solidFill>
                <a:schemeClr val="tx1"/>
              </a:solidFill>
            </a:endParaRPr>
          </a:p>
        </p:txBody>
      </p:sp>
    </p:spTree>
    <p:extLst>
      <p:ext uri="{BB962C8B-B14F-4D97-AF65-F5344CB8AC3E}">
        <p14:creationId xmlns:p14="http://schemas.microsoft.com/office/powerpoint/2010/main" val="5903974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FFFF00">
                <a:alpha val="70000"/>
              </a:srgbClr>
            </a:gs>
            <a:gs pos="61000">
              <a:schemeClr val="accent1">
                <a:lumMod val="40000"/>
                <a:lumOff val="60000"/>
                <a:alpha val="35000"/>
              </a:schemeClr>
            </a:gs>
            <a:gs pos="22000">
              <a:schemeClr val="accent5">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155" y="304948"/>
            <a:ext cx="9097654" cy="5720700"/>
          </a:xfrm>
          <a:noFill/>
          <a:ln>
            <a:noFill/>
          </a:ln>
        </p:spPr>
        <p:txBody>
          <a:bodyPr anchor="ctr">
            <a:noAutofit/>
          </a:bodyPr>
          <a:lstStyle/>
          <a:p>
            <a:pPr marL="0" lvl="0" indent="0">
              <a:spcBef>
                <a:spcPts val="0"/>
              </a:spcBef>
              <a:spcAft>
                <a:spcPts val="1200"/>
              </a:spcAft>
              <a:buClr>
                <a:srgbClr val="B31166"/>
              </a:buClr>
              <a:buNone/>
            </a:pPr>
            <a:r>
              <a:rPr lang="en-US" sz="3600" dirty="0">
                <a:solidFill>
                  <a:prstClr val="black">
                    <a:lumMod val="95000"/>
                    <a:lumOff val="5000"/>
                  </a:prstClr>
                </a:solidFill>
                <a:latin typeface="Arial Black" panose="020B0A04020102020204" pitchFamily="34" charset="0"/>
              </a:rPr>
              <a:t>POINT:  </a:t>
            </a:r>
          </a:p>
          <a:p>
            <a:pPr marL="0" lvl="0" indent="0">
              <a:spcBef>
                <a:spcPts val="0"/>
              </a:spcBef>
              <a:spcAft>
                <a:spcPts val="1200"/>
              </a:spcAft>
              <a:buClr>
                <a:srgbClr val="B31166"/>
              </a:buClr>
              <a:buNone/>
            </a:pPr>
            <a:r>
              <a:rPr lang="en-US" sz="3600" b="1" dirty="0">
                <a:ln>
                  <a:solidFill>
                    <a:sysClr val="windowText" lastClr="000000"/>
                  </a:solidFill>
                </a:ln>
                <a:solidFill>
                  <a:srgbClr val="FF0000"/>
                </a:solidFill>
                <a:latin typeface="Calibri" panose="020F0502020204030204" pitchFamily="34" charset="0"/>
              </a:rPr>
              <a:t>The reason </a:t>
            </a:r>
            <a:r>
              <a:rPr lang="en-US" sz="3600" dirty="0">
                <a:solidFill>
                  <a:prstClr val="black">
                    <a:lumMod val="95000"/>
                    <a:lumOff val="5000"/>
                  </a:prstClr>
                </a:solidFill>
                <a:latin typeface="Calibri" panose="020F0502020204030204" pitchFamily="34" charset="0"/>
              </a:rPr>
              <a:t>to look closely at the factor of Pilate allowing a Roman Guard is that it provides </a:t>
            </a:r>
            <a:r>
              <a:rPr lang="en-US" sz="3600" u="sng" dirty="0">
                <a:solidFill>
                  <a:prstClr val="black">
                    <a:lumMod val="95000"/>
                    <a:lumOff val="5000"/>
                  </a:prstClr>
                </a:solidFill>
                <a:latin typeface="Calibri" panose="020F0502020204030204" pitchFamily="34" charset="0"/>
              </a:rPr>
              <a:t>another witness</a:t>
            </a:r>
            <a:r>
              <a:rPr lang="en-US" sz="3600" dirty="0">
                <a:solidFill>
                  <a:prstClr val="black">
                    <a:lumMod val="95000"/>
                    <a:lumOff val="5000"/>
                  </a:prstClr>
                </a:solidFill>
                <a:latin typeface="Calibri" panose="020F0502020204030204" pitchFamily="34" charset="0"/>
              </a:rPr>
              <a:t> for the – 72 hours when </a:t>
            </a:r>
            <a:r>
              <a:rPr lang="en-US" sz="3600" b="1" dirty="0" err="1">
                <a:solidFill>
                  <a:prstClr val="black">
                    <a:lumMod val="95000"/>
                    <a:lumOff val="5000"/>
                  </a:prstClr>
                </a:solidFill>
                <a:effectLst>
                  <a:glow rad="127000">
                    <a:srgbClr val="21E379"/>
                  </a:glow>
                </a:effectLst>
                <a:latin typeface="Calibri" panose="020F0502020204030204" pitchFamily="34" charset="0"/>
              </a:rPr>
              <a:t>Yahusha</a:t>
            </a:r>
            <a:r>
              <a:rPr lang="en-US" sz="3600" dirty="0">
                <a:solidFill>
                  <a:prstClr val="black">
                    <a:lumMod val="95000"/>
                    <a:lumOff val="5000"/>
                  </a:prstClr>
                </a:solidFill>
                <a:latin typeface="Calibri" panose="020F0502020204030204" pitchFamily="34" charset="0"/>
              </a:rPr>
              <a:t> was under the influence of death’s darkness. </a:t>
            </a:r>
          </a:p>
          <a:p>
            <a:pPr marL="0" lvl="0" indent="0">
              <a:spcBef>
                <a:spcPts val="0"/>
              </a:spcBef>
              <a:spcAft>
                <a:spcPts val="1200"/>
              </a:spcAft>
              <a:buClr>
                <a:srgbClr val="B31166"/>
              </a:buClr>
              <a:buNone/>
            </a:pPr>
            <a:r>
              <a:rPr lang="en-US" sz="3600" b="1" u="sng" dirty="0">
                <a:ln>
                  <a:solidFill>
                    <a:sysClr val="windowText" lastClr="000000"/>
                  </a:solidFill>
                </a:ln>
                <a:solidFill>
                  <a:srgbClr val="FF0000"/>
                </a:solidFill>
                <a:latin typeface="Calibri" panose="020F0502020204030204" pitchFamily="34" charset="0"/>
              </a:rPr>
              <a:t>The difference is</a:t>
            </a:r>
            <a:r>
              <a:rPr lang="en-US" sz="3600" b="1" dirty="0">
                <a:ln>
                  <a:solidFill>
                    <a:sysClr val="windowText" lastClr="000000"/>
                  </a:solidFill>
                </a:ln>
                <a:solidFill>
                  <a:srgbClr val="FF0000"/>
                </a:solidFill>
                <a:latin typeface="Calibri" panose="020F0502020204030204" pitchFamily="34" charset="0"/>
              </a:rPr>
              <a:t> </a:t>
            </a:r>
            <a:r>
              <a:rPr lang="en-US" sz="3600" dirty="0">
                <a:solidFill>
                  <a:prstClr val="black">
                    <a:lumMod val="95000"/>
                    <a:lumOff val="5000"/>
                  </a:prstClr>
                </a:solidFill>
                <a:latin typeface="Calibri" panose="020F0502020204030204" pitchFamily="34" charset="0"/>
              </a:rPr>
              <a:t>that the Jews of the time understood the time frame of 3 days </a:t>
            </a:r>
            <a:r>
              <a:rPr lang="en-US" sz="3600" b="1" u="sng" dirty="0">
                <a:solidFill>
                  <a:prstClr val="black">
                    <a:lumMod val="95000"/>
                    <a:lumOff val="5000"/>
                  </a:prstClr>
                </a:solidFill>
                <a:latin typeface="Calibri" panose="020F0502020204030204" pitchFamily="34" charset="0"/>
              </a:rPr>
              <a:t>AND</a:t>
            </a:r>
            <a:r>
              <a:rPr lang="en-US" sz="3600" dirty="0">
                <a:solidFill>
                  <a:prstClr val="black">
                    <a:lumMod val="95000"/>
                    <a:lumOff val="5000"/>
                  </a:prstClr>
                </a:solidFill>
                <a:latin typeface="Calibri" panose="020F0502020204030204" pitchFamily="34" charset="0"/>
              </a:rPr>
              <a:t> </a:t>
            </a:r>
            <a:br>
              <a:rPr lang="en-US" sz="3600" dirty="0">
                <a:solidFill>
                  <a:prstClr val="black">
                    <a:lumMod val="95000"/>
                    <a:lumOff val="5000"/>
                  </a:prstClr>
                </a:solidFill>
                <a:latin typeface="Calibri" panose="020F0502020204030204" pitchFamily="34" charset="0"/>
              </a:rPr>
            </a:br>
            <a:r>
              <a:rPr lang="en-US" sz="3600" dirty="0">
                <a:solidFill>
                  <a:prstClr val="black">
                    <a:lumMod val="95000"/>
                    <a:lumOff val="5000"/>
                  </a:prstClr>
                </a:solidFill>
                <a:latin typeface="Calibri" panose="020F0502020204030204" pitchFamily="34" charset="0"/>
              </a:rPr>
              <a:t>3 nights to be from 5</a:t>
            </a:r>
            <a:r>
              <a:rPr lang="en-US" sz="3600" baseline="30000" dirty="0">
                <a:solidFill>
                  <a:prstClr val="black">
                    <a:lumMod val="95000"/>
                    <a:lumOff val="5000"/>
                  </a:prstClr>
                </a:solidFill>
                <a:latin typeface="Calibri" panose="020F0502020204030204" pitchFamily="34" charset="0"/>
              </a:rPr>
              <a:t>th</a:t>
            </a:r>
            <a:r>
              <a:rPr lang="en-US" sz="3600" dirty="0">
                <a:solidFill>
                  <a:prstClr val="black">
                    <a:lumMod val="95000"/>
                    <a:lumOff val="5000"/>
                  </a:prstClr>
                </a:solidFill>
                <a:latin typeface="Calibri" panose="020F0502020204030204" pitchFamily="34" charset="0"/>
              </a:rPr>
              <a:t> Cycle (</a:t>
            </a:r>
            <a:r>
              <a:rPr lang="en-US" sz="3600" dirty="0" err="1">
                <a:solidFill>
                  <a:prstClr val="black">
                    <a:lumMod val="95000"/>
                    <a:lumOff val="5000"/>
                  </a:prstClr>
                </a:solidFill>
                <a:latin typeface="Calibri" panose="020F0502020204030204" pitchFamily="34" charset="0"/>
              </a:rPr>
              <a:t>Thur</a:t>
            </a:r>
            <a:r>
              <a:rPr lang="en-US" sz="3600" dirty="0">
                <a:solidFill>
                  <a:prstClr val="black">
                    <a:lumMod val="95000"/>
                    <a:lumOff val="5000"/>
                  </a:prstClr>
                </a:solidFill>
                <a:latin typeface="Calibri" panose="020F0502020204030204" pitchFamily="34" charset="0"/>
              </a:rPr>
              <a:t>) to 1</a:t>
            </a:r>
            <a:r>
              <a:rPr lang="en-US" sz="3600" baseline="30000" dirty="0">
                <a:solidFill>
                  <a:prstClr val="black">
                    <a:lumMod val="95000"/>
                    <a:lumOff val="5000"/>
                  </a:prstClr>
                </a:solidFill>
                <a:latin typeface="Calibri" panose="020F0502020204030204" pitchFamily="34" charset="0"/>
              </a:rPr>
              <a:t>st</a:t>
            </a:r>
            <a:r>
              <a:rPr lang="en-US" sz="3600" dirty="0">
                <a:solidFill>
                  <a:prstClr val="black">
                    <a:lumMod val="95000"/>
                    <a:lumOff val="5000"/>
                  </a:prstClr>
                </a:solidFill>
                <a:latin typeface="Calibri" panose="020F0502020204030204" pitchFamily="34" charset="0"/>
              </a:rPr>
              <a:t> Cycle (Sun) morning.</a:t>
            </a:r>
          </a:p>
        </p:txBody>
      </p:sp>
      <p:sp>
        <p:nvSpPr>
          <p:cNvPr id="2" name="Slide Number Placeholder 1"/>
          <p:cNvSpPr>
            <a:spLocks noGrp="1"/>
          </p:cNvSpPr>
          <p:nvPr>
            <p:ph type="sldNum" sz="quarter" idx="12"/>
          </p:nvPr>
        </p:nvSpPr>
        <p:spPr>
          <a:xfrm>
            <a:off x="-60482" y="6598148"/>
            <a:ext cx="398048" cy="259852"/>
          </a:xfrm>
        </p:spPr>
        <p:txBody>
          <a:bodyPr/>
          <a:lstStyle/>
          <a:p>
            <a:fld id="{D57F1E4F-1CFF-5643-939E-217C01CDF565}" type="slidenum">
              <a:rPr lang="en-US" sz="1200" smtClean="0">
                <a:solidFill>
                  <a:schemeClr val="tx1"/>
                </a:solidFill>
              </a:rPr>
              <a:pPr/>
              <a:t>72</a:t>
            </a:fld>
            <a:endParaRPr lang="en-US" sz="1200" dirty="0">
              <a:solidFill>
                <a:schemeClr val="tx1"/>
              </a:solidFill>
            </a:endParaRPr>
          </a:p>
        </p:txBody>
      </p:sp>
    </p:spTree>
    <p:extLst>
      <p:ext uri="{BB962C8B-B14F-4D97-AF65-F5344CB8AC3E}">
        <p14:creationId xmlns:p14="http://schemas.microsoft.com/office/powerpoint/2010/main" val="1975431497"/>
      </p:ext>
    </p:extLst>
  </p:cSld>
  <p:clrMapOvr>
    <a:masterClrMapping/>
  </p:clrMapOvr>
  <p:transition spd="slow">
    <p:circl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FFFF00">
                <a:alpha val="70000"/>
              </a:srgbClr>
            </a:gs>
            <a:gs pos="61000">
              <a:srgbClr val="00B0F0"/>
            </a:gs>
            <a:gs pos="22000">
              <a:schemeClr val="accent1">
                <a:lumMod val="30000"/>
                <a:lumOff val="70000"/>
                <a:alpha val="52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77421"/>
            <a:ext cx="11734800" cy="6514324"/>
          </a:xfrm>
          <a:solidFill>
            <a:schemeClr val="accent5">
              <a:lumMod val="20000"/>
              <a:lumOff val="80000"/>
            </a:schemeClr>
          </a:solidFill>
          <a:ln>
            <a:solidFill>
              <a:schemeClr val="accent6">
                <a:lumMod val="60000"/>
                <a:lumOff val="40000"/>
              </a:schemeClr>
            </a:solidFill>
          </a:ln>
          <a:scene3d>
            <a:camera prst="orthographicFront"/>
            <a:lightRig rig="threePt" dir="t"/>
          </a:scene3d>
          <a:sp3d>
            <a:bevelT prst="relaxedInset"/>
          </a:sp3d>
        </p:spPr>
        <p:txBody>
          <a:bodyPr anchor="ctr">
            <a:normAutofit lnSpcReduction="10000"/>
            <a:sp3d extrusionH="57150">
              <a:bevelT w="38100" h="38100"/>
            </a:sp3d>
          </a:bodyPr>
          <a:lstStyle/>
          <a:p>
            <a:pPr marL="0" lvl="0" indent="0">
              <a:spcBef>
                <a:spcPts val="0"/>
              </a:spcBef>
              <a:spcAft>
                <a:spcPts val="1200"/>
              </a:spcAft>
              <a:buClr>
                <a:srgbClr val="B31166"/>
              </a:buClr>
              <a:buNone/>
            </a:pPr>
            <a:r>
              <a:rPr lang="en-US" sz="2400" dirty="0">
                <a:solidFill>
                  <a:prstClr val="black">
                    <a:lumMod val="95000"/>
                    <a:lumOff val="5000"/>
                  </a:prstClr>
                </a:solidFill>
                <a:latin typeface="Calibri" panose="020F0502020204030204" pitchFamily="34" charset="0"/>
              </a:rPr>
              <a:t>Now we come to some information that demands </a:t>
            </a:r>
            <a:r>
              <a:rPr lang="en-US" sz="2400" b="1" dirty="0">
                <a:solidFill>
                  <a:srgbClr val="0070C0"/>
                </a:solidFill>
                <a:latin typeface="Calibri" panose="020F0502020204030204" pitchFamily="34" charset="0"/>
              </a:rPr>
              <a:t>serious attention.</a:t>
            </a:r>
          </a:p>
          <a:p>
            <a:pPr marL="0" lvl="0" indent="0">
              <a:spcBef>
                <a:spcPts val="0"/>
              </a:spcBef>
              <a:spcAft>
                <a:spcPts val="1800"/>
              </a:spcAft>
              <a:buClr>
                <a:srgbClr val="B31166"/>
              </a:buClr>
              <a:buNone/>
            </a:pPr>
            <a:r>
              <a:rPr lang="en-US" sz="2400" b="1" dirty="0">
                <a:solidFill>
                  <a:srgbClr val="0070C0"/>
                </a:solidFill>
                <a:latin typeface="Calibri" panose="020F0502020204030204" pitchFamily="34" charset="0"/>
              </a:rPr>
              <a:t>Mark has recorded the </a:t>
            </a:r>
            <a:r>
              <a:rPr lang="en-US" sz="2400" b="1" u="sng" dirty="0">
                <a:solidFill>
                  <a:srgbClr val="0070C0"/>
                </a:solidFill>
                <a:latin typeface="Calibri" panose="020F0502020204030204" pitchFamily="34" charset="0"/>
              </a:rPr>
              <a:t>actions of the ladies after the first Sabbath of Unleavened Bread</a:t>
            </a:r>
            <a:r>
              <a:rPr lang="en-US" sz="2400" b="1" dirty="0">
                <a:solidFill>
                  <a:srgbClr val="0070C0"/>
                </a:solidFill>
                <a:latin typeface="Calibri" panose="020F0502020204030204" pitchFamily="34" charset="0"/>
              </a:rPr>
              <a:t>.</a:t>
            </a:r>
            <a:endParaRPr lang="en-US" sz="800" b="1" dirty="0">
              <a:solidFill>
                <a:srgbClr val="0070C0"/>
              </a:solidFill>
              <a:latin typeface="Calibri" panose="020F0502020204030204" pitchFamily="34" charset="0"/>
            </a:endParaRPr>
          </a:p>
          <a:p>
            <a:pPr marL="1554480" lvl="0" indent="-1554480">
              <a:spcBef>
                <a:spcPts val="0"/>
              </a:spcBef>
              <a:spcAft>
                <a:spcPts val="1200"/>
              </a:spcAft>
              <a:buClr>
                <a:srgbClr val="B31166"/>
              </a:buClr>
              <a:buNone/>
            </a:pPr>
            <a:r>
              <a:rPr lang="en-US" sz="2400" dirty="0">
                <a:solidFill>
                  <a:srgbClr val="008080"/>
                </a:solidFill>
                <a:latin typeface="Georgia" panose="02040502050405020303" pitchFamily="18" charset="0"/>
              </a:rPr>
              <a:t>Mark 16:1</a:t>
            </a:r>
            <a:r>
              <a:rPr lang="en-US" sz="2400" dirty="0">
                <a:solidFill>
                  <a:prstClr val="black"/>
                </a:solidFill>
                <a:latin typeface="Georgia" panose="02040502050405020303" pitchFamily="18" charset="0"/>
              </a:rPr>
              <a:t>	</a:t>
            </a:r>
            <a:r>
              <a:rPr lang="en-US" sz="2400" b="1" i="1" dirty="0">
                <a:solidFill>
                  <a:srgbClr val="CC00CC"/>
                </a:solidFill>
                <a:latin typeface="Georgia" panose="02040502050405020303" pitchFamily="18" charset="0"/>
              </a:rPr>
              <a:t>And when the Sabbath was past, </a:t>
            </a:r>
            <a:r>
              <a:rPr lang="en-US" sz="2400" dirty="0">
                <a:solidFill>
                  <a:srgbClr val="E45F3C">
                    <a:lumMod val="75000"/>
                  </a:srgbClr>
                </a:solidFill>
                <a:latin typeface="Georgia" panose="02040502050405020303" pitchFamily="18" charset="0"/>
              </a:rPr>
              <a:t>Miryam from </a:t>
            </a:r>
            <a:r>
              <a:rPr lang="en-US" sz="2400" dirty="0" err="1">
                <a:solidFill>
                  <a:srgbClr val="E45F3C">
                    <a:lumMod val="75000"/>
                  </a:srgbClr>
                </a:solidFill>
                <a:latin typeface="Georgia" panose="02040502050405020303" pitchFamily="18" charset="0"/>
              </a:rPr>
              <a:t>Ma</a:t>
            </a:r>
            <a:r>
              <a:rPr lang="en-US" sz="2400" dirty="0" err="1">
                <a:solidFill>
                  <a:srgbClr val="E45F3C">
                    <a:lumMod val="75000"/>
                  </a:srgbClr>
                </a:solidFill>
                <a:latin typeface="TITUS Cyberbit Basic" panose="02020603050405020304" pitchFamily="18" charset="0"/>
              </a:rPr>
              <a:t>ḡ</a:t>
            </a:r>
            <a:r>
              <a:rPr lang="en-US" sz="2400" dirty="0" err="1">
                <a:solidFill>
                  <a:srgbClr val="E45F3C">
                    <a:lumMod val="75000"/>
                  </a:srgbClr>
                </a:solidFill>
                <a:latin typeface="Georgia" panose="02040502050405020303" pitchFamily="18" charset="0"/>
              </a:rPr>
              <a:t>dala</a:t>
            </a:r>
            <a:r>
              <a:rPr lang="en-US" sz="2400" dirty="0">
                <a:solidFill>
                  <a:srgbClr val="E45F3C">
                    <a:lumMod val="75000"/>
                  </a:srgbClr>
                </a:solidFill>
                <a:latin typeface="Georgia" panose="02040502050405020303" pitchFamily="18" charset="0"/>
              </a:rPr>
              <a:t>, and Miryam the </a:t>
            </a:r>
            <a:r>
              <a:rPr lang="en-US" sz="2400" i="1" dirty="0">
                <a:solidFill>
                  <a:srgbClr val="E45F3C">
                    <a:lumMod val="75000"/>
                  </a:srgbClr>
                </a:solidFill>
                <a:latin typeface="Georgia" panose="02040502050405020303" pitchFamily="18" charset="0"/>
              </a:rPr>
              <a:t>mother</a:t>
            </a:r>
            <a:r>
              <a:rPr lang="en-US" sz="2400" dirty="0">
                <a:solidFill>
                  <a:srgbClr val="E45F3C">
                    <a:lumMod val="75000"/>
                  </a:srgbClr>
                </a:solidFill>
                <a:latin typeface="Georgia" panose="02040502050405020303" pitchFamily="18" charset="0"/>
              </a:rPr>
              <a:t> of Ya</a:t>
            </a:r>
            <a:r>
              <a:rPr lang="en-US" sz="2400" dirty="0">
                <a:solidFill>
                  <a:srgbClr val="E45F3C">
                    <a:lumMod val="75000"/>
                  </a:srgbClr>
                </a:solidFill>
                <a:latin typeface="TITUS Cyberbit Basic" panose="02020603050405020304" pitchFamily="18" charset="0"/>
              </a:rPr>
              <a:t>ʽ</a:t>
            </a:r>
            <a:r>
              <a:rPr lang="en-US" sz="2400" dirty="0">
                <a:solidFill>
                  <a:srgbClr val="E45F3C">
                    <a:lumMod val="75000"/>
                  </a:srgbClr>
                </a:solidFill>
                <a:latin typeface="Georgia" panose="02040502050405020303" pitchFamily="18" charset="0"/>
              </a:rPr>
              <a:t>aqo</a:t>
            </a:r>
            <a:r>
              <a:rPr lang="en-US" sz="2400" dirty="0">
                <a:solidFill>
                  <a:srgbClr val="E45F3C">
                    <a:lumMod val="75000"/>
                  </a:srgbClr>
                </a:solidFill>
                <a:latin typeface="TITUS Cyberbit Basic" panose="02020603050405020304" pitchFamily="18" charset="0"/>
              </a:rPr>
              <a:t>ḇ</a:t>
            </a:r>
            <a:r>
              <a:rPr lang="en-US" sz="2400" dirty="0">
                <a:solidFill>
                  <a:srgbClr val="E45F3C">
                    <a:lumMod val="75000"/>
                  </a:srgbClr>
                </a:solidFill>
                <a:latin typeface="Georgia" panose="02040502050405020303" pitchFamily="18" charset="0"/>
              </a:rPr>
              <a:t>, and </a:t>
            </a:r>
            <a:r>
              <a:rPr lang="en-US" sz="2400" dirty="0" err="1">
                <a:solidFill>
                  <a:srgbClr val="E45F3C">
                    <a:lumMod val="75000"/>
                  </a:srgbClr>
                </a:solidFill>
                <a:latin typeface="Georgia" panose="02040502050405020303" pitchFamily="18" charset="0"/>
              </a:rPr>
              <a:t>Shelomah</a:t>
            </a:r>
            <a:r>
              <a:rPr lang="en-US" sz="2400" dirty="0">
                <a:solidFill>
                  <a:srgbClr val="E45F3C">
                    <a:lumMod val="75000"/>
                  </a:srgbClr>
                </a:solidFill>
                <a:latin typeface="Georgia" panose="02040502050405020303" pitchFamily="18" charset="0"/>
              </a:rPr>
              <a:t> </a:t>
            </a:r>
            <a:r>
              <a:rPr lang="en-US" sz="2400" b="1" u="sng" dirty="0">
                <a:solidFill>
                  <a:srgbClr val="009999"/>
                </a:solidFill>
                <a:latin typeface="Georgia" panose="02040502050405020303" pitchFamily="18" charset="0"/>
              </a:rPr>
              <a:t>bou</a:t>
            </a:r>
            <a:r>
              <a:rPr lang="en-US" sz="2400" b="1" dirty="0">
                <a:solidFill>
                  <a:srgbClr val="009999"/>
                </a:solidFill>
                <a:latin typeface="Georgia" panose="02040502050405020303" pitchFamily="18" charset="0"/>
              </a:rPr>
              <a:t>g</a:t>
            </a:r>
            <a:r>
              <a:rPr lang="en-US" sz="2400" b="1" u="sng" dirty="0">
                <a:solidFill>
                  <a:srgbClr val="009999"/>
                </a:solidFill>
                <a:latin typeface="Georgia" panose="02040502050405020303" pitchFamily="18" charset="0"/>
              </a:rPr>
              <a:t>ht s</a:t>
            </a:r>
            <a:r>
              <a:rPr lang="en-US" sz="2400" b="1" dirty="0">
                <a:solidFill>
                  <a:srgbClr val="009999"/>
                </a:solidFill>
                <a:latin typeface="Georgia" panose="02040502050405020303" pitchFamily="18" charset="0"/>
              </a:rPr>
              <a:t>p</a:t>
            </a:r>
            <a:r>
              <a:rPr lang="en-US" sz="2400" b="1" u="sng" dirty="0">
                <a:solidFill>
                  <a:srgbClr val="009999"/>
                </a:solidFill>
                <a:latin typeface="Georgia" panose="02040502050405020303" pitchFamily="18" charset="0"/>
              </a:rPr>
              <a:t>ices</a:t>
            </a:r>
            <a:r>
              <a:rPr lang="en-US" sz="2400" b="1" dirty="0">
                <a:solidFill>
                  <a:srgbClr val="009999"/>
                </a:solidFill>
                <a:latin typeface="Georgia" panose="02040502050405020303" pitchFamily="18" charset="0"/>
              </a:rPr>
              <a:t>, </a:t>
            </a:r>
            <a:r>
              <a:rPr lang="en-US" sz="2400" dirty="0">
                <a:solidFill>
                  <a:srgbClr val="E45F3C">
                    <a:lumMod val="75000"/>
                  </a:srgbClr>
                </a:solidFill>
                <a:latin typeface="Georgia" panose="02040502050405020303" pitchFamily="18" charset="0"/>
              </a:rPr>
              <a:t>to go </a:t>
            </a:r>
            <a:br>
              <a:rPr lang="en-US" sz="2400" dirty="0">
                <a:solidFill>
                  <a:srgbClr val="E45F3C">
                    <a:lumMod val="75000"/>
                  </a:srgbClr>
                </a:solidFill>
                <a:latin typeface="Georgia" panose="02040502050405020303" pitchFamily="18" charset="0"/>
              </a:rPr>
            </a:br>
            <a:r>
              <a:rPr lang="en-US" sz="2400" dirty="0">
                <a:solidFill>
                  <a:srgbClr val="E45F3C">
                    <a:lumMod val="75000"/>
                  </a:srgbClr>
                </a:solidFill>
                <a:latin typeface="Georgia" panose="02040502050405020303" pitchFamily="18" charset="0"/>
              </a:rPr>
              <a:t>and anoint Him. </a:t>
            </a:r>
          </a:p>
          <a:p>
            <a:pPr marL="914400" lvl="0" indent="-914400">
              <a:spcBef>
                <a:spcPts val="0"/>
              </a:spcBef>
              <a:spcAft>
                <a:spcPts val="600"/>
              </a:spcAft>
              <a:buClr>
                <a:srgbClr val="B31166"/>
              </a:buClr>
              <a:buNone/>
            </a:pPr>
            <a:r>
              <a:rPr lang="en-US" sz="2400" dirty="0">
                <a:solidFill>
                  <a:prstClr val="black">
                    <a:lumMod val="95000"/>
                    <a:lumOff val="5000"/>
                  </a:prstClr>
                </a:solidFill>
                <a:latin typeface="Calibri" panose="020F0502020204030204" pitchFamily="34" charset="0"/>
              </a:rPr>
              <a:t>We have two options with this verse. 	</a:t>
            </a:r>
            <a:r>
              <a:rPr lang="en-US" sz="2400" b="1" dirty="0">
                <a:solidFill>
                  <a:srgbClr val="009999"/>
                </a:solidFill>
                <a:latin typeface="Calibri" panose="020F0502020204030204" pitchFamily="34" charset="0"/>
              </a:rPr>
              <a:t>1.   </a:t>
            </a:r>
            <a:r>
              <a:rPr lang="en-US" sz="2400" dirty="0">
                <a:solidFill>
                  <a:prstClr val="black">
                    <a:lumMod val="95000"/>
                    <a:lumOff val="5000"/>
                  </a:prstClr>
                </a:solidFill>
                <a:latin typeface="Calibri" panose="020F0502020204030204" pitchFamily="34" charset="0"/>
              </a:rPr>
              <a:t>Apply it to the 7</a:t>
            </a:r>
            <a:r>
              <a:rPr lang="en-US" sz="2400" baseline="30000" dirty="0">
                <a:solidFill>
                  <a:prstClr val="black">
                    <a:lumMod val="95000"/>
                    <a:lumOff val="5000"/>
                  </a:prstClr>
                </a:solidFill>
                <a:latin typeface="Calibri" panose="020F0502020204030204" pitchFamily="34" charset="0"/>
              </a:rPr>
              <a:t>th</a:t>
            </a:r>
            <a:r>
              <a:rPr lang="en-US" sz="2400" dirty="0">
                <a:solidFill>
                  <a:prstClr val="black">
                    <a:lumMod val="95000"/>
                    <a:lumOff val="5000"/>
                  </a:prstClr>
                </a:solidFill>
                <a:latin typeface="Calibri" panose="020F0502020204030204" pitchFamily="34" charset="0"/>
              </a:rPr>
              <a:t> Day Sabbath of the week.</a:t>
            </a:r>
          </a:p>
          <a:p>
            <a:pPr marL="914400" lvl="0" indent="-914400">
              <a:spcBef>
                <a:spcPts val="0"/>
              </a:spcBef>
              <a:spcAft>
                <a:spcPts val="1800"/>
              </a:spcAft>
              <a:buClr>
                <a:srgbClr val="B31166"/>
              </a:buClr>
              <a:buNone/>
            </a:pPr>
            <a:r>
              <a:rPr lang="en-US" sz="2400" dirty="0">
                <a:solidFill>
                  <a:prstClr val="black">
                    <a:lumMod val="95000"/>
                    <a:lumOff val="5000"/>
                  </a:prstClr>
                </a:solidFill>
                <a:latin typeface="Calibri" panose="020F0502020204030204" pitchFamily="34" charset="0"/>
              </a:rPr>
              <a:t>										</a:t>
            </a:r>
            <a:r>
              <a:rPr lang="en-US" sz="2400" b="1" dirty="0">
                <a:solidFill>
                  <a:srgbClr val="009999"/>
                </a:solidFill>
                <a:latin typeface="Calibri" panose="020F0502020204030204" pitchFamily="34" charset="0"/>
              </a:rPr>
              <a:t>2.	</a:t>
            </a:r>
            <a:r>
              <a:rPr lang="en-US" sz="2400" dirty="0">
                <a:solidFill>
                  <a:prstClr val="black">
                    <a:lumMod val="95000"/>
                    <a:lumOff val="5000"/>
                  </a:prstClr>
                </a:solidFill>
                <a:latin typeface="Calibri" panose="020F0502020204030204" pitchFamily="34" charset="0"/>
              </a:rPr>
              <a:t>Apply it to the 1</a:t>
            </a:r>
            <a:r>
              <a:rPr lang="en-US" sz="2400" baseline="30000" dirty="0">
                <a:solidFill>
                  <a:prstClr val="black">
                    <a:lumMod val="95000"/>
                    <a:lumOff val="5000"/>
                  </a:prstClr>
                </a:solidFill>
                <a:latin typeface="Calibri" panose="020F0502020204030204" pitchFamily="34" charset="0"/>
              </a:rPr>
              <a:t>st</a:t>
            </a:r>
            <a:r>
              <a:rPr lang="en-US" sz="2400" dirty="0">
                <a:solidFill>
                  <a:prstClr val="black">
                    <a:lumMod val="95000"/>
                    <a:lumOff val="5000"/>
                  </a:prstClr>
                </a:solidFill>
                <a:latin typeface="Calibri" panose="020F0502020204030204" pitchFamily="34" charset="0"/>
              </a:rPr>
              <a:t> Sabbath of Unleavened Bread.</a:t>
            </a:r>
          </a:p>
          <a:p>
            <a:pPr marL="0" lvl="0" indent="0">
              <a:spcBef>
                <a:spcPts val="0"/>
              </a:spcBef>
              <a:spcAft>
                <a:spcPts val="1200"/>
              </a:spcAft>
              <a:buClr>
                <a:srgbClr val="B31166"/>
              </a:buClr>
              <a:buNone/>
            </a:pPr>
            <a:r>
              <a:rPr lang="en-US" sz="2400" dirty="0">
                <a:solidFill>
                  <a:prstClr val="black">
                    <a:lumMod val="95000"/>
                    <a:lumOff val="5000"/>
                  </a:prstClr>
                </a:solidFill>
                <a:latin typeface="Calibri" panose="020F0502020204030204" pitchFamily="34" charset="0"/>
              </a:rPr>
              <a:t>If we apply it to the 7</a:t>
            </a:r>
            <a:r>
              <a:rPr lang="en-US" sz="2400" baseline="30000" dirty="0">
                <a:solidFill>
                  <a:prstClr val="black">
                    <a:lumMod val="95000"/>
                    <a:lumOff val="5000"/>
                  </a:prstClr>
                </a:solidFill>
                <a:latin typeface="Calibri" panose="020F0502020204030204" pitchFamily="34" charset="0"/>
              </a:rPr>
              <a:t>th</a:t>
            </a:r>
            <a:r>
              <a:rPr lang="en-US" sz="2400" dirty="0">
                <a:solidFill>
                  <a:prstClr val="black">
                    <a:lumMod val="95000"/>
                    <a:lumOff val="5000"/>
                  </a:prstClr>
                </a:solidFill>
                <a:latin typeface="Calibri" panose="020F0502020204030204" pitchFamily="34" charset="0"/>
              </a:rPr>
              <a:t> Day Sabbath, it will mean that the ladies purchased the spices as the Dawn from the Sabbath to the first cycle of the week </a:t>
            </a:r>
            <a:r>
              <a:rPr lang="en-US" sz="2400" b="1" dirty="0">
                <a:solidFill>
                  <a:srgbClr val="C00000"/>
                </a:solidFill>
                <a:latin typeface="Calibri" panose="020F0502020204030204" pitchFamily="34" charset="0"/>
              </a:rPr>
              <a:t>WAS OCCURING!  This presents a serious statute observance problem!</a:t>
            </a:r>
          </a:p>
          <a:p>
            <a:pPr marL="0" lvl="0" indent="0">
              <a:spcBef>
                <a:spcPts val="0"/>
              </a:spcBef>
              <a:spcAft>
                <a:spcPts val="1200"/>
              </a:spcAft>
              <a:buClr>
                <a:srgbClr val="B31166"/>
              </a:buClr>
              <a:buNone/>
            </a:pPr>
            <a:r>
              <a:rPr lang="en-US" sz="2400" dirty="0">
                <a:solidFill>
                  <a:prstClr val="black">
                    <a:lumMod val="95000"/>
                    <a:lumOff val="5000"/>
                  </a:prstClr>
                </a:solidFill>
                <a:latin typeface="Calibri" panose="020F0502020204030204" pitchFamily="34" charset="0"/>
              </a:rPr>
              <a:t>The verse in Mark says the Sabbath was past.  That means the Dawn had already come to fruition.  Dawn was occurring!  Now let’s look at some other verses.</a:t>
            </a:r>
            <a:endParaRPr lang="en-US" sz="800" dirty="0">
              <a:solidFill>
                <a:prstClr val="black">
                  <a:lumMod val="95000"/>
                  <a:lumOff val="5000"/>
                </a:prstClr>
              </a:solidFill>
              <a:latin typeface="Calibri" panose="020F0502020204030204" pitchFamily="34" charset="0"/>
            </a:endParaRPr>
          </a:p>
          <a:p>
            <a:pPr marL="1554480" lvl="0" indent="-1554480">
              <a:spcBef>
                <a:spcPts val="0"/>
              </a:spcBef>
              <a:spcAft>
                <a:spcPts val="1800"/>
              </a:spcAft>
              <a:buClr>
                <a:srgbClr val="B31166"/>
              </a:buClr>
              <a:buNone/>
            </a:pPr>
            <a:r>
              <a:rPr lang="en-US" sz="2400" dirty="0">
                <a:solidFill>
                  <a:srgbClr val="008080"/>
                </a:solidFill>
                <a:latin typeface="Georgia" panose="02040502050405020303" pitchFamily="18" charset="0"/>
              </a:rPr>
              <a:t>Luke 24:1</a:t>
            </a:r>
            <a:r>
              <a:rPr lang="en-US" sz="2400" dirty="0">
                <a:solidFill>
                  <a:prstClr val="black"/>
                </a:solidFill>
                <a:latin typeface="Georgia" panose="02040502050405020303" pitchFamily="18" charset="0"/>
              </a:rPr>
              <a:t>	</a:t>
            </a:r>
            <a:r>
              <a:rPr lang="en-US" sz="2400" dirty="0">
                <a:solidFill>
                  <a:srgbClr val="E45F3C">
                    <a:lumMod val="75000"/>
                  </a:srgbClr>
                </a:solidFill>
                <a:latin typeface="Georgia" panose="02040502050405020303" pitchFamily="18" charset="0"/>
              </a:rPr>
              <a:t>And on the first day of the week, at early dawn, they came to the tomb, bringing the spices which they had prepared,   </a:t>
            </a:r>
          </a:p>
          <a:p>
            <a:pPr marL="914400" lvl="0" indent="-914400">
              <a:spcBef>
                <a:spcPts val="0"/>
              </a:spcBef>
              <a:buClr>
                <a:srgbClr val="B31166"/>
              </a:buClr>
              <a:buNone/>
            </a:pPr>
            <a:r>
              <a:rPr lang="en-US" sz="2400" dirty="0">
                <a:solidFill>
                  <a:prstClr val="black">
                    <a:lumMod val="95000"/>
                    <a:lumOff val="5000"/>
                  </a:prstClr>
                </a:solidFill>
                <a:latin typeface="Calibri" panose="020F0502020204030204" pitchFamily="34" charset="0"/>
              </a:rPr>
              <a:t>The ladies were bringing spices </a:t>
            </a:r>
            <a:r>
              <a:rPr lang="en-US" sz="2400" b="1" i="1" u="sng" dirty="0">
                <a:solidFill>
                  <a:srgbClr val="FF00FF"/>
                </a:solidFill>
                <a:latin typeface="Calibri" panose="020F0502020204030204" pitchFamily="34" charset="0"/>
              </a:rPr>
              <a:t>which the</a:t>
            </a:r>
            <a:r>
              <a:rPr lang="en-US" sz="2400" b="1" i="1" dirty="0">
                <a:solidFill>
                  <a:srgbClr val="FF00FF"/>
                </a:solidFill>
                <a:latin typeface="Calibri" panose="020F0502020204030204" pitchFamily="34" charset="0"/>
              </a:rPr>
              <a:t>y </a:t>
            </a:r>
            <a:r>
              <a:rPr lang="en-US" sz="2400" b="1" i="1" u="sng" dirty="0">
                <a:solidFill>
                  <a:srgbClr val="FF00FF"/>
                </a:solidFill>
                <a:latin typeface="Calibri" panose="020F0502020204030204" pitchFamily="34" charset="0"/>
              </a:rPr>
              <a:t>had ALREADY</a:t>
            </a:r>
            <a:r>
              <a:rPr lang="en-US" sz="2400" b="1" i="1" dirty="0">
                <a:solidFill>
                  <a:srgbClr val="FF00FF"/>
                </a:solidFill>
                <a:latin typeface="Calibri" panose="020F0502020204030204" pitchFamily="34" charset="0"/>
              </a:rPr>
              <a:t> p</a:t>
            </a:r>
            <a:r>
              <a:rPr lang="en-US" sz="2400" b="1" i="1" u="sng" dirty="0">
                <a:solidFill>
                  <a:srgbClr val="FF00FF"/>
                </a:solidFill>
                <a:latin typeface="Calibri" panose="020F0502020204030204" pitchFamily="34" charset="0"/>
              </a:rPr>
              <a:t>re</a:t>
            </a:r>
            <a:r>
              <a:rPr lang="en-US" sz="2400" b="1" i="1" dirty="0">
                <a:solidFill>
                  <a:srgbClr val="FF00FF"/>
                </a:solidFill>
                <a:latin typeface="Calibri" panose="020F0502020204030204" pitchFamily="34" charset="0"/>
              </a:rPr>
              <a:t>p</a:t>
            </a:r>
            <a:r>
              <a:rPr lang="en-US" sz="2400" b="1" i="1" u="sng" dirty="0">
                <a:solidFill>
                  <a:srgbClr val="FF00FF"/>
                </a:solidFill>
                <a:latin typeface="Calibri" panose="020F0502020204030204" pitchFamily="34" charset="0"/>
              </a:rPr>
              <a:t>ared</a:t>
            </a:r>
            <a:r>
              <a:rPr lang="en-US" sz="2400" b="1" i="1" dirty="0">
                <a:solidFill>
                  <a:srgbClr val="FF00FF"/>
                </a:solidFill>
                <a:latin typeface="Calibri" panose="020F0502020204030204" pitchFamily="34" charset="0"/>
              </a:rPr>
              <a:t>.</a:t>
            </a:r>
          </a:p>
        </p:txBody>
      </p:sp>
      <p:sp>
        <p:nvSpPr>
          <p:cNvPr id="2" name="Slide Number Placeholder 1"/>
          <p:cNvSpPr>
            <a:spLocks noGrp="1"/>
          </p:cNvSpPr>
          <p:nvPr>
            <p:ph type="sldNum" sz="quarter" idx="12"/>
          </p:nvPr>
        </p:nvSpPr>
        <p:spPr>
          <a:xfrm>
            <a:off x="-41565" y="6625858"/>
            <a:ext cx="398048" cy="259852"/>
          </a:xfrm>
        </p:spPr>
        <p:txBody>
          <a:bodyPr/>
          <a:lstStyle/>
          <a:p>
            <a:fld id="{D57F1E4F-1CFF-5643-939E-217C01CDF565}" type="slidenum">
              <a:rPr lang="en-US" sz="1200" smtClean="0">
                <a:solidFill>
                  <a:schemeClr val="tx1"/>
                </a:solidFill>
              </a:rPr>
              <a:pPr/>
              <a:t>73</a:t>
            </a:fld>
            <a:endParaRPr lang="en-US" sz="1200" dirty="0">
              <a:solidFill>
                <a:schemeClr val="tx1"/>
              </a:solidFill>
            </a:endParaRPr>
          </a:p>
        </p:txBody>
      </p:sp>
    </p:spTree>
    <p:extLst>
      <p:ext uri="{BB962C8B-B14F-4D97-AF65-F5344CB8AC3E}">
        <p14:creationId xmlns:p14="http://schemas.microsoft.com/office/powerpoint/2010/main" val="114945665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Horizontal)">
                                      <p:cBhvr>
                                        <p:cTn id="14" dur="1000"/>
                                        <p:tgtEl>
                                          <p:spTgt spid="3">
                                            <p:txEl>
                                              <p:pRg st="3" end="3"/>
                                            </p:txEl>
                                          </p:spTgt>
                                        </p:tgtEl>
                                      </p:cBhvr>
                                    </p:animEffect>
                                  </p:childTnLst>
                                </p:cTn>
                              </p:par>
                              <p:par>
                                <p:cTn id="15" presetID="16" presetClass="entr" presetSubtype="2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Horizontal)">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a:gsLst>
            <a:gs pos="91000">
              <a:srgbClr val="FFFF00">
                <a:alpha val="70000"/>
              </a:srgbClr>
            </a:gs>
            <a:gs pos="61000">
              <a:srgbClr val="00B0F0"/>
            </a:gs>
            <a:gs pos="22000">
              <a:schemeClr val="accent1">
                <a:lumMod val="30000"/>
                <a:lumOff val="70000"/>
                <a:alpha val="52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2" y="177421"/>
            <a:ext cx="11734800" cy="6514324"/>
          </a:xfrm>
          <a:solidFill>
            <a:schemeClr val="accent5">
              <a:lumMod val="20000"/>
              <a:lumOff val="80000"/>
            </a:schemeClr>
          </a:solidFill>
          <a:ln>
            <a:solidFill>
              <a:schemeClr val="accent6">
                <a:lumMod val="60000"/>
                <a:lumOff val="40000"/>
              </a:schemeClr>
            </a:solidFill>
          </a:ln>
          <a:scene3d>
            <a:camera prst="orthographicFront"/>
            <a:lightRig rig="threePt" dir="t"/>
          </a:scene3d>
          <a:sp3d>
            <a:bevelT/>
          </a:sp3d>
        </p:spPr>
        <p:txBody>
          <a:bodyPr anchor="ctr">
            <a:normAutofit/>
            <a:sp3d extrusionH="57150">
              <a:bevelT w="38100" h="38100"/>
            </a:sp3d>
          </a:bodyPr>
          <a:lstStyle/>
          <a:p>
            <a:pPr marL="0" indent="0">
              <a:spcBef>
                <a:spcPts val="0"/>
              </a:spcBef>
              <a:spcAft>
                <a:spcPts val="1200"/>
              </a:spcAft>
              <a:buNone/>
            </a:pPr>
            <a:r>
              <a:rPr lang="en-US" sz="2400" dirty="0">
                <a:solidFill>
                  <a:schemeClr val="tx1">
                    <a:lumMod val="95000"/>
                    <a:lumOff val="5000"/>
                  </a:schemeClr>
                </a:solidFill>
                <a:latin typeface="Calibri" panose="020F0502020204030204" pitchFamily="34" charset="0"/>
              </a:rPr>
              <a:t>Before proceeding, the </a:t>
            </a:r>
            <a:r>
              <a:rPr lang="en-US" sz="2400" u="sng" dirty="0">
                <a:solidFill>
                  <a:schemeClr val="tx1">
                    <a:lumMod val="95000"/>
                    <a:lumOff val="5000"/>
                  </a:schemeClr>
                </a:solidFill>
                <a:latin typeface="Calibri" panose="020F0502020204030204" pitchFamily="34" charset="0"/>
              </a:rPr>
              <a:t>exact Sabbath must be determined</a:t>
            </a:r>
            <a:r>
              <a:rPr lang="en-US" sz="2400" dirty="0">
                <a:solidFill>
                  <a:schemeClr val="tx1">
                    <a:lumMod val="95000"/>
                    <a:lumOff val="5000"/>
                  </a:schemeClr>
                </a:solidFill>
                <a:latin typeface="Calibri" panose="020F0502020204030204" pitchFamily="34" charset="0"/>
              </a:rPr>
              <a:t> (High Sabbath / weekly Sabbath):  </a:t>
            </a:r>
          </a:p>
          <a:p>
            <a:pPr marL="0" indent="0">
              <a:spcBef>
                <a:spcPts val="0"/>
              </a:spcBef>
              <a:spcAft>
                <a:spcPts val="1200"/>
              </a:spcAft>
              <a:buNone/>
            </a:pPr>
            <a:r>
              <a:rPr lang="en-US" sz="2400" b="1" dirty="0">
                <a:solidFill>
                  <a:srgbClr val="009999"/>
                </a:solidFill>
                <a:latin typeface="Calibri" panose="020F0502020204030204" pitchFamily="34" charset="0"/>
              </a:rPr>
              <a:t>At what point did the ladies have time to prepare the spices </a:t>
            </a:r>
            <a:r>
              <a:rPr lang="en-US" sz="2400" b="1" u="sng" dirty="0">
                <a:solidFill>
                  <a:srgbClr val="009999"/>
                </a:solidFill>
                <a:latin typeface="Calibri" panose="020F0502020204030204" pitchFamily="34" charset="0"/>
              </a:rPr>
              <a:t>the</a:t>
            </a:r>
            <a:r>
              <a:rPr lang="en-US" sz="2400" b="1" dirty="0">
                <a:solidFill>
                  <a:srgbClr val="009999"/>
                </a:solidFill>
                <a:latin typeface="Calibri" panose="020F0502020204030204" pitchFamily="34" charset="0"/>
              </a:rPr>
              <a:t>y </a:t>
            </a:r>
            <a:r>
              <a:rPr lang="en-US" sz="2400" b="1" u="sng" dirty="0">
                <a:solidFill>
                  <a:srgbClr val="009999"/>
                </a:solidFill>
                <a:latin typeface="Calibri" panose="020F0502020204030204" pitchFamily="34" charset="0"/>
              </a:rPr>
              <a:t>had</a:t>
            </a:r>
            <a:r>
              <a:rPr lang="en-US" sz="2400" b="1" dirty="0">
                <a:solidFill>
                  <a:srgbClr val="009999"/>
                </a:solidFill>
                <a:latin typeface="Calibri" panose="020F0502020204030204" pitchFamily="34" charset="0"/>
              </a:rPr>
              <a:t> j</a:t>
            </a:r>
            <a:r>
              <a:rPr lang="en-US" sz="2400" b="1" u="sng" dirty="0">
                <a:solidFill>
                  <a:srgbClr val="009999"/>
                </a:solidFill>
                <a:latin typeface="Calibri" panose="020F0502020204030204" pitchFamily="34" charset="0"/>
              </a:rPr>
              <a:t>ust bou</a:t>
            </a:r>
            <a:r>
              <a:rPr lang="en-US" sz="2400" b="1" dirty="0">
                <a:solidFill>
                  <a:srgbClr val="009999"/>
                </a:solidFill>
                <a:latin typeface="Calibri" panose="020F0502020204030204" pitchFamily="34" charset="0"/>
              </a:rPr>
              <a:t>g</a:t>
            </a:r>
            <a:r>
              <a:rPr lang="en-US" sz="2400" b="1" u="sng" dirty="0">
                <a:solidFill>
                  <a:srgbClr val="009999"/>
                </a:solidFill>
                <a:latin typeface="Calibri" panose="020F0502020204030204" pitchFamily="34" charset="0"/>
              </a:rPr>
              <a:t>ht</a:t>
            </a:r>
            <a:r>
              <a:rPr lang="en-US" sz="2400" b="1" dirty="0">
                <a:solidFill>
                  <a:srgbClr val="009999"/>
                </a:solidFill>
                <a:latin typeface="Calibri" panose="020F0502020204030204" pitchFamily="34" charset="0"/>
              </a:rPr>
              <a:t>?   </a:t>
            </a:r>
          </a:p>
          <a:p>
            <a:pPr marL="0" indent="0">
              <a:spcBef>
                <a:spcPts val="0"/>
              </a:spcBef>
              <a:spcAft>
                <a:spcPts val="1200"/>
              </a:spcAft>
              <a:buNone/>
            </a:pPr>
            <a:r>
              <a:rPr lang="en-US" sz="2400" b="1" dirty="0">
                <a:solidFill>
                  <a:srgbClr val="009999"/>
                </a:solidFill>
                <a:latin typeface="Calibri" panose="020F0502020204030204" pitchFamily="34" charset="0"/>
              </a:rPr>
              <a:t>The Scriptures tell us the Sabbath </a:t>
            </a:r>
            <a:r>
              <a:rPr lang="en-US" sz="2400" b="1" dirty="0">
                <a:ln>
                  <a:solidFill>
                    <a:sysClr val="windowText" lastClr="000000"/>
                  </a:solidFill>
                </a:ln>
                <a:solidFill>
                  <a:srgbClr val="009999"/>
                </a:solidFill>
                <a:effectLst>
                  <a:glow rad="127000">
                    <a:srgbClr val="FFC000"/>
                  </a:glow>
                </a:effectLst>
                <a:latin typeface="Calibri" panose="020F0502020204030204" pitchFamily="34" charset="0"/>
              </a:rPr>
              <a:t>was past.  </a:t>
            </a:r>
            <a:r>
              <a:rPr lang="en-US" sz="2400" b="1" dirty="0">
                <a:solidFill>
                  <a:srgbClr val="009999"/>
                </a:solidFill>
                <a:latin typeface="Calibri" panose="020F0502020204030204" pitchFamily="34" charset="0"/>
              </a:rPr>
              <a:t>That means the </a:t>
            </a:r>
            <a:r>
              <a:rPr lang="en-US" sz="2400" b="1" dirty="0">
                <a:solidFill>
                  <a:srgbClr val="FF00FF"/>
                </a:solidFill>
                <a:latin typeface="Calibri" panose="020F0502020204030204" pitchFamily="34" charset="0"/>
              </a:rPr>
              <a:t>Dawn</a:t>
            </a:r>
            <a:r>
              <a:rPr lang="en-US" sz="2400" b="1" dirty="0">
                <a:solidFill>
                  <a:srgbClr val="009999"/>
                </a:solidFill>
                <a:latin typeface="Calibri" panose="020F0502020204030204" pitchFamily="34" charset="0"/>
              </a:rPr>
              <a:t> was in full occurrence.</a:t>
            </a:r>
          </a:p>
          <a:p>
            <a:pPr marL="0" indent="0">
              <a:spcBef>
                <a:spcPts val="0"/>
              </a:spcBef>
              <a:spcAft>
                <a:spcPts val="1200"/>
              </a:spcAft>
              <a:buNone/>
            </a:pPr>
            <a:r>
              <a:rPr lang="en-US" sz="2400" dirty="0">
                <a:solidFill>
                  <a:schemeClr val="tx1">
                    <a:lumMod val="95000"/>
                    <a:lumOff val="5000"/>
                  </a:schemeClr>
                </a:solidFill>
                <a:latin typeface="Calibri" panose="020F0502020204030204" pitchFamily="34" charset="0"/>
              </a:rPr>
              <a:t>The time frame for the ladies to buy the spices at approximately 5-5:30 AM in the morning and preparing the spices as they were approaching the tomb is very difficult to imagine.  </a:t>
            </a:r>
          </a:p>
          <a:p>
            <a:pPr marL="0" indent="0">
              <a:spcBef>
                <a:spcPts val="0"/>
              </a:spcBef>
              <a:spcAft>
                <a:spcPts val="1200"/>
              </a:spcAft>
              <a:buNone/>
            </a:pPr>
            <a:r>
              <a:rPr lang="en-US" sz="2400" dirty="0">
                <a:solidFill>
                  <a:schemeClr val="tx1">
                    <a:lumMod val="95000"/>
                    <a:lumOff val="5000"/>
                  </a:schemeClr>
                </a:solidFill>
                <a:latin typeface="Calibri" panose="020F0502020204030204" pitchFamily="34" charset="0"/>
              </a:rPr>
              <a:t>Issue #2:  the other option is for the ladies to find a place to purchase the spices </a:t>
            </a:r>
            <a:r>
              <a:rPr lang="en-US" sz="2400" b="1" dirty="0">
                <a:solidFill>
                  <a:schemeClr val="tx1">
                    <a:lumMod val="95000"/>
                    <a:lumOff val="5000"/>
                  </a:schemeClr>
                </a:solidFill>
                <a:effectLst>
                  <a:glow rad="127000">
                    <a:srgbClr val="FF9933"/>
                  </a:glow>
                </a:effectLst>
                <a:latin typeface="Calibri" panose="020F0502020204030204" pitchFamily="34" charset="0"/>
              </a:rPr>
              <a:t>already prepared</a:t>
            </a:r>
            <a:r>
              <a:rPr lang="en-US" sz="2400" dirty="0">
                <a:solidFill>
                  <a:schemeClr val="tx1">
                    <a:lumMod val="95000"/>
                    <a:lumOff val="5000"/>
                  </a:schemeClr>
                </a:solidFill>
                <a:latin typeface="Calibri" panose="020F0502020204030204" pitchFamily="34" charset="0"/>
              </a:rPr>
              <a:t> at </a:t>
            </a:r>
            <a:r>
              <a:rPr lang="en-US" sz="2400" b="1" dirty="0">
                <a:solidFill>
                  <a:srgbClr val="FF00FF"/>
                </a:solidFill>
                <a:latin typeface="Calibri" panose="020F0502020204030204" pitchFamily="34" charset="0"/>
              </a:rPr>
              <a:t>Dawn.  </a:t>
            </a:r>
            <a:r>
              <a:rPr lang="en-US" sz="2400" dirty="0">
                <a:solidFill>
                  <a:schemeClr val="tx1">
                    <a:lumMod val="95000"/>
                    <a:lumOff val="5000"/>
                  </a:schemeClr>
                </a:solidFill>
                <a:latin typeface="Calibri" panose="020F0502020204030204" pitchFamily="34" charset="0"/>
              </a:rPr>
              <a:t>Issue #3:  Is Mary Magdalene included in </a:t>
            </a:r>
            <a:r>
              <a:rPr lang="en-US" sz="2400" b="1" u="sng" dirty="0">
                <a:solidFill>
                  <a:schemeClr val="tx1">
                    <a:lumMod val="95000"/>
                    <a:lumOff val="5000"/>
                  </a:schemeClr>
                </a:solidFill>
                <a:latin typeface="Calibri" panose="020F0502020204030204" pitchFamily="34" charset="0"/>
              </a:rPr>
              <a:t>ever</a:t>
            </a:r>
            <a:r>
              <a:rPr lang="en-US" sz="2400" b="1" dirty="0">
                <a:solidFill>
                  <a:schemeClr val="tx1">
                    <a:lumMod val="95000"/>
                    <a:lumOff val="5000"/>
                  </a:schemeClr>
                </a:solidFill>
                <a:latin typeface="Calibri" panose="020F0502020204030204" pitchFamily="34" charset="0"/>
              </a:rPr>
              <a:t>y</a:t>
            </a:r>
            <a:r>
              <a:rPr lang="en-US" sz="2400" dirty="0">
                <a:solidFill>
                  <a:schemeClr val="tx1">
                    <a:lumMod val="95000"/>
                    <a:lumOff val="5000"/>
                  </a:schemeClr>
                </a:solidFill>
                <a:latin typeface="Calibri" panose="020F0502020204030204" pitchFamily="34" charset="0"/>
              </a:rPr>
              <a:t> group of “ladies”? </a:t>
            </a:r>
            <a:endParaRPr lang="en-US" sz="2400" b="1" dirty="0">
              <a:solidFill>
                <a:srgbClr val="FF00FF"/>
              </a:solidFill>
              <a:latin typeface="Calibri" panose="020F0502020204030204" pitchFamily="34" charset="0"/>
            </a:endParaRPr>
          </a:p>
          <a:p>
            <a:pPr marL="0" indent="0">
              <a:spcBef>
                <a:spcPts val="0"/>
              </a:spcBef>
              <a:spcAft>
                <a:spcPts val="1200"/>
              </a:spcAft>
              <a:buNone/>
            </a:pPr>
            <a:r>
              <a:rPr lang="en-US" sz="2400" b="1" dirty="0">
                <a:solidFill>
                  <a:srgbClr val="FF0000"/>
                </a:solidFill>
                <a:latin typeface="Calibri" panose="020F0502020204030204" pitchFamily="34" charset="0"/>
              </a:rPr>
              <a:t>Considering the former points, proceed with caution before dealing with a difficulty!</a:t>
            </a:r>
          </a:p>
          <a:p>
            <a:pPr marL="0" indent="0">
              <a:spcBef>
                <a:spcPts val="0"/>
              </a:spcBef>
              <a:spcAft>
                <a:spcPts val="1200"/>
              </a:spcAft>
              <a:buNone/>
            </a:pPr>
            <a:r>
              <a:rPr lang="en-US" sz="4000" b="1" dirty="0">
                <a:solidFill>
                  <a:srgbClr val="00B0F0"/>
                </a:solidFill>
                <a:latin typeface="Calibri" panose="020F0502020204030204" pitchFamily="34" charset="0"/>
              </a:rPr>
              <a:t>Option #2!  </a:t>
            </a:r>
            <a:r>
              <a:rPr lang="en-US" sz="2400" b="1" dirty="0">
                <a:solidFill>
                  <a:srgbClr val="00B050"/>
                </a:solidFill>
                <a:effectLst>
                  <a:glow rad="139700">
                    <a:schemeClr val="accent4">
                      <a:satMod val="175000"/>
                      <a:alpha val="40000"/>
                    </a:schemeClr>
                  </a:glow>
                </a:effectLst>
                <a:latin typeface="Calibri" panose="020F0502020204030204" pitchFamily="34" charset="0"/>
              </a:rPr>
              <a:t>The Sabbath that is recorded as being - </a:t>
            </a:r>
            <a:r>
              <a:rPr lang="en-US" sz="2400" b="1" i="1" dirty="0">
                <a:solidFill>
                  <a:srgbClr val="CC00CC"/>
                </a:solidFill>
                <a:effectLst>
                  <a:glow rad="139700">
                    <a:schemeClr val="accent4">
                      <a:satMod val="175000"/>
                      <a:alpha val="40000"/>
                    </a:schemeClr>
                  </a:glow>
                </a:effectLst>
                <a:latin typeface="Georgia" panose="02040502050405020303" pitchFamily="18" charset="0"/>
              </a:rPr>
              <a:t>PAST, </a:t>
            </a:r>
            <a:r>
              <a:rPr lang="en-US" sz="2400" b="1" dirty="0">
                <a:solidFill>
                  <a:srgbClr val="00B050"/>
                </a:solidFill>
                <a:latin typeface="Calibri" panose="020F0502020204030204" pitchFamily="34" charset="0"/>
              </a:rPr>
              <a:t>in Mark 16:1 -</a:t>
            </a:r>
            <a:endParaRPr lang="en-US" sz="300" b="1" dirty="0">
              <a:solidFill>
                <a:srgbClr val="00B050"/>
              </a:solidFill>
              <a:latin typeface="Calibri" panose="020F0502020204030204" pitchFamily="34" charset="0"/>
            </a:endParaRPr>
          </a:p>
          <a:p>
            <a:pPr marL="1554480" lvl="0" indent="-1554480">
              <a:spcBef>
                <a:spcPts val="0"/>
              </a:spcBef>
              <a:spcAft>
                <a:spcPts val="1200"/>
              </a:spcAft>
              <a:buClr>
                <a:srgbClr val="B31166"/>
              </a:buClr>
              <a:buNone/>
            </a:pPr>
            <a:r>
              <a:rPr lang="en-US" sz="2400" dirty="0">
                <a:solidFill>
                  <a:srgbClr val="008080"/>
                </a:solidFill>
                <a:latin typeface="Georgia" panose="02040502050405020303" pitchFamily="18" charset="0"/>
              </a:rPr>
              <a:t>Mark 16:1</a:t>
            </a:r>
            <a:r>
              <a:rPr lang="en-US" sz="2400" dirty="0">
                <a:solidFill>
                  <a:prstClr val="black"/>
                </a:solidFill>
                <a:latin typeface="Georgia" panose="02040502050405020303" pitchFamily="18" charset="0"/>
              </a:rPr>
              <a:t>	</a:t>
            </a:r>
            <a:r>
              <a:rPr lang="en-US" sz="2400" b="1" i="1" dirty="0">
                <a:solidFill>
                  <a:srgbClr val="CC00CC"/>
                </a:solidFill>
                <a:latin typeface="Georgia" panose="02040502050405020303" pitchFamily="18" charset="0"/>
              </a:rPr>
              <a:t>And when the </a:t>
            </a:r>
            <a:r>
              <a:rPr lang="en-US" sz="2400" b="1" i="1" u="sng" dirty="0">
                <a:solidFill>
                  <a:srgbClr val="CC00CC"/>
                </a:solidFill>
                <a:latin typeface="Georgia" panose="02040502050405020303" pitchFamily="18" charset="0"/>
              </a:rPr>
              <a:t>Sabbath was</a:t>
            </a:r>
            <a:r>
              <a:rPr lang="en-US" sz="2400" b="1" i="1" dirty="0">
                <a:solidFill>
                  <a:srgbClr val="CC00CC"/>
                </a:solidFill>
                <a:latin typeface="Georgia" panose="02040502050405020303" pitchFamily="18" charset="0"/>
              </a:rPr>
              <a:t> p</a:t>
            </a:r>
            <a:r>
              <a:rPr lang="en-US" sz="2400" b="1" i="1" u="sng" dirty="0">
                <a:solidFill>
                  <a:srgbClr val="CC00CC"/>
                </a:solidFill>
                <a:latin typeface="Georgia" panose="02040502050405020303" pitchFamily="18" charset="0"/>
              </a:rPr>
              <a:t>ast</a:t>
            </a:r>
            <a:r>
              <a:rPr lang="en-US" sz="2400" b="1" i="1" dirty="0">
                <a:solidFill>
                  <a:srgbClr val="CC00CC"/>
                </a:solidFill>
                <a:latin typeface="Georgia" panose="02040502050405020303" pitchFamily="18" charset="0"/>
              </a:rPr>
              <a:t>, </a:t>
            </a:r>
            <a:r>
              <a:rPr lang="en-US" sz="2400" dirty="0">
                <a:solidFill>
                  <a:srgbClr val="E45F3C">
                    <a:lumMod val="75000"/>
                  </a:srgbClr>
                </a:solidFill>
                <a:latin typeface="Georgia" panose="02040502050405020303" pitchFamily="18" charset="0"/>
              </a:rPr>
              <a:t>Miryam from </a:t>
            </a:r>
            <a:r>
              <a:rPr lang="en-US" sz="2400" dirty="0" err="1">
                <a:solidFill>
                  <a:srgbClr val="E45F3C">
                    <a:lumMod val="75000"/>
                  </a:srgbClr>
                </a:solidFill>
                <a:latin typeface="Georgia" panose="02040502050405020303" pitchFamily="18" charset="0"/>
              </a:rPr>
              <a:t>Ma</a:t>
            </a:r>
            <a:r>
              <a:rPr lang="en-US" sz="2400" dirty="0" err="1">
                <a:solidFill>
                  <a:srgbClr val="E45F3C">
                    <a:lumMod val="75000"/>
                  </a:srgbClr>
                </a:solidFill>
                <a:latin typeface="TITUS Cyberbit Basic" panose="02020603050405020304" pitchFamily="18" charset="0"/>
              </a:rPr>
              <a:t>ḡ</a:t>
            </a:r>
            <a:r>
              <a:rPr lang="en-US" sz="2400" dirty="0" err="1">
                <a:solidFill>
                  <a:srgbClr val="E45F3C">
                    <a:lumMod val="75000"/>
                  </a:srgbClr>
                </a:solidFill>
                <a:latin typeface="Georgia" panose="02040502050405020303" pitchFamily="18" charset="0"/>
              </a:rPr>
              <a:t>dala</a:t>
            </a:r>
            <a:r>
              <a:rPr lang="en-US" sz="2400" dirty="0">
                <a:solidFill>
                  <a:srgbClr val="E45F3C">
                    <a:lumMod val="75000"/>
                  </a:srgbClr>
                </a:solidFill>
                <a:latin typeface="Georgia" panose="02040502050405020303" pitchFamily="18" charset="0"/>
              </a:rPr>
              <a:t>, and Miryam the </a:t>
            </a:r>
            <a:r>
              <a:rPr lang="en-US" sz="2400" i="1" dirty="0">
                <a:solidFill>
                  <a:srgbClr val="E45F3C">
                    <a:lumMod val="75000"/>
                  </a:srgbClr>
                </a:solidFill>
                <a:latin typeface="Georgia" panose="02040502050405020303" pitchFamily="18" charset="0"/>
              </a:rPr>
              <a:t>mother</a:t>
            </a:r>
            <a:r>
              <a:rPr lang="en-US" sz="2400" dirty="0">
                <a:solidFill>
                  <a:srgbClr val="E45F3C">
                    <a:lumMod val="75000"/>
                  </a:srgbClr>
                </a:solidFill>
                <a:latin typeface="Georgia" panose="02040502050405020303" pitchFamily="18" charset="0"/>
              </a:rPr>
              <a:t> of Ya</a:t>
            </a:r>
            <a:r>
              <a:rPr lang="en-US" sz="2400" dirty="0">
                <a:solidFill>
                  <a:srgbClr val="E45F3C">
                    <a:lumMod val="75000"/>
                  </a:srgbClr>
                </a:solidFill>
                <a:latin typeface="TITUS Cyberbit Basic" panose="02020603050405020304" pitchFamily="18" charset="0"/>
              </a:rPr>
              <a:t>ʽ</a:t>
            </a:r>
            <a:r>
              <a:rPr lang="en-US" sz="2400" dirty="0">
                <a:solidFill>
                  <a:srgbClr val="E45F3C">
                    <a:lumMod val="75000"/>
                  </a:srgbClr>
                </a:solidFill>
                <a:latin typeface="Georgia" panose="02040502050405020303" pitchFamily="18" charset="0"/>
              </a:rPr>
              <a:t>aqo</a:t>
            </a:r>
            <a:r>
              <a:rPr lang="en-US" sz="2400" dirty="0">
                <a:solidFill>
                  <a:srgbClr val="E45F3C">
                    <a:lumMod val="75000"/>
                  </a:srgbClr>
                </a:solidFill>
                <a:latin typeface="TITUS Cyberbit Basic" panose="02020603050405020304" pitchFamily="18" charset="0"/>
              </a:rPr>
              <a:t>ḇ</a:t>
            </a:r>
            <a:r>
              <a:rPr lang="en-US" sz="2400" dirty="0">
                <a:solidFill>
                  <a:srgbClr val="E45F3C">
                    <a:lumMod val="75000"/>
                  </a:srgbClr>
                </a:solidFill>
                <a:latin typeface="Georgia" panose="02040502050405020303" pitchFamily="18" charset="0"/>
              </a:rPr>
              <a:t>, and </a:t>
            </a:r>
            <a:r>
              <a:rPr lang="en-US" sz="2400" dirty="0" err="1">
                <a:solidFill>
                  <a:srgbClr val="E45F3C">
                    <a:lumMod val="75000"/>
                  </a:srgbClr>
                </a:solidFill>
                <a:latin typeface="Georgia" panose="02040502050405020303" pitchFamily="18" charset="0"/>
              </a:rPr>
              <a:t>Shelomah</a:t>
            </a:r>
            <a:r>
              <a:rPr lang="en-US" sz="2400" dirty="0">
                <a:solidFill>
                  <a:srgbClr val="E45F3C">
                    <a:lumMod val="75000"/>
                  </a:srgbClr>
                </a:solidFill>
                <a:latin typeface="Georgia" panose="02040502050405020303" pitchFamily="18" charset="0"/>
              </a:rPr>
              <a:t> </a:t>
            </a:r>
            <a:r>
              <a:rPr lang="en-US" sz="2400" b="1" u="sng" dirty="0">
                <a:solidFill>
                  <a:srgbClr val="009999"/>
                </a:solidFill>
                <a:latin typeface="Georgia" panose="02040502050405020303" pitchFamily="18" charset="0"/>
              </a:rPr>
              <a:t>bou</a:t>
            </a:r>
            <a:r>
              <a:rPr lang="en-US" sz="2400" b="1" dirty="0">
                <a:solidFill>
                  <a:srgbClr val="009999"/>
                </a:solidFill>
                <a:latin typeface="Georgia" panose="02040502050405020303" pitchFamily="18" charset="0"/>
              </a:rPr>
              <a:t>g</a:t>
            </a:r>
            <a:r>
              <a:rPr lang="en-US" sz="2400" b="1" u="sng" dirty="0">
                <a:solidFill>
                  <a:srgbClr val="009999"/>
                </a:solidFill>
                <a:latin typeface="Georgia" panose="02040502050405020303" pitchFamily="18" charset="0"/>
              </a:rPr>
              <a:t>ht s</a:t>
            </a:r>
            <a:r>
              <a:rPr lang="en-US" sz="2400" b="1" dirty="0">
                <a:solidFill>
                  <a:srgbClr val="009999"/>
                </a:solidFill>
                <a:latin typeface="Georgia" panose="02040502050405020303" pitchFamily="18" charset="0"/>
              </a:rPr>
              <a:t>p</a:t>
            </a:r>
            <a:r>
              <a:rPr lang="en-US" sz="2400" b="1" u="sng" dirty="0">
                <a:solidFill>
                  <a:srgbClr val="009999"/>
                </a:solidFill>
                <a:latin typeface="Georgia" panose="02040502050405020303" pitchFamily="18" charset="0"/>
              </a:rPr>
              <a:t>ices</a:t>
            </a:r>
            <a:r>
              <a:rPr lang="en-US" sz="2400" b="1" dirty="0">
                <a:solidFill>
                  <a:srgbClr val="009999"/>
                </a:solidFill>
                <a:latin typeface="Georgia" panose="02040502050405020303" pitchFamily="18" charset="0"/>
              </a:rPr>
              <a:t>, </a:t>
            </a:r>
            <a:br>
              <a:rPr lang="en-US" sz="2400" b="1" dirty="0">
                <a:solidFill>
                  <a:srgbClr val="009999"/>
                </a:solidFill>
                <a:latin typeface="Georgia" panose="02040502050405020303" pitchFamily="18" charset="0"/>
              </a:rPr>
            </a:br>
            <a:r>
              <a:rPr lang="en-US" sz="2400" dirty="0">
                <a:solidFill>
                  <a:srgbClr val="E45F3C">
                    <a:lumMod val="75000"/>
                  </a:srgbClr>
                </a:solidFill>
                <a:latin typeface="Georgia" panose="02040502050405020303" pitchFamily="18" charset="0"/>
              </a:rPr>
              <a:t>to go and anoint Him. </a:t>
            </a:r>
          </a:p>
          <a:p>
            <a:pPr marL="0" indent="0">
              <a:spcBef>
                <a:spcPts val="0"/>
              </a:spcBef>
              <a:spcAft>
                <a:spcPts val="1200"/>
              </a:spcAft>
              <a:buNone/>
            </a:pPr>
            <a:r>
              <a:rPr lang="en-US" sz="2400" b="1" dirty="0">
                <a:solidFill>
                  <a:srgbClr val="00B050"/>
                </a:solidFill>
                <a:effectLst>
                  <a:glow rad="228600">
                    <a:schemeClr val="accent4">
                      <a:satMod val="175000"/>
                      <a:alpha val="40000"/>
                    </a:schemeClr>
                  </a:glow>
                </a:effectLst>
                <a:latin typeface="Calibri" panose="020F0502020204030204" pitchFamily="34" charset="0"/>
              </a:rPr>
              <a:t>… is none other than the 1</a:t>
            </a:r>
            <a:r>
              <a:rPr lang="en-US" sz="2400" b="1" baseline="30000" dirty="0">
                <a:solidFill>
                  <a:srgbClr val="00B050"/>
                </a:solidFill>
                <a:effectLst>
                  <a:glow rad="228600">
                    <a:schemeClr val="accent4">
                      <a:satMod val="175000"/>
                      <a:alpha val="40000"/>
                    </a:schemeClr>
                  </a:glow>
                </a:effectLst>
                <a:latin typeface="Calibri" panose="020F0502020204030204" pitchFamily="34" charset="0"/>
              </a:rPr>
              <a:t>st</a:t>
            </a:r>
            <a:r>
              <a:rPr lang="en-US" sz="2400" b="1" dirty="0">
                <a:solidFill>
                  <a:srgbClr val="00B050"/>
                </a:solidFill>
                <a:effectLst>
                  <a:glow rad="228600">
                    <a:schemeClr val="accent4">
                      <a:satMod val="175000"/>
                      <a:alpha val="40000"/>
                    </a:schemeClr>
                  </a:glow>
                </a:effectLst>
                <a:latin typeface="Calibri" panose="020F0502020204030204" pitchFamily="34" charset="0"/>
              </a:rPr>
              <a:t> Sabbath of Unleavened bread — on the </a:t>
            </a:r>
            <a:r>
              <a:rPr lang="en-US" sz="2400" b="1" u="sng" dirty="0">
                <a:solidFill>
                  <a:srgbClr val="00B0F0"/>
                </a:solidFill>
                <a:effectLst>
                  <a:glow rad="228600">
                    <a:schemeClr val="accent4">
                      <a:satMod val="175000"/>
                      <a:alpha val="40000"/>
                    </a:schemeClr>
                  </a:glow>
                </a:effectLst>
                <a:latin typeface="Calibri" panose="020F0502020204030204" pitchFamily="34" charset="0"/>
              </a:rPr>
              <a:t>5</a:t>
            </a:r>
            <a:r>
              <a:rPr lang="en-US" sz="2400" b="1" u="sng" baseline="30000" dirty="0">
                <a:solidFill>
                  <a:srgbClr val="00B0F0"/>
                </a:solidFill>
                <a:effectLst>
                  <a:glow rad="228600">
                    <a:schemeClr val="accent4">
                      <a:satMod val="175000"/>
                      <a:alpha val="40000"/>
                    </a:schemeClr>
                  </a:glow>
                </a:effectLst>
                <a:latin typeface="Calibri" panose="020F0502020204030204" pitchFamily="34" charset="0"/>
              </a:rPr>
              <a:t>th</a:t>
            </a:r>
            <a:r>
              <a:rPr lang="en-US" sz="2400" b="1" u="sng" dirty="0">
                <a:solidFill>
                  <a:srgbClr val="00B0F0"/>
                </a:solidFill>
                <a:effectLst>
                  <a:glow rad="228600">
                    <a:schemeClr val="accent4">
                      <a:satMod val="175000"/>
                      <a:alpha val="40000"/>
                    </a:schemeClr>
                  </a:glow>
                </a:effectLst>
                <a:latin typeface="Calibri" panose="020F0502020204030204" pitchFamily="34" charset="0"/>
              </a:rPr>
              <a:t> c</a:t>
            </a:r>
            <a:r>
              <a:rPr lang="en-US" sz="2400" b="1" dirty="0">
                <a:solidFill>
                  <a:srgbClr val="00B0F0"/>
                </a:solidFill>
                <a:effectLst>
                  <a:glow rad="228600">
                    <a:schemeClr val="accent4">
                      <a:satMod val="175000"/>
                      <a:alpha val="40000"/>
                    </a:schemeClr>
                  </a:glow>
                </a:effectLst>
                <a:latin typeface="Calibri" panose="020F0502020204030204" pitchFamily="34" charset="0"/>
              </a:rPr>
              <a:t>y</a:t>
            </a:r>
            <a:r>
              <a:rPr lang="en-US" sz="2400" b="1" u="sng" dirty="0">
                <a:solidFill>
                  <a:srgbClr val="00B0F0"/>
                </a:solidFill>
                <a:effectLst>
                  <a:glow rad="228600">
                    <a:schemeClr val="accent4">
                      <a:satMod val="175000"/>
                      <a:alpha val="40000"/>
                    </a:schemeClr>
                  </a:glow>
                </a:effectLst>
                <a:latin typeface="Calibri" panose="020F0502020204030204" pitchFamily="34" charset="0"/>
              </a:rPr>
              <a:t>cle of the week</a:t>
            </a:r>
            <a:r>
              <a:rPr lang="en-US" sz="2400" b="1" dirty="0">
                <a:solidFill>
                  <a:srgbClr val="00B0F0"/>
                </a:solidFill>
                <a:effectLst>
                  <a:glow rad="228600">
                    <a:schemeClr val="accent4">
                      <a:satMod val="175000"/>
                      <a:alpha val="40000"/>
                    </a:schemeClr>
                  </a:glow>
                </a:effectLst>
                <a:latin typeface="Calibri" panose="020F0502020204030204" pitchFamily="34" charset="0"/>
              </a:rPr>
              <a:t>!</a:t>
            </a:r>
          </a:p>
        </p:txBody>
      </p:sp>
      <p:sp>
        <p:nvSpPr>
          <p:cNvPr id="2" name="Slide Number Placeholder 1"/>
          <p:cNvSpPr>
            <a:spLocks noGrp="1"/>
          </p:cNvSpPr>
          <p:nvPr>
            <p:ph type="sldNum" sz="quarter" idx="12"/>
          </p:nvPr>
        </p:nvSpPr>
        <p:spPr>
          <a:xfrm>
            <a:off x="-55420" y="6667423"/>
            <a:ext cx="398048" cy="259852"/>
          </a:xfrm>
        </p:spPr>
        <p:txBody>
          <a:bodyPr/>
          <a:lstStyle/>
          <a:p>
            <a:fld id="{D57F1E4F-1CFF-5643-939E-217C01CDF565}" type="slidenum">
              <a:rPr lang="en-US" sz="1200" smtClean="0">
                <a:solidFill>
                  <a:schemeClr val="tx1"/>
                </a:solidFill>
              </a:rPr>
              <a:pPr/>
              <a:t>74</a:t>
            </a:fld>
            <a:endParaRPr lang="en-US" sz="1200" dirty="0">
              <a:solidFill>
                <a:schemeClr val="tx1"/>
              </a:solidFill>
            </a:endParaRPr>
          </a:p>
        </p:txBody>
      </p:sp>
    </p:spTree>
    <p:extLst>
      <p:ext uri="{BB962C8B-B14F-4D97-AF65-F5344CB8AC3E}">
        <p14:creationId xmlns:p14="http://schemas.microsoft.com/office/powerpoint/2010/main" val="29639582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wipe(left)">
                                      <p:cBhvr>
                                        <p:cTn id="14" dur="1000"/>
                                        <p:tgtEl>
                                          <p:spTgt spid="3">
                                            <p:txEl>
                                              <p:pRg st="6" end="6"/>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1000"/>
                                        <p:tgtEl>
                                          <p:spTgt spid="3">
                                            <p:txEl>
                                              <p:pRg st="7" end="7"/>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ipe(left)">
                                      <p:cBhvr>
                                        <p:cTn id="2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4000">
              <a:schemeClr val="tx1"/>
            </a:gs>
            <a:gs pos="56000">
              <a:srgbClr val="FF0000"/>
            </a:gs>
            <a:gs pos="4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96" y="892652"/>
            <a:ext cx="11696131" cy="5827980"/>
          </a:xfrm>
          <a:solidFill>
            <a:schemeClr val="bg1"/>
          </a:solidFill>
          <a:ln>
            <a:solidFill>
              <a:schemeClr val="tx1"/>
            </a:solidFill>
            <a:prstDash val="sysDash"/>
          </a:ln>
          <a:scene3d>
            <a:camera prst="orthographicFront"/>
            <a:lightRig rig="threePt" dir="t"/>
          </a:scene3d>
          <a:sp3d>
            <a:bevelT/>
          </a:sp3d>
        </p:spPr>
        <p:txBody>
          <a:bodyPr anchor="ctr">
            <a:normAutofit/>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28" name="Rectangle 27"/>
          <p:cNvSpPr/>
          <p:nvPr/>
        </p:nvSpPr>
        <p:spPr>
          <a:xfrm>
            <a:off x="4775144" y="2230450"/>
            <a:ext cx="7253569" cy="4627331"/>
          </a:xfrm>
          <a:prstGeom prst="rect">
            <a:avLst/>
          </a:prstGeom>
          <a:gradFill flip="none" rotWithShape="1">
            <a:gsLst>
              <a:gs pos="25000">
                <a:srgbClr val="0CF4C8"/>
              </a:gs>
              <a:gs pos="70000">
                <a:srgbClr val="FFFF00">
                  <a:alpha val="54000"/>
                  <a:lumMod val="83000"/>
                </a:srgbClr>
              </a:gs>
              <a:gs pos="93000">
                <a:srgbClr val="B31166">
                  <a:lumMod val="32000"/>
                  <a:lumOff val="68000"/>
                </a:srgbClr>
              </a:gs>
            </a:gsLst>
            <a:path path="shape">
              <a:fillToRect l="50000" t="50000" r="50000" b="50000"/>
            </a:path>
            <a:tileRect/>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400" dirty="0">
                <a:solidFill>
                  <a:prstClr val="black"/>
                </a:solidFill>
              </a:rPr>
              <a:t>At Dawn </a:t>
            </a:r>
            <a:r>
              <a:rPr lang="en-US" dirty="0">
                <a:solidFill>
                  <a:prstClr val="black"/>
                </a:solidFill>
              </a:rPr>
              <a:t>[the 16</a:t>
            </a:r>
            <a:r>
              <a:rPr lang="en-US" baseline="30000" dirty="0">
                <a:solidFill>
                  <a:prstClr val="black"/>
                </a:solidFill>
              </a:rPr>
              <a:t>th</a:t>
            </a:r>
            <a:r>
              <a:rPr lang="en-US" dirty="0">
                <a:solidFill>
                  <a:prstClr val="black"/>
                </a:solidFill>
              </a:rPr>
              <a:t>] </a:t>
            </a:r>
            <a:r>
              <a:rPr lang="en-US" sz="2400" dirty="0">
                <a:solidFill>
                  <a:prstClr val="black"/>
                </a:solidFill>
              </a:rPr>
              <a:t>the ladies had the entire 24 hours of the </a:t>
            </a:r>
            <a:r>
              <a:rPr lang="en-US" sz="2400" b="1" dirty="0">
                <a:solidFill>
                  <a:prstClr val="black"/>
                </a:solidFill>
                <a:effectLst>
                  <a:glow rad="152400">
                    <a:srgbClr val="FF9933"/>
                  </a:glow>
                </a:effectLst>
              </a:rPr>
              <a:t>Preparation Cycle, </a:t>
            </a:r>
            <a:r>
              <a:rPr lang="en-US" sz="2400" dirty="0">
                <a:solidFill>
                  <a:prstClr val="black"/>
                </a:solidFill>
              </a:rPr>
              <a:t>before the 7</a:t>
            </a:r>
            <a:r>
              <a:rPr lang="en-US" sz="2400" baseline="30000" dirty="0">
                <a:solidFill>
                  <a:prstClr val="black"/>
                </a:solidFill>
              </a:rPr>
              <a:t>th</a:t>
            </a:r>
            <a:r>
              <a:rPr lang="en-US" sz="2400" dirty="0">
                <a:solidFill>
                  <a:prstClr val="black"/>
                </a:solidFill>
              </a:rPr>
              <a:t> Day Sabbath began, to purchase and </a:t>
            </a:r>
            <a:r>
              <a:rPr lang="en-US" sz="2400" b="1" dirty="0">
                <a:solidFill>
                  <a:prstClr val="black"/>
                </a:solidFill>
                <a:effectLst>
                  <a:glow rad="165100">
                    <a:srgbClr val="FF9933"/>
                  </a:glow>
                </a:effectLst>
              </a:rPr>
              <a:t>prepare</a:t>
            </a:r>
            <a:r>
              <a:rPr lang="en-US" sz="2400" dirty="0">
                <a:solidFill>
                  <a:prstClr val="black"/>
                </a:solidFill>
              </a:rPr>
              <a:t> the spices and ointments</a:t>
            </a:r>
            <a:r>
              <a:rPr lang="en-US" sz="2800" dirty="0">
                <a:solidFill>
                  <a:prstClr val="black"/>
                </a:solidFill>
              </a:rPr>
              <a:t>.</a:t>
            </a:r>
          </a:p>
          <a:p>
            <a:pPr>
              <a:spcAft>
                <a:spcPts val="1200"/>
              </a:spcAft>
            </a:pPr>
            <a:r>
              <a:rPr lang="en-US" sz="2800" dirty="0">
                <a:solidFill>
                  <a:prstClr val="black"/>
                </a:solidFill>
              </a:rPr>
              <a:t>The </a:t>
            </a:r>
            <a:r>
              <a:rPr lang="en-US" sz="2800" b="1" dirty="0">
                <a:solidFill>
                  <a:prstClr val="black"/>
                </a:solidFill>
                <a:effectLst>
                  <a:glow rad="152400">
                    <a:srgbClr val="FF9933"/>
                  </a:glow>
                </a:effectLst>
              </a:rPr>
              <a:t>Preparation </a:t>
            </a:r>
            <a:r>
              <a:rPr lang="en-US" sz="2800" b="1" u="sng" dirty="0">
                <a:solidFill>
                  <a:prstClr val="black"/>
                </a:solidFill>
                <a:effectLst>
                  <a:glow rad="152400">
                    <a:srgbClr val="FF9933"/>
                  </a:glow>
                </a:effectLst>
              </a:rPr>
              <a:t>6</a:t>
            </a:r>
            <a:r>
              <a:rPr lang="en-US" sz="2800" b="1" u="sng" baseline="30000" dirty="0">
                <a:solidFill>
                  <a:prstClr val="black"/>
                </a:solidFill>
                <a:effectLst>
                  <a:glow rad="152400">
                    <a:srgbClr val="FF9933"/>
                  </a:glow>
                </a:effectLst>
              </a:rPr>
              <a:t>th</a:t>
            </a:r>
            <a:r>
              <a:rPr lang="en-US" sz="2800" b="1" dirty="0">
                <a:solidFill>
                  <a:prstClr val="black"/>
                </a:solidFill>
                <a:effectLst>
                  <a:glow rad="152400">
                    <a:srgbClr val="FF9933"/>
                  </a:glow>
                </a:effectLst>
              </a:rPr>
              <a:t> Cycle </a:t>
            </a:r>
            <a:r>
              <a:rPr lang="en-US" sz="2800" dirty="0">
                <a:solidFill>
                  <a:prstClr val="black"/>
                </a:solidFill>
              </a:rPr>
              <a:t>was the time frame when the ladies did their </a:t>
            </a:r>
            <a:r>
              <a:rPr lang="en-US" sz="2800" b="1" u="sng" dirty="0">
                <a:solidFill>
                  <a:prstClr val="black"/>
                </a:solidFill>
              </a:rPr>
              <a:t>s</a:t>
            </a:r>
            <a:r>
              <a:rPr lang="en-US" sz="2800" b="1" dirty="0">
                <a:solidFill>
                  <a:prstClr val="black"/>
                </a:solidFill>
              </a:rPr>
              <a:t>p</a:t>
            </a:r>
            <a:r>
              <a:rPr lang="en-US" sz="2800" b="1" u="sng" dirty="0">
                <a:solidFill>
                  <a:prstClr val="black"/>
                </a:solidFill>
              </a:rPr>
              <a:t>ice </a:t>
            </a:r>
            <a:r>
              <a:rPr lang="en-US" sz="2800" dirty="0">
                <a:solidFill>
                  <a:prstClr val="black"/>
                </a:solidFill>
                <a:effectLst>
                  <a:glow rad="241300">
                    <a:srgbClr val="FF9933"/>
                  </a:glow>
                </a:effectLst>
                <a:latin typeface="Arial Black" panose="020B0A04020102020204" pitchFamily="34" charset="0"/>
              </a:rPr>
              <a:t>PREPARATIONS, </a:t>
            </a:r>
            <a:r>
              <a:rPr lang="en-US" sz="2800" dirty="0">
                <a:solidFill>
                  <a:prstClr val="black"/>
                </a:solidFill>
              </a:rPr>
              <a:t>so when they arrived at the tomb with the spices </a:t>
            </a:r>
            <a:r>
              <a:rPr lang="en-US" sz="2800" b="1" dirty="0">
                <a:solidFill>
                  <a:srgbClr val="0000FF"/>
                </a:solidFill>
              </a:rPr>
              <a:t>“...which they had prepared”</a:t>
            </a:r>
            <a:r>
              <a:rPr lang="en-US" sz="2800" dirty="0">
                <a:solidFill>
                  <a:prstClr val="black"/>
                </a:solidFill>
              </a:rPr>
              <a:t> (</a:t>
            </a:r>
            <a:r>
              <a:rPr lang="en-US" sz="2800" b="1" dirty="0">
                <a:solidFill>
                  <a:srgbClr val="00B050"/>
                </a:solidFill>
              </a:rPr>
              <a:t>Luke 24:1</a:t>
            </a:r>
            <a:r>
              <a:rPr lang="en-US" sz="2800" dirty="0">
                <a:solidFill>
                  <a:prstClr val="black"/>
                </a:solidFill>
              </a:rPr>
              <a:t>) the spices were </a:t>
            </a:r>
            <a:r>
              <a:rPr lang="en-US" sz="2800" b="1" i="1" dirty="0">
                <a:solidFill>
                  <a:prstClr val="black"/>
                </a:solidFill>
                <a:effectLst>
                  <a:glow rad="177800">
                    <a:srgbClr val="FFFF00"/>
                  </a:glow>
                </a:effectLst>
              </a:rPr>
              <a:t>READY FOR IMMEDIATE USE.</a:t>
            </a:r>
            <a:r>
              <a:rPr lang="en-US" sz="2800" dirty="0">
                <a:solidFill>
                  <a:prstClr val="black"/>
                </a:solidFill>
              </a:rPr>
              <a:t> 	</a:t>
            </a:r>
            <a:endParaRPr lang="en-US" sz="4400" dirty="0">
              <a:solidFill>
                <a:prstClr val="black"/>
              </a:solidFill>
              <a:effectLst>
                <a:glow rad="241300">
                  <a:srgbClr val="FF9933"/>
                </a:glow>
              </a:effectLst>
              <a:latin typeface="Arial Black" panose="020B0A04020102020204" pitchFamily="34" charset="0"/>
            </a:endParaRPr>
          </a:p>
        </p:txBody>
      </p:sp>
      <p:sp>
        <p:nvSpPr>
          <p:cNvPr id="4" name="Rectangle 3"/>
          <p:cNvSpPr/>
          <p:nvPr/>
        </p:nvSpPr>
        <p:spPr>
          <a:xfrm>
            <a:off x="586750" y="152315"/>
            <a:ext cx="10986654" cy="581891"/>
          </a:xfrm>
          <a:prstGeom prst="rect">
            <a:avLst/>
          </a:prstGeom>
          <a:gradFill flip="none" rotWithShape="1">
            <a:gsLst>
              <a:gs pos="46000">
                <a:srgbClr val="FFFF00">
                  <a:alpha val="51000"/>
                </a:srgbClr>
              </a:gs>
              <a:gs pos="78000">
                <a:srgbClr val="21E379">
                  <a:alpha val="47000"/>
                </a:srgbClr>
              </a:gs>
              <a:gs pos="95000">
                <a:schemeClr val="bg1">
                  <a:lumMod val="50000"/>
                </a:schemeClr>
              </a:gs>
            </a:gsLst>
            <a:path path="shape">
              <a:fillToRect l="50000" t="50000" r="50000" b="50000"/>
            </a:path>
            <a:tileRect/>
          </a:gradFill>
          <a:ln w="381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effectLst>
                  <a:glow rad="127000">
                    <a:srgbClr val="FFFF00"/>
                  </a:glow>
                </a:effectLst>
              </a:rPr>
              <a:t>Buying Spices after the Sabbath was past!</a:t>
            </a: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195521" y="2576682"/>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11"/>
          <p:cNvSpPr/>
          <p:nvPr/>
        </p:nvSpPr>
        <p:spPr>
          <a:xfrm>
            <a:off x="1367594" y="4150338"/>
            <a:ext cx="2863358" cy="12826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Abib 15 </a:t>
            </a:r>
            <a:r>
              <a:rPr lang="en-US" sz="2000" b="1" dirty="0"/>
              <a:t>(U/B </a:t>
            </a:r>
            <a:br>
              <a:rPr lang="en-US" sz="2000" b="1" dirty="0"/>
            </a:br>
            <a:r>
              <a:rPr lang="en-US" sz="2000" b="1" dirty="0"/>
              <a:t>Sabbath Night</a:t>
            </a:r>
          </a:p>
          <a:p>
            <a:pPr algn="ctr"/>
            <a:r>
              <a:rPr lang="en-US" sz="2000" b="1" dirty="0">
                <a:solidFill>
                  <a:srgbClr val="FF00FF"/>
                </a:solidFill>
              </a:rPr>
              <a:t>5</a:t>
            </a:r>
            <a:r>
              <a:rPr lang="en-US" sz="2000" b="1" baseline="30000" dirty="0">
                <a:solidFill>
                  <a:srgbClr val="FF00FF"/>
                </a:solidFill>
              </a:rPr>
              <a:t>th</a:t>
            </a:r>
            <a:r>
              <a:rPr lang="en-US" sz="2000" b="1" dirty="0">
                <a:solidFill>
                  <a:srgbClr val="FF00FF"/>
                </a:solidFill>
              </a:rPr>
              <a:t> Cycle</a:t>
            </a:r>
          </a:p>
        </p:txBody>
      </p:sp>
      <p:grpSp>
        <p:nvGrpSpPr>
          <p:cNvPr id="16" name="Group 15"/>
          <p:cNvGrpSpPr/>
          <p:nvPr/>
        </p:nvGrpSpPr>
        <p:grpSpPr>
          <a:xfrm>
            <a:off x="908706" y="2229354"/>
            <a:ext cx="3770434" cy="3878981"/>
            <a:chOff x="4198955" y="1877991"/>
            <a:chExt cx="3770434" cy="3878981"/>
          </a:xfrm>
        </p:grpSpPr>
        <p:sp>
          <p:nvSpPr>
            <p:cNvPr id="11" name="Pie 10"/>
            <p:cNvSpPr/>
            <p:nvPr/>
          </p:nvSpPr>
          <p:spPr>
            <a:xfrm rot="16200000">
              <a:off x="4641290" y="2191800"/>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sp>
          <p:nvSpPr>
            <p:cNvPr id="5" name="Pie 4"/>
            <p:cNvSpPr/>
            <p:nvPr/>
          </p:nvSpPr>
          <p:spPr>
            <a:xfrm rot="3120695">
              <a:off x="4144681" y="1932265"/>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Slide Number Placeholder 1"/>
          <p:cNvSpPr>
            <a:spLocks noGrp="1"/>
          </p:cNvSpPr>
          <p:nvPr>
            <p:ph type="sldNum" sz="quarter" idx="12"/>
          </p:nvPr>
        </p:nvSpPr>
        <p:spPr>
          <a:xfrm>
            <a:off x="11643958" y="6465527"/>
            <a:ext cx="384194" cy="270560"/>
          </a:xfrm>
          <a:scene3d>
            <a:camera prst="orthographicFront"/>
            <a:lightRig rig="threePt" dir="t"/>
          </a:scene3d>
          <a:sp3d>
            <a:bevelT/>
          </a:sp3d>
        </p:spPr>
        <p:txBody>
          <a:bodyPr/>
          <a:lstStyle/>
          <a:p>
            <a:fld id="{D57F1E4F-1CFF-5643-939E-217C01CDF565}" type="slidenum">
              <a:rPr lang="en-US" sz="1200" smtClean="0">
                <a:solidFill>
                  <a:schemeClr val="tx1"/>
                </a:solidFill>
              </a:rPr>
              <a:pPr/>
              <a:t>75</a:t>
            </a:fld>
            <a:endParaRPr lang="en-US" sz="1200" dirty="0">
              <a:solidFill>
                <a:schemeClr val="tx1"/>
              </a:solidFill>
            </a:endParaRPr>
          </a:p>
        </p:txBody>
      </p:sp>
      <p:sp>
        <p:nvSpPr>
          <p:cNvPr id="45" name="Rectangle 44"/>
          <p:cNvSpPr/>
          <p:nvPr/>
        </p:nvSpPr>
        <p:spPr>
          <a:xfrm>
            <a:off x="509285" y="902941"/>
            <a:ext cx="11090351" cy="1216681"/>
          </a:xfrm>
          <a:prstGeom prst="rect">
            <a:avLst/>
          </a:prstGeom>
          <a:solidFill>
            <a:srgbClr val="CC00FF">
              <a:alpha val="78000"/>
            </a:srgbClr>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glow rad="88900">
                    <a:srgbClr val="0CF4C8"/>
                  </a:glow>
                </a:effectLst>
              </a:rPr>
              <a:t>The first Sabbath Night Season of Unleavened Bread (5</a:t>
            </a:r>
            <a:r>
              <a:rPr lang="en-US" sz="2400" b="1" baseline="30000" dirty="0">
                <a:solidFill>
                  <a:schemeClr val="tx1"/>
                </a:solidFill>
                <a:effectLst>
                  <a:glow rad="88900">
                    <a:srgbClr val="0CF4C8"/>
                  </a:glow>
                </a:effectLst>
              </a:rPr>
              <a:t>th</a:t>
            </a:r>
            <a:r>
              <a:rPr lang="en-US" sz="2400" b="1" dirty="0">
                <a:solidFill>
                  <a:schemeClr val="tx1"/>
                </a:solidFill>
                <a:effectLst>
                  <a:glow rad="88900">
                    <a:srgbClr val="0CF4C8"/>
                  </a:glow>
                </a:effectLst>
              </a:rPr>
              <a:t> Cycle) </a:t>
            </a:r>
            <a:br>
              <a:rPr lang="en-US" sz="2400" b="1" dirty="0">
                <a:solidFill>
                  <a:schemeClr val="tx1"/>
                </a:solidFill>
                <a:effectLst>
                  <a:glow rad="88900">
                    <a:srgbClr val="0CF4C8"/>
                  </a:glow>
                </a:effectLst>
              </a:rPr>
            </a:br>
            <a:r>
              <a:rPr lang="en-US" sz="2400" b="1" dirty="0">
                <a:solidFill>
                  <a:schemeClr val="tx1"/>
                </a:solidFill>
                <a:effectLst>
                  <a:glow rad="88900">
                    <a:srgbClr val="0CF4C8"/>
                  </a:glow>
                </a:effectLst>
              </a:rPr>
              <a:t>has been </a:t>
            </a:r>
            <a:r>
              <a:rPr lang="en-US" sz="2400" b="1" dirty="0">
                <a:solidFill>
                  <a:schemeClr val="tx1"/>
                </a:solidFill>
                <a:effectLst>
                  <a:glow rad="88900">
                    <a:srgbClr val="FFFF00"/>
                  </a:glow>
                </a:effectLst>
              </a:rPr>
              <a:t>completed at Dawn of Abib 16</a:t>
            </a:r>
            <a:r>
              <a:rPr lang="en-US" sz="2400" b="1" baseline="30000" dirty="0">
                <a:solidFill>
                  <a:schemeClr val="tx1"/>
                </a:solidFill>
                <a:effectLst>
                  <a:glow rad="88900">
                    <a:srgbClr val="FFFF00"/>
                  </a:glow>
                </a:effectLst>
              </a:rPr>
              <a:t>th</a:t>
            </a:r>
            <a:r>
              <a:rPr lang="en-US" sz="2400" b="1" dirty="0">
                <a:solidFill>
                  <a:schemeClr val="tx1"/>
                </a:solidFill>
                <a:effectLst>
                  <a:glow rad="88900">
                    <a:srgbClr val="FFFF00"/>
                  </a:glow>
                </a:effectLst>
              </a:rPr>
              <a:t> [Friday].  </a:t>
            </a:r>
            <a:br>
              <a:rPr lang="en-US" sz="2400" b="1" dirty="0">
                <a:solidFill>
                  <a:schemeClr val="tx1"/>
                </a:solidFill>
                <a:effectLst>
                  <a:glow rad="88900">
                    <a:srgbClr val="FFFF00"/>
                  </a:glow>
                </a:effectLst>
              </a:rPr>
            </a:br>
            <a:r>
              <a:rPr lang="en-US" sz="2400" b="1" dirty="0">
                <a:solidFill>
                  <a:schemeClr val="tx1"/>
                </a:solidFill>
                <a:effectLst>
                  <a:glow rad="88900">
                    <a:srgbClr val="FFFF00"/>
                  </a:glow>
                </a:effectLst>
              </a:rPr>
              <a:t>All </a:t>
            </a:r>
            <a:r>
              <a:rPr lang="en-US" sz="2400" b="1" dirty="0">
                <a:solidFill>
                  <a:schemeClr val="tx1"/>
                </a:solidFill>
                <a:effectLst>
                  <a:glow rad="88900">
                    <a:srgbClr val="0CF4C8"/>
                  </a:glow>
                </a:effectLst>
              </a:rPr>
              <a:t>the ladies had observed the ULB Sabbath, as recorded in Luke 23:56.</a:t>
            </a:r>
          </a:p>
        </p:txBody>
      </p:sp>
      <p:grpSp>
        <p:nvGrpSpPr>
          <p:cNvPr id="15" name="Group 14"/>
          <p:cNvGrpSpPr/>
          <p:nvPr/>
        </p:nvGrpSpPr>
        <p:grpSpPr>
          <a:xfrm>
            <a:off x="274636" y="3875964"/>
            <a:ext cx="4224141" cy="2663429"/>
            <a:chOff x="274636" y="3875964"/>
            <a:chExt cx="4224141" cy="2663429"/>
          </a:xfrm>
        </p:grpSpPr>
        <p:sp>
          <p:nvSpPr>
            <p:cNvPr id="35" name="Rounded Rectangle 34"/>
            <p:cNvSpPr/>
            <p:nvPr/>
          </p:nvSpPr>
          <p:spPr>
            <a:xfrm>
              <a:off x="274636" y="5969391"/>
              <a:ext cx="4224141"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16!</a:t>
              </a:r>
            </a:p>
          </p:txBody>
        </p:sp>
        <p:sp>
          <p:nvSpPr>
            <p:cNvPr id="7" name="Bent Arrow 6"/>
            <p:cNvSpPr/>
            <p:nvPr/>
          </p:nvSpPr>
          <p:spPr>
            <a:xfrm>
              <a:off x="435733" y="3875964"/>
              <a:ext cx="449081" cy="2055693"/>
            </a:xfrm>
            <a:prstGeom prst="bentArrow">
              <a:avLst>
                <a:gd name="adj1" fmla="val 25000"/>
                <a:gd name="adj2" fmla="val 49312"/>
                <a:gd name="adj3" fmla="val 46273"/>
                <a:gd name="adj4" fmla="val 43750"/>
              </a:avLst>
            </a:prstGeom>
            <a:solidFill>
              <a:srgbClr val="FFFF00"/>
            </a:solidFill>
            <a:ln w="38100">
              <a:solidFill>
                <a:schemeClr val="accent1">
                  <a:lumMod val="60000"/>
                  <a:lumOff val="40000"/>
                </a:schemeClr>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Curved Up Arrow 16"/>
          <p:cNvSpPr/>
          <p:nvPr/>
        </p:nvSpPr>
        <p:spPr>
          <a:xfrm flipH="1">
            <a:off x="568026" y="4233469"/>
            <a:ext cx="4134816" cy="1698187"/>
          </a:xfrm>
          <a:prstGeom prst="curvedUpArrow">
            <a:avLst>
              <a:gd name="adj1" fmla="val 17089"/>
              <a:gd name="adj2" fmla="val 50000"/>
              <a:gd name="adj3" fmla="val 31429"/>
            </a:avLst>
          </a:prstGeom>
          <a:solidFill>
            <a:srgbClr val="CC00FF"/>
          </a:solidFill>
          <a:ln w="57150">
            <a:solidFill>
              <a:srgbClr val="FF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1769708" y="2940635"/>
            <a:ext cx="2037489" cy="1084002"/>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Abib 16 </a:t>
            </a:r>
          </a:p>
          <a:p>
            <a:pPr algn="ctr"/>
            <a:r>
              <a:rPr lang="en-US" sz="2200" b="1" dirty="0">
                <a:solidFill>
                  <a:schemeClr val="tx1"/>
                </a:solidFill>
                <a:effectLst>
                  <a:glow rad="127000">
                    <a:srgbClr val="FF9933"/>
                  </a:glow>
                </a:effectLst>
              </a:rPr>
              <a:t>6</a:t>
            </a:r>
            <a:r>
              <a:rPr lang="en-US" sz="2200" b="1" baseline="30000" dirty="0">
                <a:solidFill>
                  <a:schemeClr val="tx1"/>
                </a:solidFill>
                <a:effectLst>
                  <a:glow rad="127000">
                    <a:srgbClr val="FF9933"/>
                  </a:glow>
                </a:effectLst>
              </a:rPr>
              <a:t>th</a:t>
            </a:r>
            <a:r>
              <a:rPr lang="en-US" sz="2200" b="1" dirty="0">
                <a:solidFill>
                  <a:schemeClr val="tx1"/>
                </a:solidFill>
                <a:effectLst>
                  <a:glow rad="127000">
                    <a:srgbClr val="FF9933"/>
                  </a:glow>
                </a:effectLst>
              </a:rPr>
              <a:t> Cycle -</a:t>
            </a:r>
          </a:p>
          <a:p>
            <a:pPr algn="ctr"/>
            <a:r>
              <a:rPr lang="en-US" sz="2200" b="1" dirty="0">
                <a:solidFill>
                  <a:schemeClr val="tx1"/>
                </a:solidFill>
                <a:effectLst>
                  <a:glow rad="127000">
                    <a:srgbClr val="FF9933"/>
                  </a:glow>
                </a:effectLst>
              </a:rPr>
              <a:t>Preparation</a:t>
            </a:r>
          </a:p>
        </p:txBody>
      </p:sp>
    </p:spTree>
    <p:extLst>
      <p:ext uri="{BB962C8B-B14F-4D97-AF65-F5344CB8AC3E}">
        <p14:creationId xmlns:p14="http://schemas.microsoft.com/office/powerpoint/2010/main" val="36068573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1"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500" fill="hold"/>
                                        <p:tgtEl>
                                          <p:spTgt spid="45"/>
                                        </p:tgtEl>
                                        <p:attrNameLst>
                                          <p:attrName>ppt_w</p:attrName>
                                        </p:attrNameLst>
                                      </p:cBhvr>
                                      <p:tavLst>
                                        <p:tav tm="0">
                                          <p:val>
                                            <p:fltVal val="0"/>
                                          </p:val>
                                        </p:tav>
                                        <p:tav tm="100000">
                                          <p:val>
                                            <p:strVal val="#ppt_w"/>
                                          </p:val>
                                        </p:tav>
                                      </p:tavLst>
                                    </p:anim>
                                    <p:anim calcmode="lin" valueType="num">
                                      <p:cBhvr>
                                        <p:cTn id="14" dur="1500" fill="hold"/>
                                        <p:tgtEl>
                                          <p:spTgt spid="45"/>
                                        </p:tgtEl>
                                        <p:attrNameLst>
                                          <p:attrName>ppt_h</p:attrName>
                                        </p:attrNameLst>
                                      </p:cBhvr>
                                      <p:tavLst>
                                        <p:tav tm="0">
                                          <p:val>
                                            <p:fltVal val="0"/>
                                          </p:val>
                                        </p:tav>
                                        <p:tav tm="100000">
                                          <p:val>
                                            <p:strVal val="#ppt_h"/>
                                          </p:val>
                                        </p:tav>
                                      </p:tavLst>
                                    </p:anim>
                                    <p:anim calcmode="lin" valueType="num">
                                      <p:cBhvr>
                                        <p:cTn id="15" dur="1500" fill="hold"/>
                                        <p:tgtEl>
                                          <p:spTgt spid="45"/>
                                        </p:tgtEl>
                                        <p:attrNameLst>
                                          <p:attrName>style.rotation</p:attrName>
                                        </p:attrNameLst>
                                      </p:cBhvr>
                                      <p:tavLst>
                                        <p:tav tm="0">
                                          <p:val>
                                            <p:fltVal val="90"/>
                                          </p:val>
                                        </p:tav>
                                        <p:tav tm="100000">
                                          <p:val>
                                            <p:fltVal val="0"/>
                                          </p:val>
                                        </p:tav>
                                      </p:tavLst>
                                    </p:anim>
                                    <p:animEffect transition="in" filter="fade">
                                      <p:cBhvr>
                                        <p:cTn id="16" dur="1500"/>
                                        <p:tgtEl>
                                          <p:spTgt spid="45"/>
                                        </p:tgtEl>
                                      </p:cBhvr>
                                    </p:animEffect>
                                  </p:childTnLst>
                                </p:cTn>
                              </p:par>
                              <p:par>
                                <p:cTn id="17" presetID="22" presetClass="entr" presetSubtype="2" fill="hold" grpId="0" nodeType="withEffect">
                                  <p:stCondLst>
                                    <p:cond delay="6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2000" fill="hold"/>
                                        <p:tgtEl>
                                          <p:spTgt spid="15"/>
                                        </p:tgtEl>
                                        <p:attrNameLst>
                                          <p:attrName>ppt_w</p:attrName>
                                        </p:attrNameLst>
                                      </p:cBhvr>
                                      <p:tavLst>
                                        <p:tav tm="0">
                                          <p:val>
                                            <p:fltVal val="0"/>
                                          </p:val>
                                        </p:tav>
                                        <p:tav tm="100000">
                                          <p:val>
                                            <p:strVal val="#ppt_w"/>
                                          </p:val>
                                        </p:tav>
                                      </p:tavLst>
                                    </p:anim>
                                    <p:anim calcmode="lin" valueType="num">
                                      <p:cBhvr>
                                        <p:cTn id="25" dur="2000" fill="hold"/>
                                        <p:tgtEl>
                                          <p:spTgt spid="15"/>
                                        </p:tgtEl>
                                        <p:attrNameLst>
                                          <p:attrName>ppt_h</p:attrName>
                                        </p:attrNameLst>
                                      </p:cBhvr>
                                      <p:tavLst>
                                        <p:tav tm="0">
                                          <p:val>
                                            <p:fltVal val="0"/>
                                          </p:val>
                                        </p:tav>
                                        <p:tav tm="100000">
                                          <p:val>
                                            <p:strVal val="#ppt_h"/>
                                          </p:val>
                                        </p:tav>
                                      </p:tavLst>
                                    </p:anim>
                                    <p:anim calcmode="lin" valueType="num">
                                      <p:cBhvr>
                                        <p:cTn id="26" dur="2000" fill="hold"/>
                                        <p:tgtEl>
                                          <p:spTgt spid="15"/>
                                        </p:tgtEl>
                                        <p:attrNameLst>
                                          <p:attrName>style.rotation</p:attrName>
                                        </p:attrNameLst>
                                      </p:cBhvr>
                                      <p:tavLst>
                                        <p:tav tm="0">
                                          <p:val>
                                            <p:fltVal val="90"/>
                                          </p:val>
                                        </p:tav>
                                        <p:tav tm="100000">
                                          <p:val>
                                            <p:fltVal val="0"/>
                                          </p:val>
                                        </p:tav>
                                      </p:tavLst>
                                    </p:anim>
                                    <p:animEffect transition="in" filter="fade">
                                      <p:cBhvr>
                                        <p:cTn id="27" dur="2000"/>
                                        <p:tgtEl>
                                          <p:spTgt spid="15"/>
                                        </p:tgtEl>
                                      </p:cBhvr>
                                    </p:animEffect>
                                  </p:childTnLst>
                                </p:cTn>
                              </p:par>
                              <p:par>
                                <p:cTn id="28" presetID="47" presetClass="entr" presetSubtype="0" fill="hold" grpId="0" nodeType="withEffect">
                                  <p:stCondLst>
                                    <p:cond delay="325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500"/>
                                        <p:tgtEl>
                                          <p:spTgt spid="10"/>
                                        </p:tgtEl>
                                      </p:cBhvr>
                                    </p:animEffect>
                                    <p:anim calcmode="lin" valueType="num">
                                      <p:cBhvr>
                                        <p:cTn id="31" dur="1500" fill="hold"/>
                                        <p:tgtEl>
                                          <p:spTgt spid="10"/>
                                        </p:tgtEl>
                                        <p:attrNameLst>
                                          <p:attrName>ppt_x</p:attrName>
                                        </p:attrNameLst>
                                      </p:cBhvr>
                                      <p:tavLst>
                                        <p:tav tm="0">
                                          <p:val>
                                            <p:strVal val="#ppt_x"/>
                                          </p:val>
                                        </p:tav>
                                        <p:tav tm="100000">
                                          <p:val>
                                            <p:strVal val="#ppt_x"/>
                                          </p:val>
                                        </p:tav>
                                      </p:tavLst>
                                    </p:anim>
                                    <p:anim calcmode="lin" valueType="num">
                                      <p:cBhvr>
                                        <p:cTn id="32"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heckerboard(across)">
                                      <p:cBhvr>
                                        <p:cTn id="37"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45" grpId="1" animBg="1"/>
      <p:bldP spid="17" grpId="0" animBg="1"/>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4000">
              <a:schemeClr val="tx1"/>
            </a:gs>
            <a:gs pos="56000">
              <a:srgbClr val="FF0000"/>
            </a:gs>
            <a:gs pos="4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96" y="892652"/>
            <a:ext cx="11696131" cy="5827980"/>
          </a:xfrm>
          <a:solidFill>
            <a:schemeClr val="bg1"/>
          </a:solidFill>
          <a:ln>
            <a:solidFill>
              <a:schemeClr val="tx1"/>
            </a:solidFill>
            <a:prstDash val="sysDash"/>
          </a:ln>
        </p:spPr>
        <p:txBody>
          <a:bodyPr anchor="ctr">
            <a:normAutofit/>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4" name="Rectangle 3"/>
          <p:cNvSpPr/>
          <p:nvPr/>
        </p:nvSpPr>
        <p:spPr>
          <a:xfrm>
            <a:off x="586750" y="152315"/>
            <a:ext cx="10986654" cy="581891"/>
          </a:xfrm>
          <a:prstGeom prst="rect">
            <a:avLst/>
          </a:prstGeom>
          <a:gradFill flip="none" rotWithShape="1">
            <a:gsLst>
              <a:gs pos="46000">
                <a:srgbClr val="FFFF00">
                  <a:alpha val="51000"/>
                </a:srgbClr>
              </a:gs>
              <a:gs pos="78000">
                <a:srgbClr val="21E379">
                  <a:alpha val="47000"/>
                </a:srgbClr>
              </a:gs>
              <a:gs pos="95000">
                <a:schemeClr val="bg1">
                  <a:lumMod val="50000"/>
                </a:schemeClr>
              </a:gs>
            </a:gsLst>
            <a:path path="shape">
              <a:fillToRect l="50000" t="50000" r="50000" b="50000"/>
            </a:path>
            <a:tileRect/>
          </a:gradFill>
          <a:ln w="38100">
            <a:solidFill>
              <a:schemeClr val="accent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effectLst>
                  <a:glow rad="127000">
                    <a:srgbClr val="FFFF00"/>
                  </a:glow>
                </a:effectLst>
              </a:rPr>
              <a:t>The transition of time in the tomb – to </a:t>
            </a:r>
            <a:r>
              <a:rPr lang="en-US" sz="2800" b="1" dirty="0" err="1">
                <a:solidFill>
                  <a:srgbClr val="0000FF"/>
                </a:solidFill>
                <a:effectLst>
                  <a:glow rad="127000">
                    <a:srgbClr val="FFFF00"/>
                  </a:glow>
                </a:effectLst>
              </a:rPr>
              <a:t>Ressurection</a:t>
            </a:r>
            <a:r>
              <a:rPr lang="en-US" sz="2800" b="1" dirty="0">
                <a:solidFill>
                  <a:srgbClr val="0000FF"/>
                </a:solidFill>
                <a:effectLst>
                  <a:glow rad="127000">
                    <a:srgbClr val="FFFF00"/>
                  </a:glow>
                </a:effectLst>
              </a:rPr>
              <a:t> Day</a:t>
            </a:r>
          </a:p>
        </p:txBody>
      </p:sp>
      <p:sp>
        <p:nvSpPr>
          <p:cNvPr id="18" name="Rectangle 17"/>
          <p:cNvSpPr/>
          <p:nvPr/>
        </p:nvSpPr>
        <p:spPr>
          <a:xfrm>
            <a:off x="377193" y="3360102"/>
            <a:ext cx="3142138" cy="2189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747251" y="2662369"/>
            <a:ext cx="3626790" cy="3634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933305" y="2634743"/>
            <a:ext cx="3770434" cy="3878981"/>
            <a:chOff x="907818" y="2593182"/>
            <a:chExt cx="3770434" cy="3878981"/>
          </a:xfrm>
        </p:grpSpPr>
        <p:grpSp>
          <p:nvGrpSpPr>
            <p:cNvPr id="9" name="Group 8"/>
            <p:cNvGrpSpPr/>
            <p:nvPr/>
          </p:nvGrpSpPr>
          <p:grpSpPr>
            <a:xfrm>
              <a:off x="1226815" y="2923884"/>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907818" y="2593182"/>
              <a:ext cx="3770434" cy="3878981"/>
              <a:chOff x="4198067" y="2241819"/>
              <a:chExt cx="3770434" cy="3878981"/>
            </a:xfrm>
          </p:grpSpPr>
          <p:sp>
            <p:nvSpPr>
              <p:cNvPr id="11" name="Pie 10"/>
              <p:cNvSpPr/>
              <p:nvPr/>
            </p:nvSpPr>
            <p:spPr>
              <a:xfrm rot="16200000">
                <a:off x="4667565" y="2532712"/>
                <a:ext cx="2650763" cy="3295120"/>
              </a:xfrm>
              <a:prstGeom prst="pie">
                <a:avLst>
                  <a:gd name="adj1" fmla="val 5061456"/>
                  <a:gd name="adj2" fmla="val 5353411"/>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sp>
            <p:nvSpPr>
              <p:cNvPr id="5" name="Pie 4"/>
              <p:cNvSpPr/>
              <p:nvPr/>
            </p:nvSpPr>
            <p:spPr>
              <a:xfrm rot="3120695">
                <a:off x="4143793" y="2296093"/>
                <a:ext cx="3878981" cy="3770434"/>
              </a:xfrm>
              <a:prstGeom prst="pie">
                <a:avLst>
                  <a:gd name="adj1" fmla="val 7632776"/>
                  <a:gd name="adj2" fmla="val 8024346"/>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Slide Number Placeholder 1"/>
          <p:cNvSpPr>
            <a:spLocks noGrp="1"/>
          </p:cNvSpPr>
          <p:nvPr>
            <p:ph type="sldNum" sz="quarter" idx="12"/>
          </p:nvPr>
        </p:nvSpPr>
        <p:spPr>
          <a:xfrm>
            <a:off x="11840308" y="6587440"/>
            <a:ext cx="384194" cy="270560"/>
          </a:xfrm>
        </p:spPr>
        <p:txBody>
          <a:bodyPr/>
          <a:lstStyle/>
          <a:p>
            <a:fld id="{D57F1E4F-1CFF-5643-939E-217C01CDF565}" type="slidenum">
              <a:rPr lang="en-US" sz="1200" smtClean="0">
                <a:solidFill>
                  <a:schemeClr val="tx1"/>
                </a:solidFill>
              </a:rPr>
              <a:pPr/>
              <a:t>76</a:t>
            </a:fld>
            <a:endParaRPr lang="en-US" sz="1200" dirty="0">
              <a:solidFill>
                <a:schemeClr val="tx1"/>
              </a:solidFill>
            </a:endParaRPr>
          </a:p>
        </p:txBody>
      </p:sp>
      <p:sp>
        <p:nvSpPr>
          <p:cNvPr id="45" name="Rectangle 44"/>
          <p:cNvSpPr/>
          <p:nvPr/>
        </p:nvSpPr>
        <p:spPr>
          <a:xfrm>
            <a:off x="358802" y="1040215"/>
            <a:ext cx="11393240" cy="1079530"/>
          </a:xfrm>
          <a:prstGeom prst="rect">
            <a:avLst/>
          </a:prstGeom>
          <a:solidFill>
            <a:srgbClr val="CC00FF">
              <a:alpha val="78000"/>
            </a:srgbClr>
          </a:solidFill>
          <a:ln w="57150">
            <a:solidFill>
              <a:schemeClr val="accent1">
                <a:lumMod val="60000"/>
                <a:lumOff val="4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The ladies purchased spices and </a:t>
            </a:r>
            <a:r>
              <a:rPr lang="en-US" sz="2800" b="1" dirty="0">
                <a:solidFill>
                  <a:schemeClr val="tx1"/>
                </a:solidFill>
              </a:rPr>
              <a:t>p</a:t>
            </a:r>
            <a:r>
              <a:rPr lang="en-US" sz="2800" b="1" u="sng" dirty="0">
                <a:solidFill>
                  <a:schemeClr val="tx1"/>
                </a:solidFill>
              </a:rPr>
              <a:t>re</a:t>
            </a:r>
            <a:r>
              <a:rPr lang="en-US" sz="2800" b="1" dirty="0">
                <a:solidFill>
                  <a:schemeClr val="tx1"/>
                </a:solidFill>
              </a:rPr>
              <a:t>p</a:t>
            </a:r>
            <a:r>
              <a:rPr lang="en-US" sz="2800" b="1" u="sng" dirty="0">
                <a:solidFill>
                  <a:schemeClr val="tx1"/>
                </a:solidFill>
              </a:rPr>
              <a:t>ared</a:t>
            </a:r>
            <a:r>
              <a:rPr lang="en-US" sz="2800" dirty="0"/>
              <a:t> them on </a:t>
            </a:r>
            <a:r>
              <a:rPr lang="en-US" sz="2800" b="1" dirty="0">
                <a:solidFill>
                  <a:srgbClr val="0CF4C8"/>
                </a:solidFill>
              </a:rPr>
              <a:t>Abib 16, </a:t>
            </a:r>
            <a:r>
              <a:rPr lang="en-US" sz="2800" dirty="0"/>
              <a:t>the </a:t>
            </a:r>
            <a:r>
              <a:rPr lang="en-US" sz="2800" dirty="0">
                <a:solidFill>
                  <a:schemeClr val="tx1"/>
                </a:solidFill>
                <a:effectLst>
                  <a:glow rad="127000">
                    <a:srgbClr val="FF9933"/>
                  </a:glow>
                </a:effectLst>
              </a:rPr>
              <a:t>Preparation</a:t>
            </a:r>
            <a:r>
              <a:rPr lang="en-US" sz="2800" dirty="0"/>
              <a:t> Cycle of the week, just prior to the </a:t>
            </a:r>
            <a:r>
              <a:rPr lang="en-US" sz="2800" dirty="0">
                <a:solidFill>
                  <a:srgbClr val="0000FF"/>
                </a:solidFill>
              </a:rPr>
              <a:t>7th Day Sabbath.</a:t>
            </a:r>
          </a:p>
        </p:txBody>
      </p:sp>
      <p:sp>
        <p:nvSpPr>
          <p:cNvPr id="17" name="Curved Up Arrow 16"/>
          <p:cNvSpPr/>
          <p:nvPr/>
        </p:nvSpPr>
        <p:spPr>
          <a:xfrm flipH="1">
            <a:off x="646226" y="4558704"/>
            <a:ext cx="4046966" cy="1751378"/>
          </a:xfrm>
          <a:prstGeom prst="curvedUpArrow">
            <a:avLst>
              <a:gd name="adj1" fmla="val 10819"/>
              <a:gd name="adj2" fmla="val 50000"/>
              <a:gd name="adj3" fmla="val 31429"/>
            </a:avLst>
          </a:prstGeom>
          <a:solidFill>
            <a:srgbClr val="FF00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1769708" y="3173935"/>
            <a:ext cx="2037489" cy="10840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Abib 16 </a:t>
            </a:r>
          </a:p>
          <a:p>
            <a:pPr algn="ctr"/>
            <a:r>
              <a:rPr lang="en-US" sz="2200" b="1" dirty="0">
                <a:solidFill>
                  <a:schemeClr val="tx1"/>
                </a:solidFill>
                <a:effectLst>
                  <a:glow rad="127000">
                    <a:srgbClr val="FF9933"/>
                  </a:glow>
                </a:effectLst>
              </a:rPr>
              <a:t>6</a:t>
            </a:r>
            <a:r>
              <a:rPr lang="en-US" sz="2200" b="1" baseline="30000" dirty="0">
                <a:solidFill>
                  <a:schemeClr val="tx1"/>
                </a:solidFill>
                <a:effectLst>
                  <a:glow rad="127000">
                    <a:srgbClr val="FF9933"/>
                  </a:glow>
                </a:effectLst>
              </a:rPr>
              <a:t>th</a:t>
            </a:r>
            <a:r>
              <a:rPr lang="en-US" sz="2200" b="1" dirty="0">
                <a:solidFill>
                  <a:schemeClr val="tx1"/>
                </a:solidFill>
                <a:effectLst>
                  <a:glow rad="127000">
                    <a:srgbClr val="FF9933"/>
                  </a:glow>
                </a:effectLst>
              </a:rPr>
              <a:t> Cycle -</a:t>
            </a:r>
          </a:p>
          <a:p>
            <a:pPr algn="ctr"/>
            <a:r>
              <a:rPr lang="en-US" sz="2200" b="1" dirty="0">
                <a:solidFill>
                  <a:schemeClr val="tx1"/>
                </a:solidFill>
                <a:effectLst>
                  <a:glow rad="127000">
                    <a:srgbClr val="FF9933"/>
                  </a:glow>
                </a:effectLst>
              </a:rPr>
              <a:t>Preparation</a:t>
            </a:r>
          </a:p>
        </p:txBody>
      </p:sp>
      <p:grpSp>
        <p:nvGrpSpPr>
          <p:cNvPr id="13" name="Group 12"/>
          <p:cNvGrpSpPr/>
          <p:nvPr/>
        </p:nvGrpSpPr>
        <p:grpSpPr>
          <a:xfrm>
            <a:off x="5756586" y="2619213"/>
            <a:ext cx="3770434" cy="3878981"/>
            <a:chOff x="5705921" y="2361712"/>
            <a:chExt cx="3770434" cy="3878981"/>
          </a:xfrm>
        </p:grpSpPr>
        <p:grpSp>
          <p:nvGrpSpPr>
            <p:cNvPr id="21" name="Group 20"/>
            <p:cNvGrpSpPr/>
            <p:nvPr/>
          </p:nvGrpSpPr>
          <p:grpSpPr>
            <a:xfrm>
              <a:off x="5884075" y="2692417"/>
              <a:ext cx="3167694" cy="3217574"/>
              <a:chOff x="6205729" y="2026748"/>
              <a:chExt cx="3167694" cy="3217574"/>
            </a:xfrm>
          </p:grpSpPr>
          <p:sp>
            <p:nvSpPr>
              <p:cNvPr id="22" name="Pie 21"/>
              <p:cNvSpPr/>
              <p:nvPr/>
            </p:nvSpPr>
            <p:spPr>
              <a:xfrm rot="8066588">
                <a:off x="6246362" y="2051688"/>
                <a:ext cx="3086428" cy="3167694"/>
              </a:xfrm>
              <a:prstGeom prst="pie">
                <a:avLst>
                  <a:gd name="adj1" fmla="val 2685494"/>
                  <a:gd name="adj2" fmla="val 13530918"/>
                </a:avLst>
              </a:prstGeom>
              <a:solidFill>
                <a:srgbClr val="0CF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Pie 22"/>
              <p:cNvSpPr/>
              <p:nvPr/>
            </p:nvSpPr>
            <p:spPr>
              <a:xfrm rot="20712081">
                <a:off x="6225129" y="2026748"/>
                <a:ext cx="3128893" cy="3217574"/>
              </a:xfrm>
              <a:prstGeom prst="pie">
                <a:avLst>
                  <a:gd name="adj1" fmla="val 873756"/>
                  <a:gd name="adj2" fmla="val 1163308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ie 23"/>
            <p:cNvSpPr/>
            <p:nvPr/>
          </p:nvSpPr>
          <p:spPr>
            <a:xfrm rot="16200000">
              <a:off x="6061541" y="2668244"/>
              <a:ext cx="2650763" cy="3295120"/>
            </a:xfrm>
            <a:prstGeom prst="pie">
              <a:avLst>
                <a:gd name="adj1" fmla="val 5061456"/>
                <a:gd name="adj2" fmla="val 5353411"/>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33"/>
                </a:solidFill>
              </a:endParaRPr>
            </a:p>
          </p:txBody>
        </p:sp>
        <p:sp>
          <p:nvSpPr>
            <p:cNvPr id="26" name="Pie 25"/>
            <p:cNvSpPr/>
            <p:nvPr/>
          </p:nvSpPr>
          <p:spPr>
            <a:xfrm rot="3120695">
              <a:off x="5651647" y="2415986"/>
              <a:ext cx="3878981" cy="3770434"/>
            </a:xfrm>
            <a:prstGeom prst="pie">
              <a:avLst>
                <a:gd name="adj1" fmla="val 7632776"/>
                <a:gd name="adj2" fmla="val 8024346"/>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Curved Up Arrow 26"/>
          <p:cNvSpPr/>
          <p:nvPr/>
        </p:nvSpPr>
        <p:spPr>
          <a:xfrm flipV="1">
            <a:off x="768340" y="2245322"/>
            <a:ext cx="5578134" cy="2080439"/>
          </a:xfrm>
          <a:prstGeom prst="curvedUpArrow">
            <a:avLst>
              <a:gd name="adj1" fmla="val 13211"/>
              <a:gd name="adj2" fmla="val 50000"/>
              <a:gd name="adj3" fmla="val 31429"/>
            </a:avLst>
          </a:prstGeom>
          <a:solidFill>
            <a:srgbClr val="CC00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2007910" y="4711949"/>
            <a:ext cx="1599556" cy="1145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Abib 16 Night Season</a:t>
            </a:r>
          </a:p>
        </p:txBody>
      </p:sp>
      <p:sp>
        <p:nvSpPr>
          <p:cNvPr id="20" name="Curved Down Arrow 19"/>
          <p:cNvSpPr/>
          <p:nvPr/>
        </p:nvSpPr>
        <p:spPr>
          <a:xfrm>
            <a:off x="1055137" y="2859124"/>
            <a:ext cx="3873914" cy="1545731"/>
          </a:xfrm>
          <a:prstGeom prst="curvedDownArrow">
            <a:avLst>
              <a:gd name="adj1" fmla="val 11676"/>
              <a:gd name="adj2" fmla="val 50000"/>
              <a:gd name="adj3" fmla="val 30640"/>
            </a:avLst>
          </a:prstGeom>
          <a:solidFill>
            <a:srgbClr val="FF00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6492134" y="3031519"/>
            <a:ext cx="2101733" cy="15354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rPr>
              <a:t>Abib 17</a:t>
            </a:r>
          </a:p>
          <a:p>
            <a:pPr algn="ctr"/>
            <a:r>
              <a:rPr lang="en-US" sz="2400" b="1" dirty="0">
                <a:solidFill>
                  <a:srgbClr val="0000FF"/>
                </a:solidFill>
              </a:rPr>
              <a:t>7</a:t>
            </a:r>
            <a:r>
              <a:rPr lang="en-US" sz="2400" b="1" baseline="30000" dirty="0">
                <a:solidFill>
                  <a:srgbClr val="0000FF"/>
                </a:solidFill>
              </a:rPr>
              <a:t>th</a:t>
            </a:r>
            <a:r>
              <a:rPr lang="en-US" sz="2400" b="1" dirty="0">
                <a:solidFill>
                  <a:srgbClr val="0000FF"/>
                </a:solidFill>
              </a:rPr>
              <a:t> Day </a:t>
            </a:r>
          </a:p>
          <a:p>
            <a:pPr algn="ctr"/>
            <a:r>
              <a:rPr lang="en-US" sz="2400" b="1" dirty="0">
                <a:solidFill>
                  <a:srgbClr val="0000FF"/>
                </a:solidFill>
              </a:rPr>
              <a:t>Sabbath</a:t>
            </a:r>
          </a:p>
        </p:txBody>
      </p:sp>
      <p:sp>
        <p:nvSpPr>
          <p:cNvPr id="30" name="Rounded Rectangle 29"/>
          <p:cNvSpPr/>
          <p:nvPr/>
        </p:nvSpPr>
        <p:spPr>
          <a:xfrm>
            <a:off x="6420557" y="4628435"/>
            <a:ext cx="2240355" cy="11704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Abib 17  Sabbath Night Season</a:t>
            </a:r>
          </a:p>
        </p:txBody>
      </p:sp>
      <p:cxnSp>
        <p:nvCxnSpPr>
          <p:cNvPr id="32" name="Straight Connector 31"/>
          <p:cNvCxnSpPr/>
          <p:nvPr/>
        </p:nvCxnSpPr>
        <p:spPr>
          <a:xfrm flipV="1">
            <a:off x="8326582" y="3173935"/>
            <a:ext cx="595745" cy="594501"/>
          </a:xfrm>
          <a:prstGeom prst="line">
            <a:avLst/>
          </a:prstGeom>
          <a:ln w="76200">
            <a:solidFill>
              <a:schemeClr val="accent1">
                <a:lumMod val="60000"/>
                <a:lumOff val="40000"/>
              </a:schemeClr>
            </a:solidFill>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9240591" y="2211888"/>
            <a:ext cx="2553016" cy="2346816"/>
          </a:xfrm>
          <a:prstGeom prst="roundRect">
            <a:avLst/>
          </a:prstGeom>
          <a:solidFill>
            <a:schemeClr val="accent4">
              <a:lumMod val="40000"/>
              <a:lumOff val="60000"/>
            </a:schemeClr>
          </a:solidFill>
          <a:ln w="57150">
            <a:solidFill>
              <a:schemeClr val="accent1">
                <a:lumMod val="60000"/>
                <a:lumOff val="40000"/>
              </a:schemeClr>
            </a:solidFill>
          </a:ln>
          <a:effectLst>
            <a:glow rad="127000">
              <a:srgbClr val="FFC0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glow rad="152400">
                    <a:srgbClr val="0CF4C8"/>
                  </a:glow>
                </a:effectLst>
              </a:rPr>
              <a:t>72 hours </a:t>
            </a:r>
            <a:r>
              <a:rPr lang="en-US" sz="3200" dirty="0">
                <a:solidFill>
                  <a:schemeClr val="tx1"/>
                </a:solidFill>
              </a:rPr>
              <a:t>from </a:t>
            </a:r>
            <a:r>
              <a:rPr lang="en-US" sz="3200" b="1" dirty="0">
                <a:solidFill>
                  <a:srgbClr val="0000FF"/>
                </a:solidFill>
              </a:rPr>
              <a:t>Yahusha’s</a:t>
            </a:r>
            <a:r>
              <a:rPr lang="en-US" sz="3200" dirty="0">
                <a:solidFill>
                  <a:schemeClr val="tx1"/>
                </a:solidFill>
              </a:rPr>
              <a:t> </a:t>
            </a:r>
            <a:r>
              <a:rPr lang="en-US" sz="3200" b="1" dirty="0">
                <a:solidFill>
                  <a:schemeClr val="tx1"/>
                </a:solidFill>
              </a:rPr>
              <a:t>death.</a:t>
            </a:r>
            <a:r>
              <a:rPr lang="en-US" sz="3200" dirty="0">
                <a:solidFill>
                  <a:schemeClr val="tx1"/>
                </a:solidFill>
              </a:rPr>
              <a:t> </a:t>
            </a:r>
          </a:p>
        </p:txBody>
      </p:sp>
      <p:cxnSp>
        <p:nvCxnSpPr>
          <p:cNvPr id="36" name="Straight Arrow Connector 35"/>
          <p:cNvCxnSpPr/>
          <p:nvPr/>
        </p:nvCxnSpPr>
        <p:spPr>
          <a:xfrm flipH="1">
            <a:off x="9085148" y="2775994"/>
            <a:ext cx="543761" cy="314811"/>
          </a:xfrm>
          <a:prstGeom prst="straightConnector1">
            <a:avLst/>
          </a:prstGeom>
          <a:ln w="57150">
            <a:solidFill>
              <a:schemeClr val="tx1"/>
            </a:solidFill>
            <a:tailEnd type="triangle"/>
          </a:ln>
          <a:effectLst>
            <a:glow rad="127000">
              <a:srgbClr val="0CF4C8"/>
            </a:glow>
          </a:effectLst>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9280063" y="4786881"/>
            <a:ext cx="2471979" cy="1726843"/>
          </a:xfrm>
          <a:prstGeom prst="roundRect">
            <a:avLst/>
          </a:prstGeom>
          <a:noFill/>
          <a:ln>
            <a:noFill/>
          </a:ln>
          <a:effectLst>
            <a:glow rad="127000">
              <a:srgbClr val="0CF4C8"/>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glow rad="127000">
                    <a:srgbClr val="0CF4C8"/>
                  </a:glow>
                </a:effectLst>
              </a:rPr>
              <a:t>72 hours =</a:t>
            </a:r>
            <a:r>
              <a:rPr lang="en-US" sz="3200" dirty="0">
                <a:solidFill>
                  <a:schemeClr val="tx1"/>
                </a:solidFill>
              </a:rPr>
              <a:t> </a:t>
            </a:r>
          </a:p>
          <a:p>
            <a:pPr algn="ctr"/>
            <a:r>
              <a:rPr lang="en-US" sz="3200" b="1" dirty="0">
                <a:solidFill>
                  <a:schemeClr val="tx1"/>
                </a:solidFill>
              </a:rPr>
              <a:t>3 days &amp; </a:t>
            </a:r>
            <a:br>
              <a:rPr lang="en-US" sz="3200" b="1" dirty="0">
                <a:solidFill>
                  <a:schemeClr val="tx1"/>
                </a:solidFill>
              </a:rPr>
            </a:br>
            <a:r>
              <a:rPr lang="en-US" sz="3200" b="1" dirty="0">
                <a:solidFill>
                  <a:schemeClr val="tx1"/>
                </a:solidFill>
              </a:rPr>
              <a:t>3 nights</a:t>
            </a:r>
          </a:p>
        </p:txBody>
      </p:sp>
      <p:grpSp>
        <p:nvGrpSpPr>
          <p:cNvPr id="34" name="Group 33"/>
          <p:cNvGrpSpPr/>
          <p:nvPr/>
        </p:nvGrpSpPr>
        <p:grpSpPr>
          <a:xfrm>
            <a:off x="41932" y="4257937"/>
            <a:ext cx="8446976" cy="2485724"/>
            <a:chOff x="42062" y="4053669"/>
            <a:chExt cx="8446976" cy="2485724"/>
          </a:xfrm>
        </p:grpSpPr>
        <p:sp>
          <p:nvSpPr>
            <p:cNvPr id="35" name="Rounded Rectangle 34"/>
            <p:cNvSpPr/>
            <p:nvPr/>
          </p:nvSpPr>
          <p:spPr>
            <a:xfrm>
              <a:off x="42062" y="5969391"/>
              <a:ext cx="8446976" cy="570002"/>
            </a:xfrm>
            <a:prstGeom prst="roundRect">
              <a:avLst/>
            </a:prstGeom>
            <a:solidFill>
              <a:schemeClr val="tx1"/>
            </a:soli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9050">
                    <a:solidFill>
                      <a:srgbClr val="0000FF"/>
                    </a:solidFill>
                  </a:ln>
                  <a:solidFill>
                    <a:srgbClr val="FFFF00"/>
                  </a:solidFill>
                  <a:effectLst>
                    <a:glow rad="127000">
                      <a:schemeClr val="accent1">
                        <a:lumMod val="60000"/>
                        <a:lumOff val="40000"/>
                      </a:schemeClr>
                    </a:glow>
                  </a:effectLst>
                </a:rPr>
                <a:t>Dawn of Abib 16, to </a:t>
              </a:r>
              <a:r>
                <a:rPr lang="en-US" sz="3600" b="1" dirty="0">
                  <a:ln w="19050">
                    <a:solidFill>
                      <a:srgbClr val="0000FF"/>
                    </a:solidFill>
                  </a:ln>
                  <a:solidFill>
                    <a:srgbClr val="FFFF00"/>
                  </a:solidFill>
                  <a:effectLst>
                    <a:glow rad="127000">
                      <a:srgbClr val="0CF4C8"/>
                    </a:glow>
                  </a:effectLst>
                </a:rPr>
                <a:t>-</a:t>
              </a:r>
              <a:r>
                <a:rPr lang="en-US" sz="3600" b="1" dirty="0">
                  <a:ln w="19050">
                    <a:solidFill>
                      <a:srgbClr val="0000FF"/>
                    </a:solidFill>
                  </a:ln>
                  <a:solidFill>
                    <a:srgbClr val="FFFF00"/>
                  </a:solidFill>
                  <a:effectLst>
                    <a:glow rad="127000">
                      <a:schemeClr val="accent1">
                        <a:lumMod val="60000"/>
                        <a:lumOff val="40000"/>
                      </a:schemeClr>
                    </a:glow>
                  </a:effectLst>
                </a:rPr>
                <a:t> </a:t>
              </a:r>
              <a:r>
                <a:rPr lang="en-US" sz="3600" b="1" dirty="0">
                  <a:ln w="19050">
                    <a:solidFill>
                      <a:srgbClr val="0000FF"/>
                    </a:solidFill>
                  </a:ln>
                  <a:solidFill>
                    <a:srgbClr val="FFFF00"/>
                  </a:solidFill>
                  <a:effectLst>
                    <a:glow rad="127000">
                      <a:srgbClr val="0CF4C8"/>
                    </a:glow>
                  </a:effectLst>
                </a:rPr>
                <a:t>Dawn, Abib 17!</a:t>
              </a:r>
            </a:p>
          </p:txBody>
        </p:sp>
        <p:sp>
          <p:nvSpPr>
            <p:cNvPr id="38" name="Bent Arrow 37"/>
            <p:cNvSpPr/>
            <p:nvPr/>
          </p:nvSpPr>
          <p:spPr>
            <a:xfrm>
              <a:off x="446495" y="4053669"/>
              <a:ext cx="438319" cy="1877988"/>
            </a:xfrm>
            <a:prstGeom prst="bentArrow">
              <a:avLst>
                <a:gd name="adj1" fmla="val 25000"/>
                <a:gd name="adj2" fmla="val 49312"/>
                <a:gd name="adj3" fmla="val 46273"/>
                <a:gd name="adj4" fmla="val 43750"/>
              </a:avLst>
            </a:prstGeom>
            <a:solidFill>
              <a:srgbClr val="FFFF00"/>
            </a:solidFill>
            <a:ln w="38100">
              <a:solidFill>
                <a:schemeClr val="accent1">
                  <a:lumMod val="60000"/>
                  <a:lumOff val="40000"/>
                </a:schemeClr>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Bent Arrow 38"/>
          <p:cNvSpPr/>
          <p:nvPr/>
        </p:nvSpPr>
        <p:spPr>
          <a:xfrm>
            <a:off x="5171115" y="4246815"/>
            <a:ext cx="438319" cy="1877988"/>
          </a:xfrm>
          <a:prstGeom prst="bentArrow">
            <a:avLst>
              <a:gd name="adj1" fmla="val 25000"/>
              <a:gd name="adj2" fmla="val 49312"/>
              <a:gd name="adj3" fmla="val 46273"/>
              <a:gd name="adj4" fmla="val 43750"/>
            </a:avLst>
          </a:prstGeom>
          <a:solidFill>
            <a:srgbClr val="FFFF00"/>
          </a:solidFill>
          <a:ln w="38100">
            <a:solidFill>
              <a:schemeClr val="accent1">
                <a:lumMod val="60000"/>
                <a:lumOff val="40000"/>
              </a:schemeClr>
            </a:solidFill>
          </a:ln>
          <a:effectLst>
            <a:glow rad="228600">
              <a:srgbClr val="0CF4C8"/>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13731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25">
                                          <p:stCondLst>
                                            <p:cond delay="0"/>
                                          </p:stCondLst>
                                        </p:cTn>
                                        <p:tgtEl>
                                          <p:spTgt spid="45"/>
                                        </p:tgtEl>
                                      </p:cBhvr>
                                    </p:animEffect>
                                    <p:anim calcmode="lin" valueType="num">
                                      <p:cBhvr>
                                        <p:cTn id="8" dur="2278"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5"/>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5"/>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5"/>
                                        </p:tgtEl>
                                        <p:attrNameLst>
                                          <p:attrName>ppt_y</p:attrName>
                                        </p:attrNameLst>
                                      </p:cBhvr>
                                      <p:tavLst>
                                        <p:tav tm="0" fmla="#ppt_y-sin(pi*$)/81">
                                          <p:val>
                                            <p:fltVal val="0"/>
                                          </p:val>
                                        </p:tav>
                                        <p:tav tm="100000">
                                          <p:val>
                                            <p:fltVal val="1"/>
                                          </p:val>
                                        </p:tav>
                                      </p:tavLst>
                                    </p:anim>
                                    <p:animScale>
                                      <p:cBhvr>
                                        <p:cTn id="13" dur="33">
                                          <p:stCondLst>
                                            <p:cond delay="812"/>
                                          </p:stCondLst>
                                        </p:cTn>
                                        <p:tgtEl>
                                          <p:spTgt spid="45"/>
                                        </p:tgtEl>
                                      </p:cBhvr>
                                      <p:to x="100000" y="60000"/>
                                    </p:animScale>
                                    <p:animScale>
                                      <p:cBhvr>
                                        <p:cTn id="14" dur="207" decel="50000">
                                          <p:stCondLst>
                                            <p:cond delay="845"/>
                                          </p:stCondLst>
                                        </p:cTn>
                                        <p:tgtEl>
                                          <p:spTgt spid="45"/>
                                        </p:tgtEl>
                                      </p:cBhvr>
                                      <p:to x="100000" y="100000"/>
                                    </p:animScale>
                                    <p:animScale>
                                      <p:cBhvr>
                                        <p:cTn id="15" dur="33">
                                          <p:stCondLst>
                                            <p:cond delay="1640"/>
                                          </p:stCondLst>
                                        </p:cTn>
                                        <p:tgtEl>
                                          <p:spTgt spid="45"/>
                                        </p:tgtEl>
                                      </p:cBhvr>
                                      <p:to x="100000" y="80000"/>
                                    </p:animScale>
                                    <p:animScale>
                                      <p:cBhvr>
                                        <p:cTn id="16" dur="207" decel="50000">
                                          <p:stCondLst>
                                            <p:cond delay="1673"/>
                                          </p:stCondLst>
                                        </p:cTn>
                                        <p:tgtEl>
                                          <p:spTgt spid="45"/>
                                        </p:tgtEl>
                                      </p:cBhvr>
                                      <p:to x="100000" y="100000"/>
                                    </p:animScale>
                                    <p:animScale>
                                      <p:cBhvr>
                                        <p:cTn id="17" dur="33">
                                          <p:stCondLst>
                                            <p:cond delay="2052"/>
                                          </p:stCondLst>
                                        </p:cTn>
                                        <p:tgtEl>
                                          <p:spTgt spid="45"/>
                                        </p:tgtEl>
                                      </p:cBhvr>
                                      <p:to x="100000" y="90000"/>
                                    </p:animScale>
                                    <p:animScale>
                                      <p:cBhvr>
                                        <p:cTn id="18" dur="207" decel="50000">
                                          <p:stCondLst>
                                            <p:cond delay="2085"/>
                                          </p:stCondLst>
                                        </p:cTn>
                                        <p:tgtEl>
                                          <p:spTgt spid="45"/>
                                        </p:tgtEl>
                                      </p:cBhvr>
                                      <p:to x="100000" y="100000"/>
                                    </p:animScale>
                                    <p:animScale>
                                      <p:cBhvr>
                                        <p:cTn id="19" dur="33">
                                          <p:stCondLst>
                                            <p:cond delay="2260"/>
                                          </p:stCondLst>
                                        </p:cTn>
                                        <p:tgtEl>
                                          <p:spTgt spid="45"/>
                                        </p:tgtEl>
                                      </p:cBhvr>
                                      <p:to x="100000" y="95000"/>
                                    </p:animScale>
                                    <p:animScale>
                                      <p:cBhvr>
                                        <p:cTn id="20" dur="207" decel="50000">
                                          <p:stCondLst>
                                            <p:cond delay="2293"/>
                                          </p:stCondLst>
                                        </p:cTn>
                                        <p:tgtEl>
                                          <p:spTgt spid="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15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1750"/>
                                        <p:tgtEl>
                                          <p:spTgt spid="20"/>
                                        </p:tgtEl>
                                      </p:cBhvr>
                                    </p:animEffect>
                                  </p:childTnLst>
                                </p:cTn>
                              </p:par>
                              <p:par>
                                <p:cTn id="41" presetID="22" presetClass="entr" presetSubtype="2" fill="hold" grpId="0" nodeType="withEffect">
                                  <p:stCondLst>
                                    <p:cond delay="300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175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1750"/>
                                        <p:tgtEl>
                                          <p:spTgt spid="27"/>
                                        </p:tgtEl>
                                      </p:cBhvr>
                                    </p:animEffect>
                                  </p:childTnLst>
                                </p:cTn>
                              </p:par>
                              <p:par>
                                <p:cTn id="49" presetID="2" presetClass="entr" presetSubtype="2" fill="hold" nodeType="withEffect">
                                  <p:stCondLst>
                                    <p:cond delay="5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1+#ppt_w/2"/>
                                          </p:val>
                                        </p:tav>
                                        <p:tav tm="100000">
                                          <p:val>
                                            <p:strVal val="#ppt_x"/>
                                          </p:val>
                                        </p:tav>
                                      </p:tavLst>
                                    </p:anim>
                                    <p:anim calcmode="lin" valueType="num">
                                      <p:cBhvr additive="base">
                                        <p:cTn id="52" dur="10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1000" fill="hold"/>
                                        <p:tgtEl>
                                          <p:spTgt spid="29"/>
                                        </p:tgtEl>
                                        <p:attrNameLst>
                                          <p:attrName>ppt_x</p:attrName>
                                        </p:attrNameLst>
                                      </p:cBhvr>
                                      <p:tavLst>
                                        <p:tav tm="0">
                                          <p:val>
                                            <p:strVal val="1+#ppt_w/2"/>
                                          </p:val>
                                        </p:tav>
                                        <p:tav tm="100000">
                                          <p:val>
                                            <p:strVal val="#ppt_x"/>
                                          </p:val>
                                        </p:tav>
                                      </p:tavLst>
                                    </p:anim>
                                    <p:anim calcmode="lin" valueType="num">
                                      <p:cBhvr additive="base">
                                        <p:cTn id="56" dur="100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1000" fill="hold"/>
                                        <p:tgtEl>
                                          <p:spTgt spid="30"/>
                                        </p:tgtEl>
                                        <p:attrNameLst>
                                          <p:attrName>ppt_x</p:attrName>
                                        </p:attrNameLst>
                                      </p:cBhvr>
                                      <p:tavLst>
                                        <p:tav tm="0">
                                          <p:val>
                                            <p:strVal val="1+#ppt_w/2"/>
                                          </p:val>
                                        </p:tav>
                                        <p:tav tm="100000">
                                          <p:val>
                                            <p:strVal val="#ppt_x"/>
                                          </p:val>
                                        </p:tav>
                                      </p:tavLst>
                                    </p:anim>
                                    <p:anim calcmode="lin" valueType="num">
                                      <p:cBhvr additive="base">
                                        <p:cTn id="6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500" fill="hold"/>
                                        <p:tgtEl>
                                          <p:spTgt spid="33"/>
                                        </p:tgtEl>
                                        <p:attrNameLst>
                                          <p:attrName>ppt_w</p:attrName>
                                        </p:attrNameLst>
                                      </p:cBhvr>
                                      <p:tavLst>
                                        <p:tav tm="0">
                                          <p:val>
                                            <p:fltVal val="0"/>
                                          </p:val>
                                        </p:tav>
                                        <p:tav tm="100000">
                                          <p:val>
                                            <p:strVal val="#ppt_w"/>
                                          </p:val>
                                        </p:tav>
                                      </p:tavLst>
                                    </p:anim>
                                    <p:anim calcmode="lin" valueType="num">
                                      <p:cBhvr>
                                        <p:cTn id="66" dur="1500" fill="hold"/>
                                        <p:tgtEl>
                                          <p:spTgt spid="33"/>
                                        </p:tgtEl>
                                        <p:attrNameLst>
                                          <p:attrName>ppt_h</p:attrName>
                                        </p:attrNameLst>
                                      </p:cBhvr>
                                      <p:tavLst>
                                        <p:tav tm="0">
                                          <p:val>
                                            <p:fltVal val="0"/>
                                          </p:val>
                                        </p:tav>
                                        <p:tav tm="100000">
                                          <p:val>
                                            <p:strVal val="#ppt_h"/>
                                          </p:val>
                                        </p:tav>
                                      </p:tavLst>
                                    </p:anim>
                                    <p:anim calcmode="lin" valueType="num">
                                      <p:cBhvr>
                                        <p:cTn id="67" dur="1500" fill="hold"/>
                                        <p:tgtEl>
                                          <p:spTgt spid="33"/>
                                        </p:tgtEl>
                                        <p:attrNameLst>
                                          <p:attrName>style.rotation</p:attrName>
                                        </p:attrNameLst>
                                      </p:cBhvr>
                                      <p:tavLst>
                                        <p:tav tm="0">
                                          <p:val>
                                            <p:fltVal val="90"/>
                                          </p:val>
                                        </p:tav>
                                        <p:tav tm="100000">
                                          <p:val>
                                            <p:fltVal val="0"/>
                                          </p:val>
                                        </p:tav>
                                      </p:tavLst>
                                    </p:anim>
                                    <p:animEffect transition="in" filter="fade">
                                      <p:cBhvr>
                                        <p:cTn id="68" dur="1500"/>
                                        <p:tgtEl>
                                          <p:spTgt spid="33"/>
                                        </p:tgtEl>
                                      </p:cBhvr>
                                    </p:animEffect>
                                  </p:childTnLst>
                                </p:cTn>
                              </p:par>
                              <p:par>
                                <p:cTn id="69" presetID="22" presetClass="entr" presetSubtype="2" fill="hold" nodeType="withEffect">
                                  <p:stCondLst>
                                    <p:cond delay="1750"/>
                                  </p:stCondLst>
                                  <p:childTnLst>
                                    <p:set>
                                      <p:cBhvr>
                                        <p:cTn id="70" dur="1" fill="hold">
                                          <p:stCondLst>
                                            <p:cond delay="0"/>
                                          </p:stCondLst>
                                        </p:cTn>
                                        <p:tgtEl>
                                          <p:spTgt spid="36"/>
                                        </p:tgtEl>
                                        <p:attrNameLst>
                                          <p:attrName>style.visibility</p:attrName>
                                        </p:attrNameLst>
                                      </p:cBhvr>
                                      <p:to>
                                        <p:strVal val="visible"/>
                                      </p:to>
                                    </p:set>
                                    <p:animEffect transition="in" filter="wipe(right)">
                                      <p:cBhvr>
                                        <p:cTn id="71" dur="1000"/>
                                        <p:tgtEl>
                                          <p:spTgt spid="36"/>
                                        </p:tgtEl>
                                      </p:cBhvr>
                                    </p:animEffect>
                                  </p:childTnLst>
                                </p:cTn>
                              </p:par>
                              <p:par>
                                <p:cTn id="72" presetID="42" presetClass="entr" presetSubtype="0" fill="hold" nodeType="withEffect">
                                  <p:stCondLst>
                                    <p:cond delay="225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250"/>
                                        <p:tgtEl>
                                          <p:spTgt spid="32"/>
                                        </p:tgtEl>
                                      </p:cBhvr>
                                    </p:animEffect>
                                    <p:anim calcmode="lin" valueType="num">
                                      <p:cBhvr>
                                        <p:cTn id="75" dur="1250" fill="hold"/>
                                        <p:tgtEl>
                                          <p:spTgt spid="32"/>
                                        </p:tgtEl>
                                        <p:attrNameLst>
                                          <p:attrName>ppt_x</p:attrName>
                                        </p:attrNameLst>
                                      </p:cBhvr>
                                      <p:tavLst>
                                        <p:tav tm="0">
                                          <p:val>
                                            <p:strVal val="#ppt_x"/>
                                          </p:val>
                                        </p:tav>
                                        <p:tav tm="100000">
                                          <p:val>
                                            <p:strVal val="#ppt_x"/>
                                          </p:val>
                                        </p:tav>
                                      </p:tavLst>
                                    </p:anim>
                                    <p:anim calcmode="lin" valueType="num">
                                      <p:cBhvr>
                                        <p:cTn id="76"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1000" fill="hold"/>
                                        <p:tgtEl>
                                          <p:spTgt spid="37"/>
                                        </p:tgtEl>
                                        <p:attrNameLst>
                                          <p:attrName>ppt_w</p:attrName>
                                        </p:attrNameLst>
                                      </p:cBhvr>
                                      <p:tavLst>
                                        <p:tav tm="0">
                                          <p:val>
                                            <p:fltVal val="0"/>
                                          </p:val>
                                        </p:tav>
                                        <p:tav tm="100000">
                                          <p:val>
                                            <p:strVal val="#ppt_w"/>
                                          </p:val>
                                        </p:tav>
                                      </p:tavLst>
                                    </p:anim>
                                    <p:anim calcmode="lin" valueType="num">
                                      <p:cBhvr>
                                        <p:cTn id="82" dur="1000" fill="hold"/>
                                        <p:tgtEl>
                                          <p:spTgt spid="37"/>
                                        </p:tgtEl>
                                        <p:attrNameLst>
                                          <p:attrName>ppt_h</p:attrName>
                                        </p:attrNameLst>
                                      </p:cBhvr>
                                      <p:tavLst>
                                        <p:tav tm="0">
                                          <p:val>
                                            <p:fltVal val="0"/>
                                          </p:val>
                                        </p:tav>
                                        <p:tav tm="100000">
                                          <p:val>
                                            <p:strVal val="#ppt_h"/>
                                          </p:val>
                                        </p:tav>
                                      </p:tavLst>
                                    </p:anim>
                                    <p:anim calcmode="lin" valueType="num">
                                      <p:cBhvr>
                                        <p:cTn id="83" dur="1000" fill="hold"/>
                                        <p:tgtEl>
                                          <p:spTgt spid="37"/>
                                        </p:tgtEl>
                                        <p:attrNameLst>
                                          <p:attrName>style.rotation</p:attrName>
                                        </p:attrNameLst>
                                      </p:cBhvr>
                                      <p:tavLst>
                                        <p:tav tm="0">
                                          <p:val>
                                            <p:fltVal val="90"/>
                                          </p:val>
                                        </p:tav>
                                        <p:tav tm="100000">
                                          <p:val>
                                            <p:fltVal val="0"/>
                                          </p:val>
                                        </p:tav>
                                      </p:tavLst>
                                    </p:anim>
                                    <p:animEffect transition="in" filter="fade">
                                      <p:cBhvr>
                                        <p:cTn id="84" dur="10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2000" fill="hold"/>
                                        <p:tgtEl>
                                          <p:spTgt spid="34"/>
                                        </p:tgtEl>
                                        <p:attrNameLst>
                                          <p:attrName>ppt_w</p:attrName>
                                        </p:attrNameLst>
                                      </p:cBhvr>
                                      <p:tavLst>
                                        <p:tav tm="0">
                                          <p:val>
                                            <p:fltVal val="0"/>
                                          </p:val>
                                        </p:tav>
                                        <p:tav tm="100000">
                                          <p:val>
                                            <p:strVal val="#ppt_w"/>
                                          </p:val>
                                        </p:tav>
                                      </p:tavLst>
                                    </p:anim>
                                    <p:anim calcmode="lin" valueType="num">
                                      <p:cBhvr>
                                        <p:cTn id="90" dur="2000" fill="hold"/>
                                        <p:tgtEl>
                                          <p:spTgt spid="34"/>
                                        </p:tgtEl>
                                        <p:attrNameLst>
                                          <p:attrName>ppt_h</p:attrName>
                                        </p:attrNameLst>
                                      </p:cBhvr>
                                      <p:tavLst>
                                        <p:tav tm="0">
                                          <p:val>
                                            <p:fltVal val="0"/>
                                          </p:val>
                                        </p:tav>
                                        <p:tav tm="100000">
                                          <p:val>
                                            <p:strVal val="#ppt_h"/>
                                          </p:val>
                                        </p:tav>
                                      </p:tavLst>
                                    </p:anim>
                                    <p:anim calcmode="lin" valueType="num">
                                      <p:cBhvr>
                                        <p:cTn id="91" dur="2000" fill="hold"/>
                                        <p:tgtEl>
                                          <p:spTgt spid="34"/>
                                        </p:tgtEl>
                                        <p:attrNameLst>
                                          <p:attrName>style.rotation</p:attrName>
                                        </p:attrNameLst>
                                      </p:cBhvr>
                                      <p:tavLst>
                                        <p:tav tm="0">
                                          <p:val>
                                            <p:fltVal val="90"/>
                                          </p:val>
                                        </p:tav>
                                        <p:tav tm="100000">
                                          <p:val>
                                            <p:fltVal val="0"/>
                                          </p:val>
                                        </p:tav>
                                      </p:tavLst>
                                    </p:anim>
                                    <p:animEffect transition="in" filter="fade">
                                      <p:cBhvr>
                                        <p:cTn id="92" dur="2000"/>
                                        <p:tgtEl>
                                          <p:spTgt spid="34"/>
                                        </p:tgtEl>
                                      </p:cBhvr>
                                    </p:animEffect>
                                  </p:childTnLst>
                                </p:cTn>
                              </p:par>
                              <p:par>
                                <p:cTn id="93" presetID="22" presetClass="entr" presetSubtype="4" fill="hold" grpId="0" nodeType="withEffect">
                                  <p:stCondLst>
                                    <p:cond delay="4000"/>
                                  </p:stCondLst>
                                  <p:childTnLst>
                                    <p:set>
                                      <p:cBhvr>
                                        <p:cTn id="94" dur="1" fill="hold">
                                          <p:stCondLst>
                                            <p:cond delay="0"/>
                                          </p:stCondLst>
                                        </p:cTn>
                                        <p:tgtEl>
                                          <p:spTgt spid="39"/>
                                        </p:tgtEl>
                                        <p:attrNameLst>
                                          <p:attrName>style.visibility</p:attrName>
                                        </p:attrNameLst>
                                      </p:cBhvr>
                                      <p:to>
                                        <p:strVal val="visible"/>
                                      </p:to>
                                    </p:set>
                                    <p:animEffect transition="in" filter="wipe(down)">
                                      <p:cBhvr>
                                        <p:cTn id="95"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7" grpId="0" animBg="1"/>
      <p:bldP spid="10" grpId="0"/>
      <p:bldP spid="27" grpId="0" animBg="1"/>
      <p:bldP spid="19" grpId="0"/>
      <p:bldP spid="20" grpId="0" animBg="1"/>
      <p:bldP spid="29" grpId="0"/>
      <p:bldP spid="30" grpId="0"/>
      <p:bldP spid="33" grpId="0" animBg="1"/>
      <p:bldP spid="37" grpId="0"/>
      <p:bldP spid="3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FFFF00">
                <a:alpha val="70000"/>
              </a:srgbClr>
            </a:gs>
            <a:gs pos="14000">
              <a:schemeClr val="tx1"/>
            </a:gs>
            <a:gs pos="56000">
              <a:srgbClr val="FF0000"/>
            </a:gs>
            <a:gs pos="4000">
              <a:schemeClr val="accent1">
                <a:lumMod val="30000"/>
                <a:lumOff val="70000"/>
                <a:alpha val="52000"/>
              </a:schemeClr>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bg1"/>
          </a:solidFill>
          <a:ln w="76200">
            <a:solidFill>
              <a:schemeClr val="accent1"/>
            </a:solidFill>
            <a:prstDash val="sysDash"/>
          </a:ln>
          <a:scene3d>
            <a:camera prst="orthographicFront"/>
            <a:lightRig rig="threePt" dir="t"/>
          </a:scene3d>
          <a:sp3d>
            <a:bevelT/>
          </a:sp3d>
        </p:spPr>
        <p:txBody>
          <a:bodyPr anchor="ctr">
            <a:normAutofit/>
            <a:sp3d extrusionH="57150">
              <a:bevelT w="38100" h="38100"/>
            </a:sp3d>
          </a:bodyPr>
          <a:lstStyle/>
          <a:p>
            <a:pPr marL="0" indent="0">
              <a:buNone/>
            </a:pPr>
            <a:r>
              <a:rPr lang="en-US" sz="2400" dirty="0">
                <a:solidFill>
                  <a:schemeClr val="bg1"/>
                </a:solidFill>
                <a:latin typeface="Calibri" panose="020F0502020204030204" pitchFamily="34" charset="0"/>
              </a:rPr>
              <a:t>.</a:t>
            </a:r>
            <a:r>
              <a:rPr lang="en-US" sz="2400" dirty="0">
                <a:gradFill>
                  <a:gsLst>
                    <a:gs pos="15000">
                      <a:srgbClr val="FFFF00">
                        <a:alpha val="51000"/>
                      </a:srgbClr>
                    </a:gs>
                    <a:gs pos="50000">
                      <a:srgbClr val="21E379">
                        <a:alpha val="47000"/>
                      </a:srgbClr>
                    </a:gs>
                    <a:gs pos="74000">
                      <a:schemeClr val="bg1">
                        <a:lumMod val="50000"/>
                      </a:schemeClr>
                    </a:gs>
                  </a:gsLst>
                  <a:path path="shape">
                    <a:fillToRect l="50000" t="50000" r="50000" b="50000"/>
                  </a:path>
                </a:gradFill>
                <a:latin typeface="Calibri" panose="020F0502020204030204" pitchFamily="34" charset="0"/>
              </a:rPr>
              <a:t> .</a:t>
            </a:r>
          </a:p>
        </p:txBody>
      </p:sp>
      <p:sp>
        <p:nvSpPr>
          <p:cNvPr id="18" name="Rectangle 17"/>
          <p:cNvSpPr/>
          <p:nvPr/>
        </p:nvSpPr>
        <p:spPr>
          <a:xfrm>
            <a:off x="377193" y="3360102"/>
            <a:ext cx="3142138" cy="218982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sp>
        <p:nvSpPr>
          <p:cNvPr id="25" name="Rectangle 24"/>
          <p:cNvSpPr/>
          <p:nvPr/>
        </p:nvSpPr>
        <p:spPr>
          <a:xfrm>
            <a:off x="7747251" y="2662369"/>
            <a:ext cx="3626790" cy="363495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p>
        </p:txBody>
      </p:sp>
      <p:grpSp>
        <p:nvGrpSpPr>
          <p:cNvPr id="14" name="Group 13"/>
          <p:cNvGrpSpPr/>
          <p:nvPr/>
        </p:nvGrpSpPr>
        <p:grpSpPr>
          <a:xfrm>
            <a:off x="559437" y="3237399"/>
            <a:ext cx="3770434" cy="3878981"/>
            <a:chOff x="907818" y="2593182"/>
            <a:chExt cx="3770434" cy="3878981"/>
          </a:xfrm>
        </p:grpSpPr>
        <p:grpSp>
          <p:nvGrpSpPr>
            <p:cNvPr id="9" name="Group 8"/>
            <p:cNvGrpSpPr/>
            <p:nvPr/>
          </p:nvGrpSpPr>
          <p:grpSpPr>
            <a:xfrm>
              <a:off x="1226815" y="2923884"/>
              <a:ext cx="3167694" cy="3217574"/>
              <a:chOff x="6205729" y="2026748"/>
              <a:chExt cx="3167694" cy="3217574"/>
            </a:xfrm>
          </p:grpSpPr>
          <p:sp>
            <p:nvSpPr>
              <p:cNvPr id="6" name="Pie 5"/>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8" name="Pie 7"/>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grpSp>
          <p:nvGrpSpPr>
            <p:cNvPr id="16" name="Group 15"/>
            <p:cNvGrpSpPr/>
            <p:nvPr/>
          </p:nvGrpSpPr>
          <p:grpSpPr>
            <a:xfrm>
              <a:off x="907818" y="2593182"/>
              <a:ext cx="3770434" cy="3878981"/>
              <a:chOff x="4198067" y="2241819"/>
              <a:chExt cx="3770434" cy="3878981"/>
            </a:xfrm>
          </p:grpSpPr>
          <p:sp>
            <p:nvSpPr>
              <p:cNvPr id="11" name="Pie 10"/>
              <p:cNvSpPr/>
              <p:nvPr/>
            </p:nvSpPr>
            <p:spPr>
              <a:xfrm rot="16200000">
                <a:off x="4667565" y="2532712"/>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 name="Pie 4"/>
              <p:cNvSpPr/>
              <p:nvPr/>
            </p:nvSpPr>
            <p:spPr>
              <a:xfrm rot="3120695">
                <a:off x="4143793" y="2296093"/>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grpSp>
      <p:sp>
        <p:nvSpPr>
          <p:cNvPr id="2" name="Slide Number Placeholder 1"/>
          <p:cNvSpPr>
            <a:spLocks noGrp="1"/>
          </p:cNvSpPr>
          <p:nvPr>
            <p:ph type="sldNum" sz="quarter" idx="12"/>
          </p:nvPr>
        </p:nvSpPr>
        <p:spPr>
          <a:xfrm>
            <a:off x="37156" y="6517427"/>
            <a:ext cx="384194" cy="270560"/>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77</a:t>
            </a:fld>
            <a:endParaRPr lang="en-US" sz="1200" dirty="0">
              <a:solidFill>
                <a:schemeClr val="tx1"/>
              </a:solidFill>
            </a:endParaRPr>
          </a:p>
        </p:txBody>
      </p:sp>
      <p:sp>
        <p:nvSpPr>
          <p:cNvPr id="10" name="Rounded Rectangle 9"/>
          <p:cNvSpPr/>
          <p:nvPr/>
        </p:nvSpPr>
        <p:spPr>
          <a:xfrm>
            <a:off x="1429178" y="3955650"/>
            <a:ext cx="2037489" cy="1084002"/>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200" b="1" dirty="0">
                <a:solidFill>
                  <a:schemeClr val="tx1"/>
                </a:solidFill>
              </a:rPr>
              <a:t>Abib 16 </a:t>
            </a:r>
          </a:p>
          <a:p>
            <a:pPr algn="ctr"/>
            <a:r>
              <a:rPr lang="en-US" sz="2200" b="1" dirty="0">
                <a:solidFill>
                  <a:schemeClr val="tx1"/>
                </a:solidFill>
                <a:effectLst>
                  <a:glow rad="127000">
                    <a:srgbClr val="FF9933"/>
                  </a:glow>
                </a:effectLst>
              </a:rPr>
              <a:t>6</a:t>
            </a:r>
            <a:r>
              <a:rPr lang="en-US" sz="2200" b="1" baseline="30000" dirty="0">
                <a:solidFill>
                  <a:schemeClr val="tx1"/>
                </a:solidFill>
                <a:effectLst>
                  <a:glow rad="127000">
                    <a:srgbClr val="FF9933"/>
                  </a:glow>
                </a:effectLst>
              </a:rPr>
              <a:t>th</a:t>
            </a:r>
            <a:r>
              <a:rPr lang="en-US" sz="2200" b="1" dirty="0">
                <a:solidFill>
                  <a:schemeClr val="tx1"/>
                </a:solidFill>
                <a:effectLst>
                  <a:glow rad="127000">
                    <a:srgbClr val="FF9933"/>
                  </a:glow>
                </a:effectLst>
              </a:rPr>
              <a:t> Cycle -</a:t>
            </a:r>
          </a:p>
          <a:p>
            <a:pPr algn="ctr"/>
            <a:r>
              <a:rPr lang="en-US" sz="2200" b="1" dirty="0">
                <a:solidFill>
                  <a:schemeClr val="tx1"/>
                </a:solidFill>
                <a:effectLst>
                  <a:glow rad="127000">
                    <a:srgbClr val="FF9933"/>
                  </a:glow>
                </a:effectLst>
              </a:rPr>
              <a:t>Preparation</a:t>
            </a:r>
          </a:p>
        </p:txBody>
      </p:sp>
      <p:grpSp>
        <p:nvGrpSpPr>
          <p:cNvPr id="13" name="Group 12"/>
          <p:cNvGrpSpPr/>
          <p:nvPr/>
        </p:nvGrpSpPr>
        <p:grpSpPr>
          <a:xfrm>
            <a:off x="2364802" y="187748"/>
            <a:ext cx="3770434" cy="3878981"/>
            <a:chOff x="5705921" y="2361712"/>
            <a:chExt cx="3770434" cy="3878981"/>
          </a:xfrm>
        </p:grpSpPr>
        <p:grpSp>
          <p:nvGrpSpPr>
            <p:cNvPr id="21" name="Group 20"/>
            <p:cNvGrpSpPr/>
            <p:nvPr/>
          </p:nvGrpSpPr>
          <p:grpSpPr>
            <a:xfrm>
              <a:off x="5884075" y="2692417"/>
              <a:ext cx="3167694" cy="3217574"/>
              <a:chOff x="6205729" y="2026748"/>
              <a:chExt cx="3167694" cy="3217574"/>
            </a:xfrm>
          </p:grpSpPr>
          <p:sp>
            <p:nvSpPr>
              <p:cNvPr id="22" name="Pie 21"/>
              <p:cNvSpPr/>
              <p:nvPr/>
            </p:nvSpPr>
            <p:spPr>
              <a:xfrm rot="8066588">
                <a:off x="6246362" y="2051688"/>
                <a:ext cx="3086428" cy="3167694"/>
              </a:xfrm>
              <a:prstGeom prst="pie">
                <a:avLst>
                  <a:gd name="adj1" fmla="val 2685494"/>
                  <a:gd name="adj2" fmla="val 13530918"/>
                </a:avLst>
              </a:prstGeom>
              <a:solidFill>
                <a:srgbClr val="0CF4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23" name="Pie 22"/>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24" name="Pie 23"/>
            <p:cNvSpPr/>
            <p:nvPr/>
          </p:nvSpPr>
          <p:spPr>
            <a:xfrm rot="16200000">
              <a:off x="6061541" y="2668244"/>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26" name="Pie 25"/>
            <p:cNvSpPr/>
            <p:nvPr/>
          </p:nvSpPr>
          <p:spPr>
            <a:xfrm rot="3120695">
              <a:off x="5651647" y="2415986"/>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27" name="Curved Up Arrow 26"/>
          <p:cNvSpPr/>
          <p:nvPr/>
        </p:nvSpPr>
        <p:spPr>
          <a:xfrm flipV="1">
            <a:off x="2244190" y="322974"/>
            <a:ext cx="4344801" cy="1603670"/>
          </a:xfrm>
          <a:prstGeom prst="curvedUpArrow">
            <a:avLst>
              <a:gd name="adj1" fmla="val 13211"/>
              <a:gd name="adj2" fmla="val 50000"/>
              <a:gd name="adj3" fmla="val 31429"/>
            </a:avLst>
          </a:prstGeom>
          <a:solidFill>
            <a:srgbClr val="CC00FF"/>
          </a:solidFill>
          <a:ln w="57150">
            <a:solidFill>
              <a:srgbClr val="FF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19" name="Rectangle 18"/>
          <p:cNvSpPr/>
          <p:nvPr/>
        </p:nvSpPr>
        <p:spPr>
          <a:xfrm>
            <a:off x="1677900" y="5629284"/>
            <a:ext cx="1599556" cy="114506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200" b="1" dirty="0"/>
              <a:t>Purchase &amp; Prepare Spices</a:t>
            </a:r>
          </a:p>
        </p:txBody>
      </p:sp>
      <p:grpSp>
        <p:nvGrpSpPr>
          <p:cNvPr id="82" name="Group 81"/>
          <p:cNvGrpSpPr/>
          <p:nvPr/>
        </p:nvGrpSpPr>
        <p:grpSpPr>
          <a:xfrm>
            <a:off x="7905081" y="3236361"/>
            <a:ext cx="3770434" cy="3878981"/>
            <a:chOff x="7905081" y="3236361"/>
            <a:chExt cx="3770434" cy="3878981"/>
          </a:xfrm>
        </p:grpSpPr>
        <p:grpSp>
          <p:nvGrpSpPr>
            <p:cNvPr id="47" name="Group 46"/>
            <p:cNvGrpSpPr/>
            <p:nvPr/>
          </p:nvGrpSpPr>
          <p:grpSpPr>
            <a:xfrm>
              <a:off x="7905081" y="3236361"/>
              <a:ext cx="3770434" cy="3878981"/>
              <a:chOff x="5705921" y="2361712"/>
              <a:chExt cx="3770434" cy="3878981"/>
            </a:xfrm>
          </p:grpSpPr>
          <p:grpSp>
            <p:nvGrpSpPr>
              <p:cNvPr id="48" name="Group 47"/>
              <p:cNvGrpSpPr/>
              <p:nvPr/>
            </p:nvGrpSpPr>
            <p:grpSpPr>
              <a:xfrm>
                <a:off x="5884075" y="2692417"/>
                <a:ext cx="3167694" cy="3217574"/>
                <a:chOff x="6205729" y="2026748"/>
                <a:chExt cx="3167694" cy="3217574"/>
              </a:xfrm>
            </p:grpSpPr>
            <p:sp>
              <p:nvSpPr>
                <p:cNvPr id="51" name="Pie 50"/>
                <p:cNvSpPr/>
                <p:nvPr/>
              </p:nvSpPr>
              <p:spPr>
                <a:xfrm rot="8066588">
                  <a:off x="6246362" y="2051688"/>
                  <a:ext cx="3086428" cy="3167694"/>
                </a:xfrm>
                <a:prstGeom prst="pie">
                  <a:avLst>
                    <a:gd name="adj1" fmla="val 2685494"/>
                    <a:gd name="adj2" fmla="val 13530918"/>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52" name="Pie 51"/>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49" name="Pie 48"/>
              <p:cNvSpPr/>
              <p:nvPr/>
            </p:nvSpPr>
            <p:spPr>
              <a:xfrm rot="16200000">
                <a:off x="6061541" y="2668244"/>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50" name="Pie 49"/>
              <p:cNvSpPr/>
              <p:nvPr/>
            </p:nvSpPr>
            <p:spPr>
              <a:xfrm rot="3120695">
                <a:off x="5651647" y="2415986"/>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29" name="Rounded Rectangle 28"/>
            <p:cNvSpPr/>
            <p:nvPr/>
          </p:nvSpPr>
          <p:spPr>
            <a:xfrm>
              <a:off x="8811625" y="3804724"/>
              <a:ext cx="1641932" cy="1249569"/>
            </a:xfrm>
            <a:prstGeom prst="roundRect">
              <a:avLst/>
            </a:prstGeom>
            <a:solidFill>
              <a:srgbClr val="0BD6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0000FF"/>
                  </a:solidFill>
                </a:rPr>
                <a:t>Abib 17</a:t>
              </a:r>
            </a:p>
            <a:p>
              <a:pPr algn="ctr"/>
              <a:r>
                <a:rPr lang="en-US" sz="2400" b="1" dirty="0">
                  <a:solidFill>
                    <a:srgbClr val="0000FF"/>
                  </a:solidFill>
                </a:rPr>
                <a:t>7</a:t>
              </a:r>
              <a:r>
                <a:rPr lang="en-US" sz="2400" b="1" baseline="30000" dirty="0">
                  <a:solidFill>
                    <a:srgbClr val="0000FF"/>
                  </a:solidFill>
                </a:rPr>
                <a:t>th</a:t>
              </a:r>
              <a:r>
                <a:rPr lang="en-US" sz="2400" b="1" dirty="0">
                  <a:solidFill>
                    <a:srgbClr val="0000FF"/>
                  </a:solidFill>
                </a:rPr>
                <a:t> Day </a:t>
              </a:r>
            </a:p>
            <a:p>
              <a:pPr algn="ctr"/>
              <a:r>
                <a:rPr lang="en-US" sz="2400" b="1" dirty="0">
                  <a:solidFill>
                    <a:srgbClr val="0000FF"/>
                  </a:solidFill>
                </a:rPr>
                <a:t>Sabbath</a:t>
              </a:r>
            </a:p>
          </p:txBody>
        </p:sp>
      </p:grpSp>
      <p:grpSp>
        <p:nvGrpSpPr>
          <p:cNvPr id="68" name="Group 67"/>
          <p:cNvGrpSpPr/>
          <p:nvPr/>
        </p:nvGrpSpPr>
        <p:grpSpPr>
          <a:xfrm>
            <a:off x="2996022" y="1018229"/>
            <a:ext cx="2211341" cy="1125015"/>
            <a:chOff x="2996022" y="1018229"/>
            <a:chExt cx="2211341" cy="1125015"/>
          </a:xfrm>
        </p:grpSpPr>
        <p:cxnSp>
          <p:nvCxnSpPr>
            <p:cNvPr id="28" name="Straight Connector 27"/>
            <p:cNvCxnSpPr>
              <a:stCxn id="22" idx="2"/>
            </p:cNvCxnSpPr>
            <p:nvPr/>
          </p:nvCxnSpPr>
          <p:spPr>
            <a:xfrm flipH="1">
              <a:off x="4151311" y="1025469"/>
              <a:ext cx="1056052" cy="1117775"/>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2" idx="1"/>
            </p:cNvCxnSpPr>
            <p:nvPr/>
          </p:nvCxnSpPr>
          <p:spPr>
            <a:xfrm>
              <a:off x="2996022" y="1018229"/>
              <a:ext cx="1155289" cy="1087175"/>
            </a:xfrm>
            <a:prstGeom prst="line">
              <a:avLst/>
            </a:prstGeom>
            <a:ln w="76200">
              <a:solidFill>
                <a:srgbClr val="FF0000"/>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83143" y="802649"/>
            <a:ext cx="2000794" cy="987602"/>
          </a:xfrm>
          <a:prstGeom prst="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rtlCol="0" anchor="ctr">
            <a:sp3d extrusionH="57150">
              <a:bevelT w="38100" h="38100"/>
            </a:sp3d>
          </a:bodyPr>
          <a:lstStyle/>
          <a:p>
            <a:pPr algn="ctr"/>
            <a:r>
              <a:rPr lang="en-US" sz="2400" b="1" dirty="0">
                <a:solidFill>
                  <a:srgbClr val="FF0000"/>
                </a:solidFill>
              </a:rPr>
              <a:t>“He gave up His Spirit. </a:t>
            </a:r>
            <a:r>
              <a:rPr lang="en-US" dirty="0">
                <a:solidFill>
                  <a:schemeClr val="tx1"/>
                </a:solidFill>
              </a:rPr>
              <a:t>John 19:30</a:t>
            </a:r>
          </a:p>
        </p:txBody>
      </p:sp>
      <p:cxnSp>
        <p:nvCxnSpPr>
          <p:cNvPr id="57" name="Straight Arrow Connector 56"/>
          <p:cNvCxnSpPr/>
          <p:nvPr/>
        </p:nvCxnSpPr>
        <p:spPr>
          <a:xfrm>
            <a:off x="2203328" y="422274"/>
            <a:ext cx="733738" cy="538421"/>
          </a:xfrm>
          <a:prstGeom prst="straightConnector1">
            <a:avLst/>
          </a:prstGeom>
          <a:ln w="76200">
            <a:solidFill>
              <a:srgbClr val="C00000"/>
            </a:solidFill>
            <a:tailEnd type="triangle"/>
          </a:ln>
          <a:effectLst>
            <a:glow rad="1016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966325" y="1081782"/>
            <a:ext cx="3150444" cy="259421"/>
          </a:xfrm>
          <a:prstGeom prst="straightConnector1">
            <a:avLst/>
          </a:prstGeom>
          <a:ln w="7620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82565" y="1887960"/>
            <a:ext cx="2001372" cy="1670793"/>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sp3d extrusionH="57150">
              <a:bevelT w="38100" h="38100"/>
            </a:sp3d>
          </a:bodyPr>
          <a:lstStyle/>
          <a:p>
            <a:pPr algn="ctr"/>
            <a:r>
              <a:rPr lang="en-US" sz="2200" dirty="0">
                <a:solidFill>
                  <a:schemeClr val="tx1"/>
                </a:solidFill>
              </a:rPr>
              <a:t>Body out of sight before Abib 15 morning!</a:t>
            </a:r>
            <a:br>
              <a:rPr lang="en-US" sz="2200" dirty="0">
                <a:solidFill>
                  <a:schemeClr val="tx1"/>
                </a:solidFill>
              </a:rPr>
            </a:br>
            <a:r>
              <a:rPr lang="en-US" sz="1600" dirty="0">
                <a:solidFill>
                  <a:schemeClr val="tx1"/>
                </a:solidFill>
              </a:rPr>
              <a:t>Ex 12:10/Luke 23:54</a:t>
            </a:r>
          </a:p>
        </p:txBody>
      </p:sp>
      <p:cxnSp>
        <p:nvCxnSpPr>
          <p:cNvPr id="66" name="Straight Arrow Connector 65"/>
          <p:cNvCxnSpPr/>
          <p:nvPr/>
        </p:nvCxnSpPr>
        <p:spPr>
          <a:xfrm flipV="1">
            <a:off x="1882960" y="2270560"/>
            <a:ext cx="669171" cy="499936"/>
          </a:xfrm>
          <a:prstGeom prst="straightConnector1">
            <a:avLst/>
          </a:prstGeom>
          <a:ln w="7620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161966" y="186790"/>
            <a:ext cx="3770434" cy="3878981"/>
            <a:chOff x="6161966" y="186790"/>
            <a:chExt cx="3770434" cy="3878981"/>
          </a:xfrm>
        </p:grpSpPr>
        <p:grpSp>
          <p:nvGrpSpPr>
            <p:cNvPr id="40" name="Group 39"/>
            <p:cNvGrpSpPr/>
            <p:nvPr/>
          </p:nvGrpSpPr>
          <p:grpSpPr>
            <a:xfrm>
              <a:off x="6161966" y="186790"/>
              <a:ext cx="3770434" cy="3878981"/>
              <a:chOff x="5705921" y="2361712"/>
              <a:chExt cx="3770434" cy="3878981"/>
            </a:xfrm>
          </p:grpSpPr>
          <p:grpSp>
            <p:nvGrpSpPr>
              <p:cNvPr id="41" name="Group 40"/>
              <p:cNvGrpSpPr/>
              <p:nvPr/>
            </p:nvGrpSpPr>
            <p:grpSpPr>
              <a:xfrm>
                <a:off x="5884075" y="2692417"/>
                <a:ext cx="3167694" cy="3217574"/>
                <a:chOff x="6205729" y="2026748"/>
                <a:chExt cx="3167694" cy="3217574"/>
              </a:xfrm>
            </p:grpSpPr>
            <p:sp>
              <p:nvSpPr>
                <p:cNvPr id="44" name="Pie 43"/>
                <p:cNvSpPr/>
                <p:nvPr/>
              </p:nvSpPr>
              <p:spPr>
                <a:xfrm rot="8066588">
                  <a:off x="6246362" y="2051688"/>
                  <a:ext cx="3086428" cy="3167694"/>
                </a:xfrm>
                <a:prstGeom prst="pie">
                  <a:avLst>
                    <a:gd name="adj1" fmla="val 2685494"/>
                    <a:gd name="adj2" fmla="val 13530918"/>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46" name="Pie 45"/>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42" name="Pie 41"/>
              <p:cNvSpPr/>
              <p:nvPr/>
            </p:nvSpPr>
            <p:spPr>
              <a:xfrm rot="16200000">
                <a:off x="6061541" y="2668244"/>
                <a:ext cx="2650763" cy="329512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43" name="Pie 42"/>
              <p:cNvSpPr/>
              <p:nvPr/>
            </p:nvSpPr>
            <p:spPr>
              <a:xfrm rot="3120695">
                <a:off x="5651647" y="2415986"/>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69" name="Rectangle 68"/>
            <p:cNvSpPr/>
            <p:nvPr/>
          </p:nvSpPr>
          <p:spPr>
            <a:xfrm>
              <a:off x="7119901" y="865404"/>
              <a:ext cx="1589837" cy="1123995"/>
            </a:xfrm>
            <a:prstGeom prst="rect">
              <a:avLst/>
            </a:prstGeom>
            <a:solidFill>
              <a:schemeClr val="accent5">
                <a:lumMod val="75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0CF4C8"/>
                  </a:solidFill>
                </a:rPr>
                <a:t>Abib 15 U/B Sabbath </a:t>
              </a:r>
            </a:p>
          </p:txBody>
        </p:sp>
      </p:grpSp>
      <p:cxnSp>
        <p:nvCxnSpPr>
          <p:cNvPr id="75" name="Straight Arrow Connector 74"/>
          <p:cNvCxnSpPr/>
          <p:nvPr/>
        </p:nvCxnSpPr>
        <p:spPr>
          <a:xfrm flipH="1">
            <a:off x="8575351" y="341341"/>
            <a:ext cx="1052714" cy="401124"/>
          </a:xfrm>
          <a:prstGeom prst="straightConnector1">
            <a:avLst/>
          </a:prstGeom>
          <a:ln w="7620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313243" y="4410100"/>
            <a:ext cx="3413244" cy="1923937"/>
          </a:xfrm>
          <a:prstGeom prst="roundRect">
            <a:avLst/>
          </a:prstGeom>
          <a:gradFill flip="none" rotWithShape="1">
            <a:gsLst>
              <a:gs pos="78000">
                <a:srgbClr val="FFFF00">
                  <a:alpha val="70000"/>
                </a:srgbClr>
              </a:gs>
              <a:gs pos="99000">
                <a:schemeClr val="tx1"/>
              </a:gs>
              <a:gs pos="44000">
                <a:srgbClr val="FF0000"/>
              </a:gs>
              <a:gs pos="26000">
                <a:srgbClr val="0BD6EB"/>
              </a:gs>
            </a:gsLst>
            <a:path path="shape">
              <a:fillToRect l="50000" t="50000" r="50000" b="5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a:solidFill>
                  <a:schemeClr val="tx1"/>
                </a:solidFill>
              </a:rPr>
              <a:t>72 </a:t>
            </a:r>
            <a:r>
              <a:rPr lang="en-US" sz="4000" b="1" dirty="0" err="1">
                <a:solidFill>
                  <a:schemeClr val="tx1"/>
                </a:solidFill>
              </a:rPr>
              <a:t>Hrs</a:t>
            </a:r>
            <a:r>
              <a:rPr lang="en-US" sz="4000" b="1" dirty="0">
                <a:solidFill>
                  <a:schemeClr val="tx1"/>
                </a:solidFill>
              </a:rPr>
              <a:t> – </a:t>
            </a:r>
            <a:br>
              <a:rPr lang="en-US" sz="4000" b="1" dirty="0">
                <a:solidFill>
                  <a:schemeClr val="tx1"/>
                </a:solidFill>
              </a:rPr>
            </a:br>
            <a:r>
              <a:rPr lang="en-US" sz="4000" b="1" dirty="0">
                <a:solidFill>
                  <a:schemeClr val="tx1"/>
                </a:solidFill>
              </a:rPr>
              <a:t>3 Days &amp; </a:t>
            </a:r>
            <a:br>
              <a:rPr lang="en-US" sz="4000" b="1" dirty="0">
                <a:solidFill>
                  <a:schemeClr val="tx1"/>
                </a:solidFill>
              </a:rPr>
            </a:br>
            <a:r>
              <a:rPr lang="en-US" sz="4000" b="1" dirty="0">
                <a:solidFill>
                  <a:schemeClr val="tx1"/>
                </a:solidFill>
              </a:rPr>
              <a:t>3 Nights</a:t>
            </a:r>
          </a:p>
        </p:txBody>
      </p:sp>
      <p:sp>
        <p:nvSpPr>
          <p:cNvPr id="72" name="Rectangle 71"/>
          <p:cNvSpPr/>
          <p:nvPr/>
        </p:nvSpPr>
        <p:spPr>
          <a:xfrm>
            <a:off x="9622339" y="170305"/>
            <a:ext cx="2320715" cy="1274603"/>
          </a:xfrm>
          <a:prstGeom prst="rect">
            <a:avLst/>
          </a:prstGeom>
          <a:solidFill>
            <a:schemeClr val="accent2">
              <a:lumMod val="20000"/>
              <a:lumOff val="80000"/>
            </a:schemeClr>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000" b="1" dirty="0">
                <a:solidFill>
                  <a:schemeClr val="accent1"/>
                </a:solidFill>
              </a:rPr>
              <a:t>The ladies rested according to the Command.</a:t>
            </a:r>
            <a:br>
              <a:rPr lang="en-US" sz="2000" b="1" dirty="0">
                <a:solidFill>
                  <a:schemeClr val="accent1"/>
                </a:solidFill>
              </a:rPr>
            </a:br>
            <a:r>
              <a:rPr lang="en-US" sz="2000" b="1" dirty="0">
                <a:solidFill>
                  <a:srgbClr val="0000FF"/>
                </a:solidFill>
              </a:rPr>
              <a:t> </a:t>
            </a:r>
            <a:r>
              <a:rPr lang="en-US" sz="2000" dirty="0">
                <a:solidFill>
                  <a:schemeClr val="tx1"/>
                </a:solidFill>
              </a:rPr>
              <a:t>Luke 23:56</a:t>
            </a:r>
          </a:p>
        </p:txBody>
      </p:sp>
      <p:sp>
        <p:nvSpPr>
          <p:cNvPr id="80" name="Bent Arrow 79"/>
          <p:cNvSpPr/>
          <p:nvPr/>
        </p:nvSpPr>
        <p:spPr>
          <a:xfrm rot="15047546" flipH="1">
            <a:off x="2970718" y="399637"/>
            <a:ext cx="702717" cy="6530584"/>
          </a:xfrm>
          <a:prstGeom prst="bentArrow">
            <a:avLst>
              <a:gd name="adj1" fmla="val 11360"/>
              <a:gd name="adj2" fmla="val 40144"/>
              <a:gd name="adj3" fmla="val 43339"/>
              <a:gd name="adj4" fmla="val 36964"/>
            </a:avLst>
          </a:prstGeom>
          <a:solidFill>
            <a:srgbClr val="FF00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81" name="Bent Arrow 80"/>
          <p:cNvSpPr/>
          <p:nvPr/>
        </p:nvSpPr>
        <p:spPr>
          <a:xfrm rot="16200000" flipV="1">
            <a:off x="4310338" y="1886375"/>
            <a:ext cx="562789" cy="7193071"/>
          </a:xfrm>
          <a:prstGeom prst="bentArrow">
            <a:avLst>
              <a:gd name="adj1" fmla="val 24726"/>
              <a:gd name="adj2" fmla="val 49175"/>
              <a:gd name="adj3" fmla="val 50000"/>
              <a:gd name="adj4" fmla="val 50139"/>
            </a:avLst>
          </a:prstGeom>
          <a:solidFill>
            <a:srgbClr val="FF00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ln>
                <a:solidFill>
                  <a:sysClr val="windowText" lastClr="000000"/>
                </a:solidFill>
              </a:ln>
              <a:solidFill>
                <a:schemeClr val="tx1"/>
              </a:solidFill>
            </a:endParaRPr>
          </a:p>
        </p:txBody>
      </p:sp>
      <p:cxnSp>
        <p:nvCxnSpPr>
          <p:cNvPr id="86" name="Straight Connector 85"/>
          <p:cNvCxnSpPr/>
          <p:nvPr/>
        </p:nvCxnSpPr>
        <p:spPr>
          <a:xfrm flipV="1">
            <a:off x="8575351" y="830261"/>
            <a:ext cx="636888" cy="598420"/>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237430" y="3901629"/>
            <a:ext cx="529532" cy="518132"/>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0453557" y="3850470"/>
            <a:ext cx="564702" cy="499230"/>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700918" y="756113"/>
            <a:ext cx="775918" cy="819351"/>
          </a:xfrm>
          <a:prstGeom prst="line">
            <a:avLst/>
          </a:prstGeom>
          <a:ln w="76200">
            <a:solidFill>
              <a:srgbClr val="FF993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3" name="Right Brace 92"/>
          <p:cNvSpPr/>
          <p:nvPr/>
        </p:nvSpPr>
        <p:spPr>
          <a:xfrm rot="16200000">
            <a:off x="5270057" y="2179341"/>
            <a:ext cx="1506561" cy="3440542"/>
          </a:xfrm>
          <a:prstGeom prst="rightBrace">
            <a:avLst>
              <a:gd name="adj1" fmla="val 53077"/>
              <a:gd name="adj2" fmla="val 50000"/>
            </a:avLst>
          </a:prstGeom>
          <a:ln>
            <a:solidFill>
              <a:srgbClr val="CC0099"/>
            </a:solidFill>
          </a:ln>
          <a:effectLst>
            <a:glow rad="127000">
              <a:srgbClr val="0BD6EB"/>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US"/>
          </a:p>
        </p:txBody>
      </p:sp>
      <p:cxnSp>
        <p:nvCxnSpPr>
          <p:cNvPr id="95" name="Straight Arrow Connector 94"/>
          <p:cNvCxnSpPr/>
          <p:nvPr/>
        </p:nvCxnSpPr>
        <p:spPr>
          <a:xfrm>
            <a:off x="5458906" y="769088"/>
            <a:ext cx="573441" cy="2308775"/>
          </a:xfrm>
          <a:prstGeom prst="straightConnector1">
            <a:avLst/>
          </a:prstGeom>
          <a:ln w="76200">
            <a:solidFill>
              <a:srgbClr val="CC0099"/>
            </a:solidFill>
            <a:prstDash val="sysDot"/>
            <a:headEnd type="oval" w="med" len="med"/>
            <a:tailEnd type="triangle" w="med" len="med"/>
          </a:ln>
          <a:effectLst>
            <a:glow rad="127000">
              <a:srgbClr val="21E379"/>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766962" y="3153571"/>
            <a:ext cx="2207475" cy="745417"/>
          </a:xfrm>
          <a:prstGeom prst="straightConnector1">
            <a:avLst/>
          </a:prstGeom>
          <a:ln w="76200">
            <a:solidFill>
              <a:srgbClr val="CC0099"/>
            </a:solidFill>
            <a:prstDash val="sysDot"/>
            <a:headEnd type="oval" w="med" len="med"/>
            <a:tailEnd type="triangle" w="med" len="med"/>
          </a:ln>
          <a:effectLst>
            <a:glow rad="127000">
              <a:srgbClr val="21E379"/>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6050277" y="3198396"/>
            <a:ext cx="4919870" cy="711311"/>
          </a:xfrm>
          <a:prstGeom prst="straightConnector1">
            <a:avLst/>
          </a:prstGeom>
          <a:ln w="76200">
            <a:solidFill>
              <a:srgbClr val="CC0099"/>
            </a:solidFill>
            <a:prstDash val="sysDot"/>
            <a:headEnd type="oval" w="med" len="med"/>
            <a:tailEnd type="triangle" w="med" len="med"/>
          </a:ln>
          <a:effectLst>
            <a:glow rad="127000">
              <a:srgbClr val="21E379"/>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6131859" y="814542"/>
            <a:ext cx="3080381" cy="2263321"/>
            <a:chOff x="6131859" y="814542"/>
            <a:chExt cx="3080381" cy="2263321"/>
          </a:xfrm>
          <a:effectLst>
            <a:glow rad="127000">
              <a:srgbClr val="21E379"/>
            </a:glow>
          </a:effectLst>
        </p:grpSpPr>
        <p:cxnSp>
          <p:nvCxnSpPr>
            <p:cNvPr id="101" name="Straight Arrow Connector 100"/>
            <p:cNvCxnSpPr/>
            <p:nvPr/>
          </p:nvCxnSpPr>
          <p:spPr>
            <a:xfrm flipH="1">
              <a:off x="6131859" y="1790251"/>
              <a:ext cx="2983587" cy="1287612"/>
            </a:xfrm>
            <a:prstGeom prst="straightConnector1">
              <a:avLst/>
            </a:prstGeom>
            <a:ln w="76200">
              <a:prstDash val="sysDot"/>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9115446" y="814542"/>
              <a:ext cx="96794" cy="975709"/>
            </a:xfrm>
            <a:prstGeom prst="line">
              <a:avLst/>
            </a:prstGeom>
            <a:ln w="76200">
              <a:prstDash val="sysDot"/>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03113" y="122917"/>
            <a:ext cx="2233486" cy="584844"/>
          </a:xfrm>
          <a:prstGeom prst="rect">
            <a:avLst/>
          </a:prstGeom>
          <a:solidFill>
            <a:srgbClr val="FF0000"/>
          </a:solidFill>
          <a:ln w="28575">
            <a:solidFill>
              <a:srgbClr val="0BD6EB"/>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t>Crucified!</a:t>
            </a:r>
          </a:p>
        </p:txBody>
      </p:sp>
      <p:sp>
        <p:nvSpPr>
          <p:cNvPr id="15" name="Rounded Rectangle 14"/>
          <p:cNvSpPr/>
          <p:nvPr/>
        </p:nvSpPr>
        <p:spPr>
          <a:xfrm>
            <a:off x="10857058" y="3507652"/>
            <a:ext cx="1046087" cy="785493"/>
          </a:xfrm>
          <a:prstGeom prst="roundRect">
            <a:avLst>
              <a:gd name="adj" fmla="val 34042"/>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0000FF"/>
                </a:solidFill>
              </a:rPr>
              <a:t>9</a:t>
            </a:r>
            <a:r>
              <a:rPr lang="en-US" sz="2400" b="1" baseline="30000" dirty="0">
                <a:solidFill>
                  <a:srgbClr val="0000FF"/>
                </a:solidFill>
              </a:rPr>
              <a:t>th</a:t>
            </a:r>
            <a:r>
              <a:rPr lang="en-US" sz="2400" b="1" dirty="0">
                <a:solidFill>
                  <a:srgbClr val="0000FF"/>
                </a:solidFill>
              </a:rPr>
              <a:t> </a:t>
            </a:r>
          </a:p>
          <a:p>
            <a:pPr algn="ctr"/>
            <a:r>
              <a:rPr lang="en-US" sz="2400" b="1" dirty="0">
                <a:solidFill>
                  <a:srgbClr val="0000FF"/>
                </a:solidFill>
              </a:rPr>
              <a:t>Hour</a:t>
            </a:r>
          </a:p>
        </p:txBody>
      </p:sp>
      <p:sp>
        <p:nvSpPr>
          <p:cNvPr id="67" name="Rounded Rectangle 66"/>
          <p:cNvSpPr/>
          <p:nvPr/>
        </p:nvSpPr>
        <p:spPr>
          <a:xfrm>
            <a:off x="5481849" y="29528"/>
            <a:ext cx="1046087" cy="785493"/>
          </a:xfrm>
          <a:prstGeom prst="roundRect">
            <a:avLst>
              <a:gd name="adj" fmla="val 34042"/>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0000FF"/>
                </a:solidFill>
              </a:rPr>
              <a:t>9</a:t>
            </a:r>
            <a:r>
              <a:rPr lang="en-US" sz="2400" b="1" baseline="30000" dirty="0">
                <a:solidFill>
                  <a:srgbClr val="0000FF"/>
                </a:solidFill>
              </a:rPr>
              <a:t>th</a:t>
            </a:r>
            <a:r>
              <a:rPr lang="en-US" sz="2400" b="1" dirty="0">
                <a:solidFill>
                  <a:srgbClr val="0000FF"/>
                </a:solidFill>
              </a:rPr>
              <a:t> </a:t>
            </a:r>
          </a:p>
          <a:p>
            <a:pPr algn="ctr"/>
            <a:r>
              <a:rPr lang="en-US" sz="2400" b="1" dirty="0">
                <a:solidFill>
                  <a:srgbClr val="0000FF"/>
                </a:solidFill>
              </a:rPr>
              <a:t>Hour</a:t>
            </a:r>
          </a:p>
        </p:txBody>
      </p:sp>
      <p:sp>
        <p:nvSpPr>
          <p:cNvPr id="32" name="Curved Left Arrow 31"/>
          <p:cNvSpPr/>
          <p:nvPr/>
        </p:nvSpPr>
        <p:spPr>
          <a:xfrm flipV="1">
            <a:off x="3237431" y="4338023"/>
            <a:ext cx="608998" cy="1863794"/>
          </a:xfrm>
          <a:prstGeom prst="curvedLeftArrow">
            <a:avLst>
              <a:gd name="adj1" fmla="val 25000"/>
              <a:gd name="adj2" fmla="val 84212"/>
              <a:gd name="adj3" fmla="val 43352"/>
            </a:avLst>
          </a:prstGeom>
          <a:ln>
            <a:solidFill>
              <a:srgbClr val="FF9933"/>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54" name="Rectangle 53"/>
          <p:cNvSpPr/>
          <p:nvPr/>
        </p:nvSpPr>
        <p:spPr>
          <a:xfrm>
            <a:off x="3237430" y="2322004"/>
            <a:ext cx="1698338" cy="586438"/>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t>Abib 14</a:t>
            </a:r>
          </a:p>
        </p:txBody>
      </p:sp>
      <p:sp>
        <p:nvSpPr>
          <p:cNvPr id="7" name="Rectangle 6">
            <a:extLst>
              <a:ext uri="{FF2B5EF4-FFF2-40B4-BE49-F238E27FC236}">
                <a16:creationId xmlns:a16="http://schemas.microsoft.com/office/drawing/2014/main" id="{0DDB2C8F-D8D8-4A66-885B-E400A4B3109F}"/>
              </a:ext>
            </a:extLst>
          </p:cNvPr>
          <p:cNvSpPr/>
          <p:nvPr/>
        </p:nvSpPr>
        <p:spPr>
          <a:xfrm>
            <a:off x="2880517" y="2770496"/>
            <a:ext cx="914400" cy="310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Tomb</a:t>
            </a:r>
          </a:p>
        </p:txBody>
      </p:sp>
    </p:spTree>
    <p:extLst>
      <p:ext uri="{BB962C8B-B14F-4D97-AF65-F5344CB8AC3E}">
        <p14:creationId xmlns:p14="http://schemas.microsoft.com/office/powerpoint/2010/main" val="366998189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450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1250"/>
                                        <p:tgtEl>
                                          <p:spTgt spid="55"/>
                                        </p:tgtEl>
                                      </p:cBhvr>
                                    </p:animEffect>
                                  </p:childTnLst>
                                </p:cTn>
                              </p:par>
                              <p:par>
                                <p:cTn id="23" presetID="22" presetClass="entr" presetSubtype="4" fill="hold" nodeType="withEffect">
                                  <p:stCondLst>
                                    <p:cond delay="1500"/>
                                  </p:stCondLst>
                                  <p:childTnLst>
                                    <p:set>
                                      <p:cBhvr>
                                        <p:cTn id="24" dur="1" fill="hold">
                                          <p:stCondLst>
                                            <p:cond delay="0"/>
                                          </p:stCondLst>
                                        </p:cTn>
                                        <p:tgtEl>
                                          <p:spTgt spid="68"/>
                                        </p:tgtEl>
                                        <p:attrNameLst>
                                          <p:attrName>style.visibility</p:attrName>
                                        </p:attrNameLst>
                                      </p:cBhvr>
                                      <p:to>
                                        <p:strVal val="visible"/>
                                      </p:to>
                                    </p:set>
                                    <p:animEffect transition="in" filter="wipe(down)">
                                      <p:cBhvr>
                                        <p:cTn id="25" dur="1500"/>
                                        <p:tgtEl>
                                          <p:spTgt spid="68"/>
                                        </p:tgtEl>
                                      </p:cBhvr>
                                    </p:animEffect>
                                  </p:childTnLst>
                                </p:cTn>
                              </p:par>
                              <p:par>
                                <p:cTn id="26" presetID="22" presetClass="entr" presetSubtype="8" fill="hold" nodeType="withEffect">
                                  <p:stCondLst>
                                    <p:cond delay="250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1250"/>
                                        <p:tgtEl>
                                          <p:spTgt spid="57"/>
                                        </p:tgtEl>
                                      </p:cBhvr>
                                    </p:animEffect>
                                  </p:childTnLst>
                                </p:cTn>
                              </p:par>
                              <p:par>
                                <p:cTn id="29" presetID="22" presetClass="entr" presetSubtype="8" fill="hold" nodeType="withEffect">
                                  <p:stCondLst>
                                    <p:cond delay="550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125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Vertical)">
                                      <p:cBhvr>
                                        <p:cTn id="36" dur="1250"/>
                                        <p:tgtEl>
                                          <p:spTgt spid="6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par>
                                <p:cTn id="40" presetID="22" presetClass="entr" presetSubtype="8" fill="hold" nodeType="withEffect">
                                  <p:stCondLst>
                                    <p:cond delay="200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1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2000"/>
                                        <p:tgtEl>
                                          <p:spTgt spid="27"/>
                                        </p:tgtEl>
                                      </p:cBhvr>
                                    </p:animEffect>
                                  </p:childTnLst>
                                </p:cTn>
                              </p:par>
                              <p:par>
                                <p:cTn id="48" presetID="22" presetClass="entr" presetSubtype="2" fill="hold" nodeType="withEffect">
                                  <p:stCondLst>
                                    <p:cond delay="250"/>
                                  </p:stCondLst>
                                  <p:childTnLst>
                                    <p:set>
                                      <p:cBhvr>
                                        <p:cTn id="49" dur="1" fill="hold">
                                          <p:stCondLst>
                                            <p:cond delay="0"/>
                                          </p:stCondLst>
                                        </p:cTn>
                                        <p:tgtEl>
                                          <p:spTgt spid="70"/>
                                        </p:tgtEl>
                                        <p:attrNameLst>
                                          <p:attrName>style.visibility</p:attrName>
                                        </p:attrNameLst>
                                      </p:cBhvr>
                                      <p:to>
                                        <p:strVal val="visible"/>
                                      </p:to>
                                    </p:set>
                                    <p:animEffect transition="in" filter="wipe(right)">
                                      <p:cBhvr>
                                        <p:cTn id="50" dur="1500"/>
                                        <p:tgtEl>
                                          <p:spTgt spid="70"/>
                                        </p:tgtEl>
                                      </p:cBhvr>
                                    </p:animEffect>
                                  </p:childTnLst>
                                </p:cTn>
                              </p:par>
                              <p:par>
                                <p:cTn id="51" presetID="6" presetClass="entr" presetSubtype="16" fill="hold" grpId="0" nodeType="withEffect">
                                  <p:stCondLst>
                                    <p:cond delay="2000"/>
                                  </p:stCondLst>
                                  <p:childTnLst>
                                    <p:set>
                                      <p:cBhvr>
                                        <p:cTn id="52" dur="1" fill="hold">
                                          <p:stCondLst>
                                            <p:cond delay="0"/>
                                          </p:stCondLst>
                                        </p:cTn>
                                        <p:tgtEl>
                                          <p:spTgt spid="72"/>
                                        </p:tgtEl>
                                        <p:attrNameLst>
                                          <p:attrName>style.visibility</p:attrName>
                                        </p:attrNameLst>
                                      </p:cBhvr>
                                      <p:to>
                                        <p:strVal val="visible"/>
                                      </p:to>
                                    </p:set>
                                    <p:animEffect transition="in" filter="circle(in)">
                                      <p:cBhvr>
                                        <p:cTn id="53" dur="2000"/>
                                        <p:tgtEl>
                                          <p:spTgt spid="72"/>
                                        </p:tgtEl>
                                      </p:cBhvr>
                                    </p:animEffect>
                                  </p:childTnLst>
                                </p:cTn>
                              </p:par>
                              <p:par>
                                <p:cTn id="54" presetID="22" presetClass="entr" presetSubtype="2" fill="hold" nodeType="withEffect">
                                  <p:stCondLst>
                                    <p:cond delay="2500"/>
                                  </p:stCondLst>
                                  <p:childTnLst>
                                    <p:set>
                                      <p:cBhvr>
                                        <p:cTn id="55" dur="1" fill="hold">
                                          <p:stCondLst>
                                            <p:cond delay="0"/>
                                          </p:stCondLst>
                                        </p:cTn>
                                        <p:tgtEl>
                                          <p:spTgt spid="75"/>
                                        </p:tgtEl>
                                        <p:attrNameLst>
                                          <p:attrName>style.visibility</p:attrName>
                                        </p:attrNameLst>
                                      </p:cBhvr>
                                      <p:to>
                                        <p:strVal val="visible"/>
                                      </p:to>
                                    </p:set>
                                    <p:animEffect transition="in" filter="wipe(right)">
                                      <p:cBhvr>
                                        <p:cTn id="56" dur="1250"/>
                                        <p:tgtEl>
                                          <p:spTgt spid="7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right)">
                                      <p:cBhvr>
                                        <p:cTn id="61" dur="1750"/>
                                        <p:tgtEl>
                                          <p:spTgt spid="80"/>
                                        </p:tgtEl>
                                      </p:cBhvr>
                                    </p:animEffect>
                                  </p:childTnLst>
                                </p:cTn>
                              </p:par>
                              <p:par>
                                <p:cTn id="62" presetID="42"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500"/>
                                        <p:tgtEl>
                                          <p:spTgt spid="14"/>
                                        </p:tgtEl>
                                      </p:cBhvr>
                                    </p:animEffect>
                                    <p:anim calcmode="lin" valueType="num">
                                      <p:cBhvr>
                                        <p:cTn id="65" dur="1500" fill="hold"/>
                                        <p:tgtEl>
                                          <p:spTgt spid="14"/>
                                        </p:tgtEl>
                                        <p:attrNameLst>
                                          <p:attrName>ppt_x</p:attrName>
                                        </p:attrNameLst>
                                      </p:cBhvr>
                                      <p:tavLst>
                                        <p:tav tm="0">
                                          <p:val>
                                            <p:strVal val="#ppt_x"/>
                                          </p:val>
                                        </p:tav>
                                        <p:tav tm="100000">
                                          <p:val>
                                            <p:strVal val="#ppt_x"/>
                                          </p:val>
                                        </p:tav>
                                      </p:tavLst>
                                    </p:anim>
                                    <p:anim calcmode="lin" valueType="num">
                                      <p:cBhvr>
                                        <p:cTn id="66" dur="1500" fill="hold"/>
                                        <p:tgtEl>
                                          <p:spTgt spid="14"/>
                                        </p:tgtEl>
                                        <p:attrNameLst>
                                          <p:attrName>ppt_y</p:attrName>
                                        </p:attrNameLst>
                                      </p:cBhvr>
                                      <p:tavLst>
                                        <p:tav tm="0">
                                          <p:val>
                                            <p:strVal val="#ppt_y+.1"/>
                                          </p:val>
                                        </p:tav>
                                        <p:tav tm="100000">
                                          <p:val>
                                            <p:strVal val="#ppt_y"/>
                                          </p:val>
                                        </p:tav>
                                      </p:tavLst>
                                    </p:anim>
                                  </p:childTnLst>
                                </p:cTn>
                              </p:par>
                              <p:par>
                                <p:cTn id="67" presetID="31" presetClass="entr" presetSubtype="0" fill="hold" grpId="0" nodeType="withEffect">
                                  <p:stCondLst>
                                    <p:cond delay="1750"/>
                                  </p:stCondLst>
                                  <p:childTnLst>
                                    <p:set>
                                      <p:cBhvr>
                                        <p:cTn id="68" dur="1" fill="hold">
                                          <p:stCondLst>
                                            <p:cond delay="0"/>
                                          </p:stCondLst>
                                        </p:cTn>
                                        <p:tgtEl>
                                          <p:spTgt spid="10"/>
                                        </p:tgtEl>
                                        <p:attrNameLst>
                                          <p:attrName>style.visibility</p:attrName>
                                        </p:attrNameLst>
                                      </p:cBhvr>
                                      <p:to>
                                        <p:strVal val="visible"/>
                                      </p:to>
                                    </p:set>
                                    <p:anim calcmode="lin" valueType="num">
                                      <p:cBhvr>
                                        <p:cTn id="69" dur="1250" fill="hold"/>
                                        <p:tgtEl>
                                          <p:spTgt spid="10"/>
                                        </p:tgtEl>
                                        <p:attrNameLst>
                                          <p:attrName>ppt_w</p:attrName>
                                        </p:attrNameLst>
                                      </p:cBhvr>
                                      <p:tavLst>
                                        <p:tav tm="0">
                                          <p:val>
                                            <p:fltVal val="0"/>
                                          </p:val>
                                        </p:tav>
                                        <p:tav tm="100000">
                                          <p:val>
                                            <p:strVal val="#ppt_w"/>
                                          </p:val>
                                        </p:tav>
                                      </p:tavLst>
                                    </p:anim>
                                    <p:anim calcmode="lin" valueType="num">
                                      <p:cBhvr>
                                        <p:cTn id="70" dur="1250" fill="hold"/>
                                        <p:tgtEl>
                                          <p:spTgt spid="10"/>
                                        </p:tgtEl>
                                        <p:attrNameLst>
                                          <p:attrName>ppt_h</p:attrName>
                                        </p:attrNameLst>
                                      </p:cBhvr>
                                      <p:tavLst>
                                        <p:tav tm="0">
                                          <p:val>
                                            <p:fltVal val="0"/>
                                          </p:val>
                                        </p:tav>
                                        <p:tav tm="100000">
                                          <p:val>
                                            <p:strVal val="#ppt_h"/>
                                          </p:val>
                                        </p:tav>
                                      </p:tavLst>
                                    </p:anim>
                                    <p:anim calcmode="lin" valueType="num">
                                      <p:cBhvr>
                                        <p:cTn id="71" dur="1250" fill="hold"/>
                                        <p:tgtEl>
                                          <p:spTgt spid="10"/>
                                        </p:tgtEl>
                                        <p:attrNameLst>
                                          <p:attrName>style.rotation</p:attrName>
                                        </p:attrNameLst>
                                      </p:cBhvr>
                                      <p:tavLst>
                                        <p:tav tm="0">
                                          <p:val>
                                            <p:fltVal val="90"/>
                                          </p:val>
                                        </p:tav>
                                        <p:tav tm="100000">
                                          <p:val>
                                            <p:fltVal val="0"/>
                                          </p:val>
                                        </p:tav>
                                      </p:tavLst>
                                    </p:anim>
                                    <p:animEffect transition="in" filter="fade">
                                      <p:cBhvr>
                                        <p:cTn id="72" dur="1250"/>
                                        <p:tgtEl>
                                          <p:spTgt spid="10"/>
                                        </p:tgtEl>
                                      </p:cBhvr>
                                    </p:animEffect>
                                  </p:childTnLst>
                                </p:cTn>
                              </p:par>
                              <p:par>
                                <p:cTn id="73" presetID="31" presetClass="entr" presetSubtype="0" fill="hold" grpId="0" nodeType="withEffect">
                                  <p:stCondLst>
                                    <p:cond delay="3000"/>
                                  </p:stCondLst>
                                  <p:childTnLst>
                                    <p:set>
                                      <p:cBhvr>
                                        <p:cTn id="74" dur="1" fill="hold">
                                          <p:stCondLst>
                                            <p:cond delay="0"/>
                                          </p:stCondLst>
                                        </p:cTn>
                                        <p:tgtEl>
                                          <p:spTgt spid="19"/>
                                        </p:tgtEl>
                                        <p:attrNameLst>
                                          <p:attrName>style.visibility</p:attrName>
                                        </p:attrNameLst>
                                      </p:cBhvr>
                                      <p:to>
                                        <p:strVal val="visible"/>
                                      </p:to>
                                    </p:set>
                                    <p:anim calcmode="lin" valueType="num">
                                      <p:cBhvr>
                                        <p:cTn id="75" dur="1500" fill="hold"/>
                                        <p:tgtEl>
                                          <p:spTgt spid="19"/>
                                        </p:tgtEl>
                                        <p:attrNameLst>
                                          <p:attrName>ppt_w</p:attrName>
                                        </p:attrNameLst>
                                      </p:cBhvr>
                                      <p:tavLst>
                                        <p:tav tm="0">
                                          <p:val>
                                            <p:fltVal val="0"/>
                                          </p:val>
                                        </p:tav>
                                        <p:tav tm="100000">
                                          <p:val>
                                            <p:strVal val="#ppt_w"/>
                                          </p:val>
                                        </p:tav>
                                      </p:tavLst>
                                    </p:anim>
                                    <p:anim calcmode="lin" valueType="num">
                                      <p:cBhvr>
                                        <p:cTn id="76" dur="1500" fill="hold"/>
                                        <p:tgtEl>
                                          <p:spTgt spid="19"/>
                                        </p:tgtEl>
                                        <p:attrNameLst>
                                          <p:attrName>ppt_h</p:attrName>
                                        </p:attrNameLst>
                                      </p:cBhvr>
                                      <p:tavLst>
                                        <p:tav tm="0">
                                          <p:val>
                                            <p:fltVal val="0"/>
                                          </p:val>
                                        </p:tav>
                                        <p:tav tm="100000">
                                          <p:val>
                                            <p:strVal val="#ppt_h"/>
                                          </p:val>
                                        </p:tav>
                                      </p:tavLst>
                                    </p:anim>
                                    <p:anim calcmode="lin" valueType="num">
                                      <p:cBhvr>
                                        <p:cTn id="77" dur="1500" fill="hold"/>
                                        <p:tgtEl>
                                          <p:spTgt spid="19"/>
                                        </p:tgtEl>
                                        <p:attrNameLst>
                                          <p:attrName>style.rotation</p:attrName>
                                        </p:attrNameLst>
                                      </p:cBhvr>
                                      <p:tavLst>
                                        <p:tav tm="0">
                                          <p:val>
                                            <p:fltVal val="90"/>
                                          </p:val>
                                        </p:tav>
                                        <p:tav tm="100000">
                                          <p:val>
                                            <p:fltVal val="0"/>
                                          </p:val>
                                        </p:tav>
                                      </p:tavLst>
                                    </p:anim>
                                    <p:animEffect transition="in" filter="fade">
                                      <p:cBhvr>
                                        <p:cTn id="78" dur="1500"/>
                                        <p:tgtEl>
                                          <p:spTgt spid="19"/>
                                        </p:tgtEl>
                                      </p:cBhvr>
                                    </p:animEffect>
                                  </p:childTnLst>
                                </p:cTn>
                              </p:par>
                              <p:par>
                                <p:cTn id="79" presetID="22" presetClass="entr" presetSubtype="4" fill="hold" grpId="0" nodeType="withEffect">
                                  <p:stCondLst>
                                    <p:cond delay="400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125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wipe(left)">
                                      <p:cBhvr>
                                        <p:cTn id="86" dur="1500"/>
                                        <p:tgtEl>
                                          <p:spTgt spid="81"/>
                                        </p:tgtEl>
                                      </p:cBhvr>
                                    </p:animEffect>
                                  </p:childTnLst>
                                </p:cTn>
                              </p:par>
                              <p:par>
                                <p:cTn id="87" presetID="42" presetClass="entr" presetSubtype="0" fill="hold" nodeType="withEffect">
                                  <p:stCondLst>
                                    <p:cond delay="25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1000"/>
                                        <p:tgtEl>
                                          <p:spTgt spid="82"/>
                                        </p:tgtEl>
                                      </p:cBhvr>
                                    </p:animEffect>
                                    <p:anim calcmode="lin" valueType="num">
                                      <p:cBhvr>
                                        <p:cTn id="90" dur="1000" fill="hold"/>
                                        <p:tgtEl>
                                          <p:spTgt spid="82"/>
                                        </p:tgtEl>
                                        <p:attrNameLst>
                                          <p:attrName>ppt_x</p:attrName>
                                        </p:attrNameLst>
                                      </p:cBhvr>
                                      <p:tavLst>
                                        <p:tav tm="0">
                                          <p:val>
                                            <p:strVal val="#ppt_x"/>
                                          </p:val>
                                        </p:tav>
                                        <p:tav tm="100000">
                                          <p:val>
                                            <p:strVal val="#ppt_x"/>
                                          </p:val>
                                        </p:tav>
                                      </p:tavLst>
                                    </p:anim>
                                    <p:anim calcmode="lin" valueType="num">
                                      <p:cBhvr>
                                        <p:cTn id="91"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92"/>
                                        </p:tgtEl>
                                        <p:attrNameLst>
                                          <p:attrName>style.visibility</p:attrName>
                                        </p:attrNameLst>
                                      </p:cBhvr>
                                      <p:to>
                                        <p:strVal val="visible"/>
                                      </p:to>
                                    </p:set>
                                    <p:anim calcmode="lin" valueType="num">
                                      <p:cBhvr additive="base">
                                        <p:cTn id="96" dur="1750" fill="hold"/>
                                        <p:tgtEl>
                                          <p:spTgt spid="92"/>
                                        </p:tgtEl>
                                        <p:attrNameLst>
                                          <p:attrName>ppt_x</p:attrName>
                                        </p:attrNameLst>
                                      </p:cBhvr>
                                      <p:tavLst>
                                        <p:tav tm="0">
                                          <p:val>
                                            <p:strVal val="#ppt_x"/>
                                          </p:val>
                                        </p:tav>
                                        <p:tav tm="100000">
                                          <p:val>
                                            <p:strVal val="#ppt_x"/>
                                          </p:val>
                                        </p:tav>
                                      </p:tavLst>
                                    </p:anim>
                                    <p:anim calcmode="lin" valueType="num">
                                      <p:cBhvr additive="base">
                                        <p:cTn id="97" dur="1750" fill="hold"/>
                                        <p:tgtEl>
                                          <p:spTgt spid="92"/>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1750" fill="hold"/>
                                        <p:tgtEl>
                                          <p:spTgt spid="86"/>
                                        </p:tgtEl>
                                        <p:attrNameLst>
                                          <p:attrName>ppt_x</p:attrName>
                                        </p:attrNameLst>
                                      </p:cBhvr>
                                      <p:tavLst>
                                        <p:tav tm="0">
                                          <p:val>
                                            <p:strVal val="#ppt_x"/>
                                          </p:val>
                                        </p:tav>
                                        <p:tav tm="100000">
                                          <p:val>
                                            <p:strVal val="#ppt_x"/>
                                          </p:val>
                                        </p:tav>
                                      </p:tavLst>
                                    </p:anim>
                                    <p:anim calcmode="lin" valueType="num">
                                      <p:cBhvr additive="base">
                                        <p:cTn id="101" dur="1750" fill="hold"/>
                                        <p:tgtEl>
                                          <p:spTgt spid="86"/>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1750" fill="hold"/>
                                        <p:tgtEl>
                                          <p:spTgt spid="88"/>
                                        </p:tgtEl>
                                        <p:attrNameLst>
                                          <p:attrName>ppt_x</p:attrName>
                                        </p:attrNameLst>
                                      </p:cBhvr>
                                      <p:tavLst>
                                        <p:tav tm="0">
                                          <p:val>
                                            <p:strVal val="#ppt_x"/>
                                          </p:val>
                                        </p:tav>
                                        <p:tav tm="100000">
                                          <p:val>
                                            <p:strVal val="#ppt_x"/>
                                          </p:val>
                                        </p:tav>
                                      </p:tavLst>
                                    </p:anim>
                                    <p:anim calcmode="lin" valueType="num">
                                      <p:cBhvr additive="base">
                                        <p:cTn id="105" dur="1750" fill="hold"/>
                                        <p:tgtEl>
                                          <p:spTgt spid="88"/>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90"/>
                                        </p:tgtEl>
                                        <p:attrNameLst>
                                          <p:attrName>style.visibility</p:attrName>
                                        </p:attrNameLst>
                                      </p:cBhvr>
                                      <p:to>
                                        <p:strVal val="visible"/>
                                      </p:to>
                                    </p:set>
                                    <p:anim calcmode="lin" valueType="num">
                                      <p:cBhvr additive="base">
                                        <p:cTn id="108" dur="1750" fill="hold"/>
                                        <p:tgtEl>
                                          <p:spTgt spid="90"/>
                                        </p:tgtEl>
                                        <p:attrNameLst>
                                          <p:attrName>ppt_x</p:attrName>
                                        </p:attrNameLst>
                                      </p:cBhvr>
                                      <p:tavLst>
                                        <p:tav tm="0">
                                          <p:val>
                                            <p:strVal val="#ppt_x"/>
                                          </p:val>
                                        </p:tav>
                                        <p:tav tm="100000">
                                          <p:val>
                                            <p:strVal val="#ppt_x"/>
                                          </p:val>
                                        </p:tav>
                                      </p:tavLst>
                                    </p:anim>
                                    <p:anim calcmode="lin" valueType="num">
                                      <p:cBhvr additive="base">
                                        <p:cTn id="109" dur="1750" fill="hold"/>
                                        <p:tgtEl>
                                          <p:spTgt spid="90"/>
                                        </p:tgtEl>
                                        <p:attrNameLst>
                                          <p:attrName>ppt_y</p:attrName>
                                        </p:attrNameLst>
                                      </p:cBhvr>
                                      <p:tavLst>
                                        <p:tav tm="0">
                                          <p:val>
                                            <p:strVal val="1+#ppt_h/2"/>
                                          </p:val>
                                        </p:tav>
                                        <p:tav tm="100000">
                                          <p:val>
                                            <p:strVal val="#ppt_y"/>
                                          </p:val>
                                        </p:tav>
                                      </p:tavLst>
                                    </p:anim>
                                  </p:childTnLst>
                                </p:cTn>
                              </p:par>
                              <p:par>
                                <p:cTn id="110" presetID="26" presetClass="entr" presetSubtype="0" fill="hold" grpId="0" nodeType="withEffect">
                                  <p:stCondLst>
                                    <p:cond delay="2000"/>
                                  </p:stCondLst>
                                  <p:childTnLst>
                                    <p:set>
                                      <p:cBhvr>
                                        <p:cTn id="111" dur="1" fill="hold">
                                          <p:stCondLst>
                                            <p:cond delay="0"/>
                                          </p:stCondLst>
                                        </p:cTn>
                                        <p:tgtEl>
                                          <p:spTgt spid="15"/>
                                        </p:tgtEl>
                                        <p:attrNameLst>
                                          <p:attrName>style.visibility</p:attrName>
                                        </p:attrNameLst>
                                      </p:cBhvr>
                                      <p:to>
                                        <p:strVal val="visible"/>
                                      </p:to>
                                    </p:set>
                                    <p:animEffect transition="in" filter="wipe(down)">
                                      <p:cBhvr>
                                        <p:cTn id="112" dur="580">
                                          <p:stCondLst>
                                            <p:cond delay="0"/>
                                          </p:stCondLst>
                                        </p:cTn>
                                        <p:tgtEl>
                                          <p:spTgt spid="15"/>
                                        </p:tgtEl>
                                      </p:cBhvr>
                                    </p:animEffect>
                                    <p:anim calcmode="lin" valueType="num">
                                      <p:cBhvr>
                                        <p:cTn id="1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8" dur="26">
                                          <p:stCondLst>
                                            <p:cond delay="650"/>
                                          </p:stCondLst>
                                        </p:cTn>
                                        <p:tgtEl>
                                          <p:spTgt spid="15"/>
                                        </p:tgtEl>
                                      </p:cBhvr>
                                      <p:to x="100000" y="60000"/>
                                    </p:animScale>
                                    <p:animScale>
                                      <p:cBhvr>
                                        <p:cTn id="119" dur="166" decel="50000">
                                          <p:stCondLst>
                                            <p:cond delay="676"/>
                                          </p:stCondLst>
                                        </p:cTn>
                                        <p:tgtEl>
                                          <p:spTgt spid="15"/>
                                        </p:tgtEl>
                                      </p:cBhvr>
                                      <p:to x="100000" y="100000"/>
                                    </p:animScale>
                                    <p:animScale>
                                      <p:cBhvr>
                                        <p:cTn id="120" dur="26">
                                          <p:stCondLst>
                                            <p:cond delay="1312"/>
                                          </p:stCondLst>
                                        </p:cTn>
                                        <p:tgtEl>
                                          <p:spTgt spid="15"/>
                                        </p:tgtEl>
                                      </p:cBhvr>
                                      <p:to x="100000" y="80000"/>
                                    </p:animScale>
                                    <p:animScale>
                                      <p:cBhvr>
                                        <p:cTn id="121" dur="166" decel="50000">
                                          <p:stCondLst>
                                            <p:cond delay="1338"/>
                                          </p:stCondLst>
                                        </p:cTn>
                                        <p:tgtEl>
                                          <p:spTgt spid="15"/>
                                        </p:tgtEl>
                                      </p:cBhvr>
                                      <p:to x="100000" y="100000"/>
                                    </p:animScale>
                                    <p:animScale>
                                      <p:cBhvr>
                                        <p:cTn id="122" dur="26">
                                          <p:stCondLst>
                                            <p:cond delay="1642"/>
                                          </p:stCondLst>
                                        </p:cTn>
                                        <p:tgtEl>
                                          <p:spTgt spid="15"/>
                                        </p:tgtEl>
                                      </p:cBhvr>
                                      <p:to x="100000" y="90000"/>
                                    </p:animScale>
                                    <p:animScale>
                                      <p:cBhvr>
                                        <p:cTn id="123" dur="166" decel="50000">
                                          <p:stCondLst>
                                            <p:cond delay="1668"/>
                                          </p:stCondLst>
                                        </p:cTn>
                                        <p:tgtEl>
                                          <p:spTgt spid="15"/>
                                        </p:tgtEl>
                                      </p:cBhvr>
                                      <p:to x="100000" y="100000"/>
                                    </p:animScale>
                                    <p:animScale>
                                      <p:cBhvr>
                                        <p:cTn id="124" dur="26">
                                          <p:stCondLst>
                                            <p:cond delay="1808"/>
                                          </p:stCondLst>
                                        </p:cTn>
                                        <p:tgtEl>
                                          <p:spTgt spid="15"/>
                                        </p:tgtEl>
                                      </p:cBhvr>
                                      <p:to x="100000" y="95000"/>
                                    </p:animScale>
                                    <p:animScale>
                                      <p:cBhvr>
                                        <p:cTn id="125" dur="166" decel="50000">
                                          <p:stCondLst>
                                            <p:cond delay="1834"/>
                                          </p:stCondLst>
                                        </p:cTn>
                                        <p:tgtEl>
                                          <p:spTgt spid="15"/>
                                        </p:tgtEl>
                                      </p:cBhvr>
                                      <p:to x="100000" y="100000"/>
                                    </p:animScale>
                                  </p:childTnLst>
                                </p:cTn>
                              </p:par>
                              <p:par>
                                <p:cTn id="126" presetID="26" presetClass="entr" presetSubtype="0" fill="hold" grpId="0" nodeType="withEffect">
                                  <p:stCondLst>
                                    <p:cond delay="2000"/>
                                  </p:stCondLst>
                                  <p:childTnLst>
                                    <p:set>
                                      <p:cBhvr>
                                        <p:cTn id="127" dur="1" fill="hold">
                                          <p:stCondLst>
                                            <p:cond delay="0"/>
                                          </p:stCondLst>
                                        </p:cTn>
                                        <p:tgtEl>
                                          <p:spTgt spid="67"/>
                                        </p:tgtEl>
                                        <p:attrNameLst>
                                          <p:attrName>style.visibility</p:attrName>
                                        </p:attrNameLst>
                                      </p:cBhvr>
                                      <p:to>
                                        <p:strVal val="visible"/>
                                      </p:to>
                                    </p:set>
                                    <p:animEffect transition="in" filter="wipe(down)">
                                      <p:cBhvr>
                                        <p:cTn id="128" dur="580">
                                          <p:stCondLst>
                                            <p:cond delay="0"/>
                                          </p:stCondLst>
                                        </p:cTn>
                                        <p:tgtEl>
                                          <p:spTgt spid="67"/>
                                        </p:tgtEl>
                                      </p:cBhvr>
                                    </p:animEffect>
                                    <p:anim calcmode="lin" valueType="num">
                                      <p:cBhvr>
                                        <p:cTn id="129"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34" dur="26">
                                          <p:stCondLst>
                                            <p:cond delay="650"/>
                                          </p:stCondLst>
                                        </p:cTn>
                                        <p:tgtEl>
                                          <p:spTgt spid="67"/>
                                        </p:tgtEl>
                                      </p:cBhvr>
                                      <p:to x="100000" y="60000"/>
                                    </p:animScale>
                                    <p:animScale>
                                      <p:cBhvr>
                                        <p:cTn id="135" dur="166" decel="50000">
                                          <p:stCondLst>
                                            <p:cond delay="676"/>
                                          </p:stCondLst>
                                        </p:cTn>
                                        <p:tgtEl>
                                          <p:spTgt spid="67"/>
                                        </p:tgtEl>
                                      </p:cBhvr>
                                      <p:to x="100000" y="100000"/>
                                    </p:animScale>
                                    <p:animScale>
                                      <p:cBhvr>
                                        <p:cTn id="136" dur="26">
                                          <p:stCondLst>
                                            <p:cond delay="1312"/>
                                          </p:stCondLst>
                                        </p:cTn>
                                        <p:tgtEl>
                                          <p:spTgt spid="67"/>
                                        </p:tgtEl>
                                      </p:cBhvr>
                                      <p:to x="100000" y="80000"/>
                                    </p:animScale>
                                    <p:animScale>
                                      <p:cBhvr>
                                        <p:cTn id="137" dur="166" decel="50000">
                                          <p:stCondLst>
                                            <p:cond delay="1338"/>
                                          </p:stCondLst>
                                        </p:cTn>
                                        <p:tgtEl>
                                          <p:spTgt spid="67"/>
                                        </p:tgtEl>
                                      </p:cBhvr>
                                      <p:to x="100000" y="100000"/>
                                    </p:animScale>
                                    <p:animScale>
                                      <p:cBhvr>
                                        <p:cTn id="138" dur="26">
                                          <p:stCondLst>
                                            <p:cond delay="1642"/>
                                          </p:stCondLst>
                                        </p:cTn>
                                        <p:tgtEl>
                                          <p:spTgt spid="67"/>
                                        </p:tgtEl>
                                      </p:cBhvr>
                                      <p:to x="100000" y="90000"/>
                                    </p:animScale>
                                    <p:animScale>
                                      <p:cBhvr>
                                        <p:cTn id="139" dur="166" decel="50000">
                                          <p:stCondLst>
                                            <p:cond delay="1668"/>
                                          </p:stCondLst>
                                        </p:cTn>
                                        <p:tgtEl>
                                          <p:spTgt spid="67"/>
                                        </p:tgtEl>
                                      </p:cBhvr>
                                      <p:to x="100000" y="100000"/>
                                    </p:animScale>
                                    <p:animScale>
                                      <p:cBhvr>
                                        <p:cTn id="140" dur="26">
                                          <p:stCondLst>
                                            <p:cond delay="1808"/>
                                          </p:stCondLst>
                                        </p:cTn>
                                        <p:tgtEl>
                                          <p:spTgt spid="67"/>
                                        </p:tgtEl>
                                      </p:cBhvr>
                                      <p:to x="100000" y="95000"/>
                                    </p:animScale>
                                    <p:animScale>
                                      <p:cBhvr>
                                        <p:cTn id="141" dur="166" decel="50000">
                                          <p:stCondLst>
                                            <p:cond delay="1834"/>
                                          </p:stCondLst>
                                        </p:cTn>
                                        <p:tgtEl>
                                          <p:spTgt spid="67"/>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wipe(up)">
                                      <p:cBhvr>
                                        <p:cTn id="146" dur="1250"/>
                                        <p:tgtEl>
                                          <p:spTgt spid="95"/>
                                        </p:tgtEl>
                                      </p:cBhvr>
                                    </p:animEffect>
                                  </p:childTnLst>
                                </p:cTn>
                              </p:par>
                              <p:par>
                                <p:cTn id="147" presetID="22" presetClass="entr" presetSubtype="1" fill="hold" nodeType="withEffect">
                                  <p:stCondLst>
                                    <p:cond delay="1250"/>
                                  </p:stCondLst>
                                  <p:childTnLst>
                                    <p:set>
                                      <p:cBhvr>
                                        <p:cTn id="148" dur="1" fill="hold">
                                          <p:stCondLst>
                                            <p:cond delay="0"/>
                                          </p:stCondLst>
                                        </p:cTn>
                                        <p:tgtEl>
                                          <p:spTgt spid="106"/>
                                        </p:tgtEl>
                                        <p:attrNameLst>
                                          <p:attrName>style.visibility</p:attrName>
                                        </p:attrNameLst>
                                      </p:cBhvr>
                                      <p:to>
                                        <p:strVal val="visible"/>
                                      </p:to>
                                    </p:set>
                                    <p:animEffect transition="in" filter="wipe(up)">
                                      <p:cBhvr>
                                        <p:cTn id="149" dur="1250"/>
                                        <p:tgtEl>
                                          <p:spTgt spid="106"/>
                                        </p:tgtEl>
                                      </p:cBhvr>
                                    </p:animEffect>
                                  </p:childTnLst>
                                </p:cTn>
                              </p:par>
                              <p:par>
                                <p:cTn id="150" presetID="22" presetClass="entr" presetSubtype="8" fill="hold" nodeType="withEffect">
                                  <p:stCondLst>
                                    <p:cond delay="2750"/>
                                  </p:stCondLst>
                                  <p:childTnLst>
                                    <p:set>
                                      <p:cBhvr>
                                        <p:cTn id="151" dur="1" fill="hold">
                                          <p:stCondLst>
                                            <p:cond delay="0"/>
                                          </p:stCondLst>
                                        </p:cTn>
                                        <p:tgtEl>
                                          <p:spTgt spid="97"/>
                                        </p:tgtEl>
                                        <p:attrNameLst>
                                          <p:attrName>style.visibility</p:attrName>
                                        </p:attrNameLst>
                                      </p:cBhvr>
                                      <p:to>
                                        <p:strVal val="visible"/>
                                      </p:to>
                                    </p:set>
                                    <p:animEffect transition="in" filter="wipe(left)">
                                      <p:cBhvr>
                                        <p:cTn id="152" dur="1250"/>
                                        <p:tgtEl>
                                          <p:spTgt spid="97"/>
                                        </p:tgtEl>
                                      </p:cBhvr>
                                    </p:animEffect>
                                  </p:childTnLst>
                                </p:cTn>
                              </p:par>
                              <p:par>
                                <p:cTn id="153" presetID="22" presetClass="entr" presetSubtype="2" fill="hold" nodeType="withEffect">
                                  <p:stCondLst>
                                    <p:cond delay="4000"/>
                                  </p:stCondLst>
                                  <p:childTnLst>
                                    <p:set>
                                      <p:cBhvr>
                                        <p:cTn id="154" dur="1" fill="hold">
                                          <p:stCondLst>
                                            <p:cond delay="0"/>
                                          </p:stCondLst>
                                        </p:cTn>
                                        <p:tgtEl>
                                          <p:spTgt spid="99"/>
                                        </p:tgtEl>
                                        <p:attrNameLst>
                                          <p:attrName>style.visibility</p:attrName>
                                        </p:attrNameLst>
                                      </p:cBhvr>
                                      <p:to>
                                        <p:strVal val="visible"/>
                                      </p:to>
                                    </p:set>
                                    <p:animEffect transition="in" filter="wipe(right)">
                                      <p:cBhvr>
                                        <p:cTn id="155" dur="1250"/>
                                        <p:tgtEl>
                                          <p:spTgt spid="99"/>
                                        </p:tgtEl>
                                      </p:cBhvr>
                                    </p:animEffect>
                                  </p:childTnLst>
                                </p:cTn>
                              </p:par>
                              <p:par>
                                <p:cTn id="156" presetID="22" presetClass="entr" presetSubtype="1" fill="hold" grpId="0" nodeType="withEffect">
                                  <p:stCondLst>
                                    <p:cond delay="6000"/>
                                  </p:stCondLst>
                                  <p:childTnLst>
                                    <p:set>
                                      <p:cBhvr>
                                        <p:cTn id="157" dur="1" fill="hold">
                                          <p:stCondLst>
                                            <p:cond delay="0"/>
                                          </p:stCondLst>
                                        </p:cTn>
                                        <p:tgtEl>
                                          <p:spTgt spid="93"/>
                                        </p:tgtEl>
                                        <p:attrNameLst>
                                          <p:attrName>style.visibility</p:attrName>
                                        </p:attrNameLst>
                                      </p:cBhvr>
                                      <p:to>
                                        <p:strVal val="visible"/>
                                      </p:to>
                                    </p:set>
                                    <p:animEffect transition="in" filter="wipe(up)">
                                      <p:cBhvr>
                                        <p:cTn id="158" dur="1500"/>
                                        <p:tgtEl>
                                          <p:spTgt spid="93"/>
                                        </p:tgtEl>
                                      </p:cBhvr>
                                    </p:animEffect>
                                  </p:childTnLst>
                                </p:cTn>
                              </p:par>
                            </p:childTnLst>
                          </p:cTn>
                        </p:par>
                      </p:childTnLst>
                    </p:cTn>
                  </p:par>
                  <p:par>
                    <p:cTn id="159" fill="hold">
                      <p:stCondLst>
                        <p:cond delay="indefinite"/>
                      </p:stCondLst>
                      <p:childTnLst>
                        <p:par>
                          <p:cTn id="160" fill="hold">
                            <p:stCondLst>
                              <p:cond delay="0"/>
                            </p:stCondLst>
                            <p:childTnLst>
                              <p:par>
                                <p:cTn id="161" presetID="5" presetClass="entr" presetSubtype="10" fill="hold" grpId="0" nodeType="clickEffect">
                                  <p:stCondLst>
                                    <p:cond delay="0"/>
                                  </p:stCondLst>
                                  <p:childTnLst>
                                    <p:set>
                                      <p:cBhvr>
                                        <p:cTn id="162" dur="1" fill="hold">
                                          <p:stCondLst>
                                            <p:cond delay="0"/>
                                          </p:stCondLst>
                                        </p:cTn>
                                        <p:tgtEl>
                                          <p:spTgt spid="73"/>
                                        </p:tgtEl>
                                        <p:attrNameLst>
                                          <p:attrName>style.visibility</p:attrName>
                                        </p:attrNameLst>
                                      </p:cBhvr>
                                      <p:to>
                                        <p:strVal val="visible"/>
                                      </p:to>
                                    </p:set>
                                    <p:animEffect transition="in" filter="checkerboard(across)">
                                      <p:cBhvr>
                                        <p:cTn id="163"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animBg="1"/>
      <p:bldP spid="19" grpId="0"/>
      <p:bldP spid="55" grpId="0" animBg="1"/>
      <p:bldP spid="64" grpId="0" animBg="1"/>
      <p:bldP spid="73" grpId="0" animBg="1"/>
      <p:bldP spid="72" grpId="0" animBg="1"/>
      <p:bldP spid="80" grpId="0" animBg="1"/>
      <p:bldP spid="81" grpId="0" animBg="1"/>
      <p:bldP spid="93" grpId="0" animBg="1"/>
      <p:bldP spid="4" grpId="0" animBg="1"/>
      <p:bldP spid="15" grpId="0"/>
      <p:bldP spid="67" grpId="0"/>
      <p:bldP spid="32" grpId="0" animBg="1"/>
      <p:bldP spid="54"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6000"/>
              </a:srgbClr>
            </a:gs>
            <a:gs pos="58000">
              <a:srgbClr val="FF00FF">
                <a:alpha val="31000"/>
              </a:srgbClr>
            </a:gs>
            <a:gs pos="81000">
              <a:srgbClr val="0CF4C8">
                <a:alpha val="23000"/>
              </a:srgbClr>
            </a:gs>
            <a:gs pos="100000">
              <a:schemeClr val="tx2">
                <a:lumMod val="40000"/>
                <a:lumOff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80076" y="6586154"/>
            <a:ext cx="395360" cy="271846"/>
          </a:xfrm>
        </p:spPr>
        <p:txBody>
          <a:bodyPr/>
          <a:lstStyle/>
          <a:p>
            <a:fld id="{D57F1E4F-1CFF-5643-939E-217C01CDF565}" type="slidenum">
              <a:rPr lang="en-US" sz="1400" smtClean="0">
                <a:solidFill>
                  <a:schemeClr val="tx1"/>
                </a:solidFill>
              </a:rPr>
              <a:pPr/>
              <a:t>78</a:t>
            </a:fld>
            <a:endParaRPr lang="en-US" sz="14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46" y="1472160"/>
            <a:ext cx="4360294" cy="3715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826" y="1391477"/>
            <a:ext cx="4822003" cy="3715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976026" y="354223"/>
            <a:ext cx="10043907" cy="821623"/>
          </a:xfrm>
          <a:prstGeom prst="roundRect">
            <a:avLst/>
          </a:prstGeom>
          <a:solidFill>
            <a:schemeClr val="accent6">
              <a:lumMod val="50000"/>
            </a:schemeClr>
          </a:solidFill>
          <a:ln w="76200">
            <a:solidFill>
              <a:schemeClr val="accent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b="1" dirty="0">
                <a:solidFill>
                  <a:schemeClr val="accent2">
                    <a:lumMod val="20000"/>
                    <a:lumOff val="80000"/>
                  </a:schemeClr>
                </a:solidFill>
                <a:latin typeface="Comic Sans MS" panose="030F0702030302020204" pitchFamily="66" charset="0"/>
              </a:rPr>
              <a:t>Time for a Short Break!</a:t>
            </a:r>
          </a:p>
        </p:txBody>
      </p:sp>
      <p:sp>
        <p:nvSpPr>
          <p:cNvPr id="7" name="TextBox 6"/>
          <p:cNvSpPr txBox="1"/>
          <p:nvPr/>
        </p:nvSpPr>
        <p:spPr>
          <a:xfrm>
            <a:off x="466165" y="5357941"/>
            <a:ext cx="11134164" cy="1384995"/>
          </a:xfrm>
          <a:prstGeom prst="rect">
            <a:avLst/>
          </a:prstGeom>
          <a:noFill/>
        </p:spPr>
        <p:txBody>
          <a:bodyPr wrap="square" rtlCol="0">
            <a:spAutoFit/>
            <a:scene3d>
              <a:camera prst="orthographicFront"/>
              <a:lightRig rig="threePt" dir="t"/>
            </a:scene3d>
            <a:sp3d extrusionH="57150">
              <a:bevelT h="25400" prst="softRound"/>
            </a:sp3d>
          </a:bodyPr>
          <a:lstStyle/>
          <a:p>
            <a:pPr lvl="0" algn="ctr"/>
            <a:r>
              <a:rPr lang="en-US" sz="2800" b="1" dirty="0">
                <a:solidFill>
                  <a:schemeClr val="accent1"/>
                </a:solidFill>
                <a:effectLst>
                  <a:glow rad="101600">
                    <a:schemeClr val="accent4">
                      <a:satMod val="175000"/>
                      <a:alpha val="40000"/>
                    </a:schemeClr>
                  </a:glow>
                </a:effectLst>
                <a:latin typeface="Arial Rounded MT Bold" pitchFamily="34" charset="0"/>
              </a:rPr>
              <a:t>Next we arrive at a very interesting part of the Scriptures!</a:t>
            </a:r>
            <a:br>
              <a:rPr lang="en-US" sz="2800" b="1" dirty="0">
                <a:solidFill>
                  <a:schemeClr val="accent1"/>
                </a:solidFill>
                <a:effectLst>
                  <a:glow rad="101600">
                    <a:schemeClr val="accent4">
                      <a:satMod val="175000"/>
                      <a:alpha val="40000"/>
                    </a:schemeClr>
                  </a:glow>
                </a:effectLst>
                <a:latin typeface="Arial Rounded MT Bold" pitchFamily="34" charset="0"/>
              </a:rPr>
            </a:br>
            <a:r>
              <a:rPr lang="en-US" sz="2800" b="1" dirty="0">
                <a:solidFill>
                  <a:schemeClr val="accent1"/>
                </a:solidFill>
                <a:effectLst>
                  <a:glow rad="101600">
                    <a:schemeClr val="accent4">
                      <a:satMod val="175000"/>
                      <a:alpha val="40000"/>
                    </a:schemeClr>
                  </a:glow>
                </a:effectLst>
                <a:latin typeface="Arial Rounded MT Bold" pitchFamily="34" charset="0"/>
              </a:rPr>
              <a:t>It is a tricky part in a very detailed study, </a:t>
            </a:r>
            <a:br>
              <a:rPr lang="en-US" sz="2800" b="1" dirty="0">
                <a:solidFill>
                  <a:schemeClr val="accent1"/>
                </a:solidFill>
                <a:effectLst>
                  <a:glow rad="101600">
                    <a:schemeClr val="accent4">
                      <a:satMod val="175000"/>
                      <a:alpha val="40000"/>
                    </a:schemeClr>
                  </a:glow>
                </a:effectLst>
                <a:latin typeface="Arial Rounded MT Bold" pitchFamily="34" charset="0"/>
              </a:rPr>
            </a:br>
            <a:r>
              <a:rPr lang="en-US" sz="2800" b="1" dirty="0">
                <a:solidFill>
                  <a:schemeClr val="accent1"/>
                </a:solidFill>
                <a:effectLst>
                  <a:glow rad="101600">
                    <a:schemeClr val="accent4">
                      <a:satMod val="175000"/>
                      <a:alpha val="40000"/>
                    </a:schemeClr>
                  </a:glow>
                </a:effectLst>
                <a:latin typeface="Arial Rounded MT Bold" pitchFamily="34" charset="0"/>
              </a:rPr>
              <a:t>so the facts will be revealed as simply as possible.</a:t>
            </a:r>
            <a:endParaRPr lang="en-US" sz="2800" dirty="0">
              <a:solidFill>
                <a:schemeClr val="accent1"/>
              </a:solidFill>
              <a:effectLst>
                <a:glow rad="101600">
                  <a:schemeClr val="accent4">
                    <a:satMod val="175000"/>
                    <a:alpha val="40000"/>
                  </a:schemeClr>
                </a:glow>
              </a:effectLst>
              <a:latin typeface="Arial Rounded MT Bold" pitchFamily="34" charset="0"/>
            </a:endParaRPr>
          </a:p>
        </p:txBody>
      </p:sp>
    </p:spTree>
    <p:extLst>
      <p:ext uri="{BB962C8B-B14F-4D97-AF65-F5344CB8AC3E}">
        <p14:creationId xmlns:p14="http://schemas.microsoft.com/office/powerpoint/2010/main" val="422207836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par>
                          <p:cTn id="13" fill="hold">
                            <p:stCondLst>
                              <p:cond delay="2000"/>
                            </p:stCondLst>
                            <p:childTnLst>
                              <p:par>
                                <p:cTn id="14" presetID="22" presetClass="entr" presetSubtype="1" fill="hold" grpId="0" nodeType="after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44000">
              <a:srgbClr val="0BD6EB"/>
            </a:gs>
            <a:gs pos="83000">
              <a:srgbClr val="21F3B2"/>
            </a:gs>
            <a:gs pos="100000">
              <a:srgbClr val="00B050"/>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1048186"/>
            <a:ext cx="11688673" cy="4565534"/>
          </a:xfrm>
          <a:solidFill>
            <a:schemeClr val="accent3">
              <a:lumMod val="20000"/>
              <a:lumOff val="80000"/>
            </a:schemeClr>
          </a:solidFill>
          <a:scene3d>
            <a:camera prst="orthographicFront"/>
            <a:lightRig rig="threePt" dir="t"/>
          </a:scene3d>
          <a:sp3d>
            <a:bevelT w="114300" prst="artDeco"/>
          </a:sp3d>
        </p:spPr>
        <p:txBody>
          <a:bodyPr anchor="ctr">
            <a:normAutofit fontScale="92500"/>
            <a:sp3d extrusionH="57150">
              <a:bevelT w="38100" h="38100"/>
            </a:sp3d>
          </a:bodyPr>
          <a:lstStyle/>
          <a:p>
            <a:pPr marL="1645920" indent="-1645920">
              <a:spcBef>
                <a:spcPts val="0"/>
              </a:spcBef>
              <a:buNone/>
            </a:pPr>
            <a:r>
              <a:rPr lang="en-US" sz="2600" b="1" dirty="0">
                <a:solidFill>
                  <a:srgbClr val="008080"/>
                </a:solidFill>
                <a:latin typeface="Georgia" panose="02040502050405020303" pitchFamily="18" charset="0"/>
              </a:rPr>
              <a:t>John 20:1</a:t>
            </a:r>
            <a:r>
              <a:rPr lang="en-US" sz="2600" dirty="0">
                <a:solidFill>
                  <a:prstClr val="black"/>
                </a:solidFill>
                <a:latin typeface="Georgia" panose="02040502050405020303" pitchFamily="18" charset="0"/>
              </a:rPr>
              <a:t>	</a:t>
            </a:r>
            <a:r>
              <a:rPr lang="en-US" sz="2600" b="1" u="sng" dirty="0">
                <a:solidFill>
                  <a:srgbClr val="CC00CC"/>
                </a:solidFill>
                <a:latin typeface="Georgia" panose="02040502050405020303" pitchFamily="18" charset="0"/>
              </a:rPr>
              <a:t>And on the first da</a:t>
            </a:r>
            <a:r>
              <a:rPr lang="en-US" sz="2600" b="1" dirty="0">
                <a:solidFill>
                  <a:srgbClr val="CC00CC"/>
                </a:solidFill>
                <a:latin typeface="Georgia" panose="02040502050405020303" pitchFamily="18" charset="0"/>
              </a:rPr>
              <a:t>y </a:t>
            </a:r>
            <a:r>
              <a:rPr lang="en-US" sz="2600" b="1" u="sng" dirty="0">
                <a:solidFill>
                  <a:srgbClr val="CC00CC"/>
                </a:solidFill>
                <a:latin typeface="Georgia" panose="02040502050405020303" pitchFamily="18" charset="0"/>
              </a:rPr>
              <a:t>of the week</a:t>
            </a:r>
            <a:r>
              <a:rPr lang="en-US" sz="2600" b="1" dirty="0">
                <a:solidFill>
                  <a:srgbClr val="CC00CC"/>
                </a:solidFill>
                <a:latin typeface="Georgia" panose="02040502050405020303" pitchFamily="18" charset="0"/>
              </a:rPr>
              <a:t> </a:t>
            </a:r>
            <a:r>
              <a:rPr lang="en-US" b="1" dirty="0">
                <a:solidFill>
                  <a:srgbClr val="00B0F0"/>
                </a:solidFill>
                <a:latin typeface="Georgia" panose="02040502050405020303" pitchFamily="18" charset="0"/>
              </a:rPr>
              <a:t>[</a:t>
            </a:r>
            <a:r>
              <a:rPr lang="en-US" b="1" u="sng" dirty="0">
                <a:solidFill>
                  <a:srgbClr val="00B0F0"/>
                </a:solidFill>
                <a:latin typeface="Georgia" panose="02040502050405020303" pitchFamily="18" charset="0"/>
              </a:rPr>
              <a:t>only</a:t>
            </a:r>
            <a:r>
              <a:rPr lang="en-US" b="1" dirty="0">
                <a:solidFill>
                  <a:srgbClr val="00B0F0"/>
                </a:solidFill>
                <a:latin typeface="Georgia" panose="02040502050405020303" pitchFamily="18" charset="0"/>
              </a:rPr>
              <a:t>] </a:t>
            </a:r>
            <a:r>
              <a:rPr lang="en-US" sz="2600" b="1" u="sng" dirty="0" err="1">
                <a:solidFill>
                  <a:srgbClr val="CC00CC"/>
                </a:solidFill>
                <a:latin typeface="Georgia" panose="02040502050405020303" pitchFamily="18" charset="0"/>
              </a:rPr>
              <a:t>Mir</a:t>
            </a:r>
            <a:r>
              <a:rPr lang="en-US" sz="2600" b="1" dirty="0" err="1">
                <a:solidFill>
                  <a:srgbClr val="CC00CC"/>
                </a:solidFill>
                <a:latin typeface="Georgia" panose="02040502050405020303" pitchFamily="18" charset="0"/>
              </a:rPr>
              <a:t>y</a:t>
            </a:r>
            <a:r>
              <a:rPr lang="en-US" sz="2600" b="1" u="sng" dirty="0" err="1">
                <a:solidFill>
                  <a:srgbClr val="CC00CC"/>
                </a:solidFill>
                <a:latin typeface="Georgia" panose="02040502050405020303" pitchFamily="18" charset="0"/>
              </a:rPr>
              <a:t>am</a:t>
            </a:r>
            <a:r>
              <a:rPr lang="en-US" sz="2600" b="1" u="sng" dirty="0">
                <a:solidFill>
                  <a:srgbClr val="CC00CC"/>
                </a:solidFill>
                <a:latin typeface="Georgia" panose="02040502050405020303" pitchFamily="18" charset="0"/>
              </a:rPr>
              <a:t> from </a:t>
            </a:r>
            <a:r>
              <a:rPr lang="en-US" sz="2600" b="1" u="sng" dirty="0" err="1">
                <a:solidFill>
                  <a:srgbClr val="CC00CC"/>
                </a:solidFill>
                <a:latin typeface="Georgia" panose="02040502050405020303" pitchFamily="18" charset="0"/>
              </a:rPr>
              <a:t>Ma</a:t>
            </a:r>
            <a:r>
              <a:rPr lang="en-US" sz="2600" b="1" dirty="0" err="1">
                <a:solidFill>
                  <a:srgbClr val="CC00CC"/>
                </a:solidFill>
                <a:latin typeface="TITUS Cyberbit Basic" panose="02020603050405020304" pitchFamily="18" charset="0"/>
              </a:rPr>
              <a:t>ḡ</a:t>
            </a:r>
            <a:r>
              <a:rPr lang="en-US" sz="2600" b="1" u="sng" dirty="0" err="1">
                <a:solidFill>
                  <a:srgbClr val="CC00CC"/>
                </a:solidFill>
                <a:latin typeface="Georgia" panose="02040502050405020303" pitchFamily="18" charset="0"/>
              </a:rPr>
              <a:t>dala</a:t>
            </a:r>
            <a:r>
              <a:rPr lang="en-US" sz="2600" b="1" u="sng" dirty="0">
                <a:solidFill>
                  <a:srgbClr val="CC00CC"/>
                </a:solidFill>
                <a:latin typeface="Georgia" panose="02040502050405020303" pitchFamily="18" charset="0"/>
              </a:rPr>
              <a:t> came earl</a:t>
            </a:r>
            <a:r>
              <a:rPr lang="en-US" sz="2600" b="1" dirty="0">
                <a:solidFill>
                  <a:srgbClr val="CC00CC"/>
                </a:solidFill>
                <a:latin typeface="Georgia" panose="02040502050405020303" pitchFamily="18" charset="0"/>
              </a:rPr>
              <a:t>y </a:t>
            </a:r>
            <a:r>
              <a:rPr lang="en-US" sz="2600" b="1" u="sng" dirty="0">
                <a:solidFill>
                  <a:srgbClr val="CC00CC"/>
                </a:solidFill>
                <a:latin typeface="Georgia" panose="02040502050405020303" pitchFamily="18" charset="0"/>
              </a:rPr>
              <a:t>to the tomb</a:t>
            </a:r>
            <a:r>
              <a:rPr lang="en-US" sz="2600" b="1" dirty="0">
                <a:solidFill>
                  <a:srgbClr val="CC00CC"/>
                </a:solidFill>
                <a:latin typeface="Georgia" panose="02040502050405020303" pitchFamily="18" charset="0"/>
              </a:rPr>
              <a:t> </a:t>
            </a:r>
            <a:r>
              <a:rPr lang="en-US" sz="2000" dirty="0">
                <a:solidFill>
                  <a:srgbClr val="00B0F0"/>
                </a:solidFill>
                <a:latin typeface="Georgia" panose="02040502050405020303" pitchFamily="18" charset="0"/>
              </a:rPr>
              <a:t>[without spices],</a:t>
            </a:r>
            <a:r>
              <a:rPr lang="en-US" sz="2600" dirty="0">
                <a:solidFill>
                  <a:srgbClr val="CC00CC"/>
                </a:solidFill>
                <a:latin typeface="Georgia" panose="02040502050405020303" pitchFamily="18" charset="0"/>
              </a:rPr>
              <a:t> </a:t>
            </a:r>
            <a:r>
              <a:rPr lang="en-US" sz="2600" b="1" u="sng" dirty="0">
                <a:solidFill>
                  <a:srgbClr val="CC00CC"/>
                </a:solidFill>
                <a:latin typeface="Georgia" panose="02040502050405020303" pitchFamily="18" charset="0"/>
              </a:rPr>
              <a:t>while it was still dark</a:t>
            </a:r>
            <a:r>
              <a:rPr lang="en-US" sz="2600" b="1" dirty="0">
                <a:solidFill>
                  <a:srgbClr val="CC00CC"/>
                </a:solidFill>
                <a:latin typeface="Georgia" panose="02040502050405020303" pitchFamily="18" charset="0"/>
              </a:rPr>
              <a:t>,</a:t>
            </a:r>
            <a:r>
              <a:rPr lang="en-US" sz="2600" dirty="0">
                <a:solidFill>
                  <a:schemeClr val="accent3">
                    <a:lumMod val="75000"/>
                  </a:schemeClr>
                </a:solidFill>
                <a:latin typeface="Georgia" panose="02040502050405020303" pitchFamily="18" charset="0"/>
              </a:rPr>
              <a:t> </a:t>
            </a:r>
            <a:br>
              <a:rPr lang="en-US" sz="2600" dirty="0">
                <a:solidFill>
                  <a:schemeClr val="accent3">
                    <a:lumMod val="75000"/>
                  </a:schemeClr>
                </a:solidFill>
                <a:latin typeface="Georgia" panose="02040502050405020303" pitchFamily="18" charset="0"/>
              </a:rPr>
            </a:br>
            <a:r>
              <a:rPr lang="en-US" sz="2600" dirty="0">
                <a:solidFill>
                  <a:schemeClr val="accent3">
                    <a:lumMod val="75000"/>
                  </a:schemeClr>
                </a:solidFill>
                <a:latin typeface="Georgia" panose="02040502050405020303" pitchFamily="18" charset="0"/>
              </a:rPr>
              <a:t>and saw that the stone had been removed from the tomb.</a:t>
            </a:r>
            <a:r>
              <a:rPr lang="en-US" sz="2600" dirty="0">
                <a:solidFill>
                  <a:schemeClr val="accent3">
                    <a:lumMod val="75000"/>
                  </a:schemeClr>
                </a:solidFill>
                <a:latin typeface="Calibri" panose="020F0502020204030204" pitchFamily="34" charset="0"/>
              </a:rPr>
              <a:t> </a:t>
            </a:r>
            <a:r>
              <a:rPr lang="en-US" sz="2600" dirty="0">
                <a:solidFill>
                  <a:schemeClr val="accent3">
                    <a:lumMod val="75000"/>
                  </a:schemeClr>
                </a:solidFill>
              </a:rPr>
              <a:t> </a:t>
            </a:r>
            <a:br>
              <a:rPr lang="en-US" sz="2600" dirty="0">
                <a:solidFill>
                  <a:schemeClr val="accent3">
                    <a:lumMod val="75000"/>
                  </a:schemeClr>
                </a:solidFill>
              </a:rPr>
            </a:br>
            <a:endParaRPr lang="en-US" sz="2600" dirty="0">
              <a:solidFill>
                <a:schemeClr val="accent3">
                  <a:lumMod val="75000"/>
                </a:schemeClr>
              </a:solidFill>
            </a:endParaRPr>
          </a:p>
          <a:p>
            <a:pPr marL="1645920" indent="-1645920">
              <a:spcBef>
                <a:spcPts val="0"/>
              </a:spcBef>
              <a:buNone/>
            </a:pPr>
            <a:r>
              <a:rPr lang="en-US" sz="2600" b="1" dirty="0">
                <a:solidFill>
                  <a:srgbClr val="008080"/>
                </a:solidFill>
                <a:latin typeface="Georgia" panose="02040502050405020303" pitchFamily="18" charset="0"/>
              </a:rPr>
              <a:t>Mark 16:2</a:t>
            </a:r>
            <a:r>
              <a:rPr lang="en-US" sz="2600" dirty="0">
                <a:solidFill>
                  <a:prstClr val="black"/>
                </a:solidFill>
                <a:latin typeface="Georgia" panose="02040502050405020303" pitchFamily="18" charset="0"/>
              </a:rPr>
              <a:t>	</a:t>
            </a:r>
            <a:r>
              <a:rPr lang="en-US" sz="2600" dirty="0">
                <a:solidFill>
                  <a:schemeClr val="accent3">
                    <a:lumMod val="75000"/>
                  </a:schemeClr>
                </a:solidFill>
                <a:latin typeface="Georgia" panose="02040502050405020303" pitchFamily="18" charset="0"/>
              </a:rPr>
              <a:t>And very early on the first day of the week, they </a:t>
            </a:r>
            <a:r>
              <a:rPr lang="en-US" sz="2100" dirty="0">
                <a:solidFill>
                  <a:srgbClr val="00B0F0"/>
                </a:solidFill>
                <a:latin typeface="Georgia" panose="02040502050405020303" pitchFamily="18" charset="0"/>
              </a:rPr>
              <a:t>[all the other women except Mary Magdalene],</a:t>
            </a:r>
            <a:r>
              <a:rPr lang="en-US" sz="2100" dirty="0">
                <a:solidFill>
                  <a:schemeClr val="accent3">
                    <a:lumMod val="75000"/>
                  </a:schemeClr>
                </a:solidFill>
                <a:latin typeface="Georgia" panose="02040502050405020303" pitchFamily="18" charset="0"/>
              </a:rPr>
              <a:t> </a:t>
            </a:r>
            <a:r>
              <a:rPr lang="en-US" sz="2600" dirty="0">
                <a:solidFill>
                  <a:schemeClr val="accent3">
                    <a:lumMod val="75000"/>
                  </a:schemeClr>
                </a:solidFill>
                <a:latin typeface="Georgia" panose="02040502050405020303" pitchFamily="18" charset="0"/>
              </a:rPr>
              <a:t>came to the tomb </a:t>
            </a:r>
            <a:r>
              <a:rPr lang="en-US" sz="2600" b="1" dirty="0">
                <a:solidFill>
                  <a:schemeClr val="accent3">
                    <a:lumMod val="75000"/>
                  </a:schemeClr>
                </a:solidFill>
                <a:latin typeface="Georgia" panose="02040502050405020303" pitchFamily="18" charset="0"/>
              </a:rPr>
              <a:t>when the </a:t>
            </a:r>
            <a:r>
              <a:rPr lang="en-US" sz="2600" b="1" u="sng" dirty="0">
                <a:solidFill>
                  <a:schemeClr val="accent3">
                    <a:lumMod val="75000"/>
                  </a:schemeClr>
                </a:solidFill>
                <a:latin typeface="Georgia" panose="02040502050405020303" pitchFamily="18" charset="0"/>
              </a:rPr>
              <a:t>sun had risen</a:t>
            </a:r>
            <a:r>
              <a:rPr lang="en-US" sz="2600" b="1" dirty="0">
                <a:solidFill>
                  <a:schemeClr val="accent3">
                    <a:lumMod val="75000"/>
                  </a:schemeClr>
                </a:solidFill>
                <a:latin typeface="Georgia" panose="02040502050405020303" pitchFamily="18" charset="0"/>
              </a:rPr>
              <a:t>.</a:t>
            </a:r>
          </a:p>
          <a:p>
            <a:pPr marL="1645920" indent="-1645920">
              <a:spcBef>
                <a:spcPts val="0"/>
              </a:spcBef>
              <a:buNone/>
            </a:pPr>
            <a:endParaRPr lang="en-US" sz="2600" dirty="0">
              <a:solidFill>
                <a:srgbClr val="008080"/>
              </a:solidFill>
              <a:latin typeface="Georgia" panose="02040502050405020303" pitchFamily="18" charset="0"/>
            </a:endParaRPr>
          </a:p>
          <a:p>
            <a:pPr marL="1645920" indent="-1645920">
              <a:lnSpc>
                <a:spcPct val="130000"/>
              </a:lnSpc>
              <a:spcBef>
                <a:spcPts val="0"/>
              </a:spcBef>
              <a:buNone/>
            </a:pPr>
            <a:r>
              <a:rPr lang="en-US" sz="2600" b="1" dirty="0">
                <a:solidFill>
                  <a:srgbClr val="008080"/>
                </a:solidFill>
                <a:latin typeface="Georgia" panose="02040502050405020303" pitchFamily="18" charset="0"/>
              </a:rPr>
              <a:t>Luke 24:1</a:t>
            </a:r>
            <a:r>
              <a:rPr lang="en-US" sz="2600" dirty="0">
                <a:solidFill>
                  <a:prstClr val="black"/>
                </a:solidFill>
                <a:latin typeface="Georgia" panose="02040502050405020303" pitchFamily="18" charset="0"/>
              </a:rPr>
              <a:t>	</a:t>
            </a:r>
            <a:r>
              <a:rPr lang="en-US" sz="2600" dirty="0">
                <a:solidFill>
                  <a:schemeClr val="accent3">
                    <a:lumMod val="75000"/>
                  </a:schemeClr>
                </a:solidFill>
                <a:latin typeface="Georgia" panose="02040502050405020303" pitchFamily="18" charset="0"/>
              </a:rPr>
              <a:t>And on the first day of the week, </a:t>
            </a:r>
            <a:r>
              <a:rPr lang="en-US" sz="2600" b="1" u="sng" dirty="0">
                <a:solidFill>
                  <a:srgbClr val="FF0000"/>
                </a:solidFill>
                <a:latin typeface="Georgia" panose="02040502050405020303" pitchFamily="18" charset="0"/>
              </a:rPr>
              <a:t>at earl</a:t>
            </a:r>
            <a:r>
              <a:rPr lang="en-US" sz="2600" b="1" dirty="0">
                <a:solidFill>
                  <a:srgbClr val="FF0000"/>
                </a:solidFill>
                <a:latin typeface="Georgia" panose="02040502050405020303" pitchFamily="18" charset="0"/>
              </a:rPr>
              <a:t>y </a:t>
            </a:r>
            <a:r>
              <a:rPr lang="en-US" sz="2600" b="1" u="sng" dirty="0">
                <a:solidFill>
                  <a:srgbClr val="FF0000"/>
                </a:solidFill>
                <a:latin typeface="Georgia" panose="02040502050405020303" pitchFamily="18" charset="0"/>
              </a:rPr>
              <a:t>dawn</a:t>
            </a:r>
            <a:r>
              <a:rPr lang="en-US" sz="2600" b="1" dirty="0">
                <a:solidFill>
                  <a:srgbClr val="FF0000"/>
                </a:solidFill>
                <a:latin typeface="Georgia" panose="02040502050405020303" pitchFamily="18" charset="0"/>
              </a:rPr>
              <a:t>, </a:t>
            </a:r>
            <a:r>
              <a:rPr lang="en-US" sz="2600" dirty="0">
                <a:solidFill>
                  <a:schemeClr val="accent3">
                    <a:lumMod val="75000"/>
                  </a:schemeClr>
                </a:solidFill>
                <a:latin typeface="Georgia" panose="02040502050405020303" pitchFamily="18" charset="0"/>
              </a:rPr>
              <a:t>they </a:t>
            </a:r>
            <a:r>
              <a:rPr lang="en-US" sz="2100" dirty="0">
                <a:solidFill>
                  <a:srgbClr val="00B0F0"/>
                </a:solidFill>
                <a:latin typeface="Georgia" panose="02040502050405020303" pitchFamily="18" charset="0"/>
              </a:rPr>
              <a:t>[all the other women]</a:t>
            </a:r>
            <a:r>
              <a:rPr lang="en-US" sz="2600" dirty="0">
                <a:solidFill>
                  <a:schemeClr val="accent3">
                    <a:lumMod val="75000"/>
                  </a:schemeClr>
                </a:solidFill>
                <a:latin typeface="Georgia" panose="02040502050405020303" pitchFamily="18" charset="0"/>
              </a:rPr>
              <a:t>  came to the tomb, bringing the spices</a:t>
            </a:r>
            <a:br>
              <a:rPr lang="en-US" sz="2600" dirty="0">
                <a:solidFill>
                  <a:schemeClr val="accent3">
                    <a:lumMod val="75000"/>
                  </a:schemeClr>
                </a:solidFill>
                <a:latin typeface="Georgia" panose="02040502050405020303" pitchFamily="18" charset="0"/>
              </a:rPr>
            </a:br>
            <a:endParaRPr lang="en-US" sz="1200" b="1" i="1" dirty="0">
              <a:solidFill>
                <a:srgbClr val="CC00CC"/>
              </a:solidFill>
              <a:latin typeface="Georgia" panose="02040502050405020303" pitchFamily="18" charset="0"/>
            </a:endParaRPr>
          </a:p>
          <a:p>
            <a:pPr marL="1645920" indent="-1645920">
              <a:spcBef>
                <a:spcPts val="0"/>
              </a:spcBef>
              <a:buNone/>
            </a:pPr>
            <a:r>
              <a:rPr lang="en-US" sz="2600" b="1" dirty="0">
                <a:solidFill>
                  <a:srgbClr val="008080"/>
                </a:solidFill>
                <a:latin typeface="Georgia" panose="02040502050405020303" pitchFamily="18" charset="0"/>
              </a:rPr>
              <a:t>Matt 28:1</a:t>
            </a:r>
            <a:r>
              <a:rPr lang="en-US" sz="2600" dirty="0">
                <a:solidFill>
                  <a:prstClr val="black"/>
                </a:solidFill>
                <a:latin typeface="Georgia" panose="02040502050405020303" pitchFamily="18" charset="0"/>
              </a:rPr>
              <a:t>	</a:t>
            </a:r>
            <a:r>
              <a:rPr lang="en-US" sz="2600" dirty="0">
                <a:solidFill>
                  <a:schemeClr val="accent3">
                    <a:lumMod val="75000"/>
                  </a:schemeClr>
                </a:solidFill>
                <a:latin typeface="Georgia" panose="02040502050405020303" pitchFamily="18" charset="0"/>
              </a:rPr>
              <a:t>Now </a:t>
            </a:r>
            <a:r>
              <a:rPr lang="en-US" sz="2600" b="1" u="sng" dirty="0">
                <a:solidFill>
                  <a:srgbClr val="CC00CC"/>
                </a:solidFill>
                <a:latin typeface="Georgia" panose="02040502050405020303" pitchFamily="18" charset="0"/>
              </a:rPr>
              <a:t>after the Sabbath</a:t>
            </a:r>
            <a:r>
              <a:rPr lang="en-US" sz="2600" b="1" dirty="0">
                <a:solidFill>
                  <a:srgbClr val="CC00CC"/>
                </a:solidFill>
                <a:latin typeface="Georgia" panose="02040502050405020303" pitchFamily="18" charset="0"/>
              </a:rPr>
              <a:t>, </a:t>
            </a:r>
            <a:r>
              <a:rPr lang="en-US" sz="2600" b="1" u="sng" dirty="0">
                <a:solidFill>
                  <a:srgbClr val="FF0066"/>
                </a:solidFill>
                <a:latin typeface="Georgia" panose="02040502050405020303" pitchFamily="18" charset="0"/>
              </a:rPr>
              <a:t>toward dawn</a:t>
            </a:r>
            <a:r>
              <a:rPr lang="en-US" sz="2600" b="1" dirty="0">
                <a:solidFill>
                  <a:srgbClr val="FF0066"/>
                </a:solidFill>
                <a:latin typeface="Georgia" panose="02040502050405020303" pitchFamily="18" charset="0"/>
              </a:rPr>
              <a:t> </a:t>
            </a:r>
            <a:r>
              <a:rPr lang="en-US" sz="2600" dirty="0">
                <a:solidFill>
                  <a:schemeClr val="accent3">
                    <a:lumMod val="75000"/>
                  </a:schemeClr>
                </a:solidFill>
                <a:latin typeface="Georgia" panose="02040502050405020303" pitchFamily="18" charset="0"/>
              </a:rPr>
              <a:t>on the first day of the week, </a:t>
            </a:r>
            <a:r>
              <a:rPr lang="en-US" sz="2600" dirty="0" err="1">
                <a:solidFill>
                  <a:schemeClr val="accent3">
                    <a:lumMod val="75000"/>
                  </a:schemeClr>
                </a:solidFill>
                <a:latin typeface="Georgia" panose="02040502050405020303" pitchFamily="18" charset="0"/>
              </a:rPr>
              <a:t>Miryam</a:t>
            </a:r>
            <a:r>
              <a:rPr lang="en-US" sz="2600" dirty="0">
                <a:solidFill>
                  <a:schemeClr val="accent3">
                    <a:lumMod val="75000"/>
                  </a:schemeClr>
                </a:solidFill>
                <a:latin typeface="Georgia" panose="02040502050405020303" pitchFamily="18" charset="0"/>
              </a:rPr>
              <a:t> from </a:t>
            </a:r>
            <a:r>
              <a:rPr lang="en-US" sz="2600" dirty="0" err="1">
                <a:solidFill>
                  <a:schemeClr val="accent3">
                    <a:lumMod val="75000"/>
                  </a:schemeClr>
                </a:solidFill>
                <a:latin typeface="Georgia" panose="02040502050405020303" pitchFamily="18" charset="0"/>
              </a:rPr>
              <a:t>Ma</a:t>
            </a:r>
            <a:r>
              <a:rPr lang="en-US" sz="2600" dirty="0" err="1">
                <a:solidFill>
                  <a:schemeClr val="accent3">
                    <a:lumMod val="75000"/>
                  </a:schemeClr>
                </a:solidFill>
                <a:latin typeface="TITUS Cyberbit Basic" panose="02020603050405020304" pitchFamily="18" charset="0"/>
              </a:rPr>
              <a:t>ḡ</a:t>
            </a:r>
            <a:r>
              <a:rPr lang="en-US" sz="2600" dirty="0" err="1">
                <a:solidFill>
                  <a:schemeClr val="accent3">
                    <a:lumMod val="75000"/>
                  </a:schemeClr>
                </a:solidFill>
                <a:latin typeface="Georgia" panose="02040502050405020303" pitchFamily="18" charset="0"/>
              </a:rPr>
              <a:t>dala</a:t>
            </a:r>
            <a:r>
              <a:rPr lang="en-US" sz="2600" dirty="0">
                <a:solidFill>
                  <a:schemeClr val="accent3">
                    <a:lumMod val="75000"/>
                  </a:schemeClr>
                </a:solidFill>
                <a:latin typeface="Georgia" panose="02040502050405020303" pitchFamily="18" charset="0"/>
              </a:rPr>
              <a:t> and the other </a:t>
            </a:r>
            <a:r>
              <a:rPr lang="en-US" sz="2600" dirty="0" err="1">
                <a:solidFill>
                  <a:schemeClr val="accent3">
                    <a:lumMod val="75000"/>
                  </a:schemeClr>
                </a:solidFill>
                <a:latin typeface="Georgia" panose="02040502050405020303" pitchFamily="18" charset="0"/>
              </a:rPr>
              <a:t>Miryam</a:t>
            </a:r>
            <a:r>
              <a:rPr lang="en-US" sz="2600" dirty="0">
                <a:solidFill>
                  <a:schemeClr val="accent3">
                    <a:lumMod val="75000"/>
                  </a:schemeClr>
                </a:solidFill>
                <a:latin typeface="Georgia" panose="02040502050405020303" pitchFamily="18" charset="0"/>
              </a:rPr>
              <a:t> came to see the tomb.</a:t>
            </a:r>
            <a:r>
              <a:rPr lang="en-US" sz="2600" b="1" i="1" dirty="0">
                <a:solidFill>
                  <a:srgbClr val="CC00CC"/>
                </a:solidFill>
                <a:latin typeface="Georgia" panose="02040502050405020303" pitchFamily="18" charset="0"/>
              </a:rPr>
              <a:t>   </a:t>
            </a:r>
          </a:p>
        </p:txBody>
      </p:sp>
      <p:sp>
        <p:nvSpPr>
          <p:cNvPr id="2" name="Slide Number Placeholder 1"/>
          <p:cNvSpPr>
            <a:spLocks noGrp="1"/>
          </p:cNvSpPr>
          <p:nvPr>
            <p:ph type="sldNum" sz="quarter" idx="12"/>
          </p:nvPr>
        </p:nvSpPr>
        <p:spPr>
          <a:xfrm>
            <a:off x="0" y="6598147"/>
            <a:ext cx="356485" cy="259853"/>
          </a:xfrm>
        </p:spPr>
        <p:txBody>
          <a:bodyPr/>
          <a:lstStyle/>
          <a:p>
            <a:fld id="{D57F1E4F-1CFF-5643-939E-217C01CDF565}" type="slidenum">
              <a:rPr lang="en-US" sz="1200" smtClean="0">
                <a:solidFill>
                  <a:schemeClr val="tx1"/>
                </a:solidFill>
              </a:rPr>
              <a:pPr/>
              <a:t>79</a:t>
            </a:fld>
            <a:endParaRPr lang="en-US" sz="1200" dirty="0">
              <a:solidFill>
                <a:schemeClr val="tx1"/>
              </a:solidFill>
            </a:endParaRPr>
          </a:p>
        </p:txBody>
      </p:sp>
      <p:sp>
        <p:nvSpPr>
          <p:cNvPr id="4" name="Rectangle 3"/>
          <p:cNvSpPr/>
          <p:nvPr/>
        </p:nvSpPr>
        <p:spPr>
          <a:xfrm>
            <a:off x="7091958" y="4145716"/>
            <a:ext cx="4691139" cy="472576"/>
          </a:xfrm>
          <a:prstGeom prst="rect">
            <a:avLst/>
          </a:prstGeom>
          <a:gradFill>
            <a:gsLst>
              <a:gs pos="0">
                <a:srgbClr val="FFFF00"/>
              </a:gs>
              <a:gs pos="44000">
                <a:srgbClr val="0BD6EB"/>
              </a:gs>
              <a:gs pos="83000">
                <a:srgbClr val="21F3B2"/>
              </a:gs>
              <a:gs pos="100000">
                <a:srgbClr val="00B050"/>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i="1" dirty="0">
                <a:solidFill>
                  <a:srgbClr val="CC00CC"/>
                </a:solidFill>
                <a:latin typeface="Georgia" panose="02040502050405020303" pitchFamily="18" charset="0"/>
              </a:rPr>
              <a:t>which they had prepared …</a:t>
            </a:r>
            <a:endParaRPr lang="en-US" sz="1600" dirty="0"/>
          </a:p>
        </p:txBody>
      </p:sp>
      <p:sp>
        <p:nvSpPr>
          <p:cNvPr id="5" name="Rounded Rectangle 4"/>
          <p:cNvSpPr/>
          <p:nvPr/>
        </p:nvSpPr>
        <p:spPr>
          <a:xfrm>
            <a:off x="976026" y="169028"/>
            <a:ext cx="10043907" cy="722224"/>
          </a:xfrm>
          <a:prstGeom prst="roundRect">
            <a:avLst/>
          </a:prstGeom>
          <a:solidFill>
            <a:schemeClr val="accent4">
              <a:lumMod val="20000"/>
              <a:lumOff val="80000"/>
            </a:schemeClr>
          </a:solidFill>
          <a:ln w="76200">
            <a:solidFill>
              <a:schemeClr val="accent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solidFill>
                  <a:srgbClr val="00B0F0"/>
                </a:solidFill>
                <a:latin typeface="Comic Sans MS" panose="030F0702030302020204" pitchFamily="66" charset="0"/>
              </a:rPr>
              <a:t>Scriptures to be considered in </a:t>
            </a:r>
            <a:r>
              <a:rPr lang="en-US" sz="3600" b="1" u="sng" dirty="0">
                <a:solidFill>
                  <a:srgbClr val="00B0F0"/>
                </a:solidFill>
                <a:latin typeface="Comic Sans MS" panose="030F0702030302020204" pitchFamily="66" charset="0"/>
              </a:rPr>
              <a:t>this</a:t>
            </a:r>
            <a:r>
              <a:rPr lang="en-US" sz="3600" b="1" dirty="0">
                <a:solidFill>
                  <a:srgbClr val="00B0F0"/>
                </a:solidFill>
                <a:latin typeface="Comic Sans MS" panose="030F0702030302020204" pitchFamily="66" charset="0"/>
              </a:rPr>
              <a:t> order!</a:t>
            </a:r>
          </a:p>
        </p:txBody>
      </p:sp>
      <p:sp>
        <p:nvSpPr>
          <p:cNvPr id="6" name="Rectangle 5"/>
          <p:cNvSpPr/>
          <p:nvPr/>
        </p:nvSpPr>
        <p:spPr>
          <a:xfrm>
            <a:off x="797570" y="5696615"/>
            <a:ext cx="10649792" cy="1077218"/>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The context of Matthew can </a:t>
            </a:r>
            <a:r>
              <a:rPr lang="en-US" sz="3200" b="1" u="sng"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onl</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y </a:t>
            </a:r>
            <a:r>
              <a:rPr lang="en-US" sz="3200" b="1" u="sng"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be understood</a:t>
            </a: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b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b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after a full and very detailed study of John &amp; Mark.</a:t>
            </a:r>
            <a:endParaRPr lang="en-US" sz="3200" b="1" cap="none" spc="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ndParaRPr>
          </a:p>
        </p:txBody>
      </p:sp>
    </p:spTree>
    <p:extLst>
      <p:ext uri="{BB962C8B-B14F-4D97-AF65-F5344CB8AC3E}">
        <p14:creationId xmlns:p14="http://schemas.microsoft.com/office/powerpoint/2010/main" val="238731089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500"/>
                                        <p:tgtEl>
                                          <p:spTgt spid="6"/>
                                        </p:tgtEl>
                                      </p:cBhvr>
                                    </p:animEffect>
                                    <p:anim calcmode="lin" valueType="num">
                                      <p:cBhvr>
                                        <p:cTn id="30" dur="1500" fill="hold"/>
                                        <p:tgtEl>
                                          <p:spTgt spid="6"/>
                                        </p:tgtEl>
                                        <p:attrNameLst>
                                          <p:attrName>ppt_x</p:attrName>
                                        </p:attrNameLst>
                                      </p:cBhvr>
                                      <p:tavLst>
                                        <p:tav tm="0">
                                          <p:val>
                                            <p:strVal val="#ppt_x"/>
                                          </p:val>
                                        </p:tav>
                                        <p:tav tm="100000">
                                          <p:val>
                                            <p:strVal val="#ppt_x"/>
                                          </p:val>
                                        </p:tav>
                                      </p:tavLst>
                                    </p:anim>
                                    <p:anim calcmode="lin" valueType="num">
                                      <p:cBhvr>
                                        <p:cTn id="31"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alpha val="36000"/>
              </a:srgbClr>
            </a:gs>
            <a:gs pos="58000">
              <a:srgbClr val="FF00FF">
                <a:alpha val="31000"/>
              </a:srgbClr>
            </a:gs>
            <a:gs pos="81000">
              <a:schemeClr val="accent1">
                <a:lumMod val="45000"/>
                <a:lumOff val="55000"/>
                <a:alpha val="41000"/>
              </a:schemeClr>
            </a:gs>
            <a:gs pos="100000">
              <a:srgbClr val="00999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6" y="387927"/>
            <a:ext cx="11346872" cy="6234546"/>
          </a:xfrm>
        </p:spPr>
        <p:txBody>
          <a:bodyPr anchor="ctr">
            <a:normAutofit fontScale="92500" lnSpcReduction="20000"/>
            <a:scene3d>
              <a:camera prst="orthographicFront"/>
              <a:lightRig rig="threePt" dir="t"/>
            </a:scene3d>
            <a:sp3d extrusionH="57150">
              <a:bevelT w="38100" h="38100"/>
            </a:sp3d>
          </a:bodyPr>
          <a:lstStyle/>
          <a:p>
            <a:pPr marL="0" lvl="0" indent="0">
              <a:lnSpc>
                <a:spcPct val="150000"/>
              </a:lnSpc>
              <a:buClr>
                <a:srgbClr val="B31166"/>
              </a:buClr>
              <a:buNone/>
            </a:pPr>
            <a:r>
              <a:rPr lang="en-CA" sz="2800" dirty="0">
                <a:solidFill>
                  <a:prstClr val="black"/>
                </a:solidFill>
                <a:latin typeface="Calibri" panose="020F0502020204030204" pitchFamily="34" charset="0"/>
                <a:cs typeface="Times New Roman" panose="02020603050405020304" pitchFamily="18" charset="0"/>
              </a:rPr>
              <a:t>In this series of Dawn studies we have found that every cycle before a Sabbath of any kind, on any cycle of the week, is a </a:t>
            </a:r>
            <a:r>
              <a:rPr lang="en-CA" sz="2800" b="1" dirty="0">
                <a:solidFill>
                  <a:srgbClr val="3333CC"/>
                </a:solidFill>
                <a:latin typeface="Calibri" panose="020F0502020204030204" pitchFamily="34" charset="0"/>
                <a:cs typeface="Times New Roman" panose="02020603050405020304" pitchFamily="18" charset="0"/>
              </a:rPr>
              <a:t>Preparation</a:t>
            </a:r>
            <a:r>
              <a:rPr lang="en-CA" sz="2800" dirty="0">
                <a:solidFill>
                  <a:srgbClr val="3333CC"/>
                </a:solidFill>
                <a:latin typeface="Calibri" panose="020F0502020204030204" pitchFamily="34" charset="0"/>
                <a:cs typeface="Times New Roman" panose="02020603050405020304" pitchFamily="18" charset="0"/>
              </a:rPr>
              <a:t> </a:t>
            </a:r>
            <a:r>
              <a:rPr lang="en-CA" sz="2800" dirty="0">
                <a:solidFill>
                  <a:prstClr val="black"/>
                </a:solidFill>
                <a:latin typeface="Calibri" panose="020F0502020204030204" pitchFamily="34" charset="0"/>
                <a:cs typeface="Times New Roman" panose="02020603050405020304" pitchFamily="18" charset="0"/>
              </a:rPr>
              <a:t>cycle.  This has become very clear </a:t>
            </a:r>
            <a:r>
              <a:rPr lang="en-CA" sz="2800" b="1" dirty="0">
                <a:solidFill>
                  <a:srgbClr val="008000"/>
                </a:solidFill>
                <a:latin typeface="Calibri" panose="020F0502020204030204" pitchFamily="34" charset="0"/>
                <a:cs typeface="Times New Roman" panose="02020603050405020304" pitchFamily="18" charset="0"/>
              </a:rPr>
              <a:t>(John 19:31).  </a:t>
            </a:r>
            <a:r>
              <a:rPr lang="en-CA" sz="2800" dirty="0">
                <a:solidFill>
                  <a:prstClr val="black"/>
                </a:solidFill>
                <a:latin typeface="Calibri" panose="020F0502020204030204" pitchFamily="34" charset="0"/>
                <a:cs typeface="Times New Roman" panose="02020603050405020304" pitchFamily="18" charset="0"/>
              </a:rPr>
              <a:t>The Scriptural facts destroy our </a:t>
            </a:r>
            <a:r>
              <a:rPr lang="en-CA" sz="2800" b="1" dirty="0">
                <a:solidFill>
                  <a:srgbClr val="FF0000"/>
                </a:solidFill>
                <a:latin typeface="Calibri" panose="020F0502020204030204" pitchFamily="34" charset="0"/>
                <a:cs typeface="Times New Roman" panose="02020603050405020304" pitchFamily="18" charset="0"/>
              </a:rPr>
              <a:t>traditional mindset</a:t>
            </a:r>
            <a:r>
              <a:rPr lang="en-CA" sz="2800" b="1" dirty="0">
                <a:solidFill>
                  <a:prstClr val="black"/>
                </a:solidFill>
                <a:latin typeface="Calibri" panose="020F0502020204030204" pitchFamily="34" charset="0"/>
                <a:cs typeface="Times New Roman" panose="02020603050405020304" pitchFamily="18" charset="0"/>
              </a:rPr>
              <a:t> </a:t>
            </a:r>
            <a:r>
              <a:rPr lang="en-CA" sz="2800" dirty="0">
                <a:solidFill>
                  <a:prstClr val="black"/>
                </a:solidFill>
                <a:latin typeface="Calibri" panose="020F0502020204030204" pitchFamily="34" charset="0"/>
                <a:cs typeface="Times New Roman" panose="02020603050405020304" pitchFamily="18" charset="0"/>
              </a:rPr>
              <a:t>of believing that a Preparation cycle </a:t>
            </a:r>
            <a:r>
              <a:rPr lang="en-CA" sz="2800" b="1" dirty="0">
                <a:solidFill>
                  <a:prstClr val="black"/>
                </a:solidFill>
                <a:latin typeface="Calibri" panose="020F0502020204030204" pitchFamily="34" charset="0"/>
                <a:cs typeface="Times New Roman" panose="02020603050405020304" pitchFamily="18" charset="0"/>
              </a:rPr>
              <a:t>MUST ALWAYS OCCUR </a:t>
            </a:r>
            <a:r>
              <a:rPr lang="en-CA" sz="2800" dirty="0">
                <a:solidFill>
                  <a:prstClr val="black"/>
                </a:solidFill>
                <a:latin typeface="Calibri" panose="020F0502020204030204" pitchFamily="34" charset="0"/>
                <a:cs typeface="Times New Roman" panose="02020603050405020304" pitchFamily="18" charset="0"/>
              </a:rPr>
              <a:t>on a 6</a:t>
            </a:r>
            <a:r>
              <a:rPr lang="en-CA" sz="2800" baseline="30000" dirty="0">
                <a:solidFill>
                  <a:prstClr val="black"/>
                </a:solidFill>
                <a:latin typeface="Calibri" panose="020F0502020204030204" pitchFamily="34" charset="0"/>
                <a:cs typeface="Times New Roman" panose="02020603050405020304" pitchFamily="18" charset="0"/>
              </a:rPr>
              <a:t>th</a:t>
            </a:r>
            <a:r>
              <a:rPr lang="en-CA" sz="2800" dirty="0">
                <a:solidFill>
                  <a:prstClr val="black"/>
                </a:solidFill>
                <a:latin typeface="Calibri" panose="020F0502020204030204" pitchFamily="34" charset="0"/>
                <a:cs typeface="Times New Roman" panose="02020603050405020304" pitchFamily="18" charset="0"/>
              </a:rPr>
              <a:t> cycle (Friday).  </a:t>
            </a:r>
          </a:p>
          <a:p>
            <a:pPr marL="0" lvl="0" indent="0">
              <a:lnSpc>
                <a:spcPct val="150000"/>
              </a:lnSpc>
              <a:buClr>
                <a:srgbClr val="B31166"/>
              </a:buClr>
              <a:buNone/>
            </a:pPr>
            <a:r>
              <a:rPr lang="en-CA" sz="2800" dirty="0">
                <a:solidFill>
                  <a:prstClr val="black"/>
                </a:solidFill>
                <a:latin typeface="Calibri" panose="020F0502020204030204" pitchFamily="34" charset="0"/>
                <a:cs typeface="Times New Roman" panose="02020603050405020304" pitchFamily="18" charset="0"/>
              </a:rPr>
              <a:t>With the cycle of Passover being ultra important, if the sunset had brought on the Passover cycle, then our reporter John, </a:t>
            </a:r>
            <a:r>
              <a:rPr lang="en-CA" sz="2800" b="1" u="sng" dirty="0">
                <a:solidFill>
                  <a:prstClr val="black"/>
                </a:solidFill>
                <a:latin typeface="Calibri" panose="020F0502020204030204" pitchFamily="34" charset="0"/>
                <a:cs typeface="Times New Roman" panose="02020603050405020304" pitchFamily="18" charset="0"/>
              </a:rPr>
              <a:t>b</a:t>
            </a:r>
            <a:r>
              <a:rPr lang="en-CA" sz="2800" b="1" dirty="0">
                <a:solidFill>
                  <a:prstClr val="black"/>
                </a:solidFill>
                <a:latin typeface="Calibri" panose="020F0502020204030204" pitchFamily="34" charset="0"/>
                <a:cs typeface="Times New Roman" panose="02020603050405020304" pitchFamily="18" charset="0"/>
              </a:rPr>
              <a:t>y </a:t>
            </a:r>
            <a:r>
              <a:rPr lang="en-CA" sz="2800" b="1" u="sng" dirty="0">
                <a:solidFill>
                  <a:prstClr val="black"/>
                </a:solidFill>
                <a:latin typeface="Calibri" panose="020F0502020204030204" pitchFamily="34" charset="0"/>
                <a:cs typeface="Times New Roman" panose="02020603050405020304" pitchFamily="18" charset="0"/>
              </a:rPr>
              <a:t>not announcin</a:t>
            </a:r>
            <a:r>
              <a:rPr lang="en-CA" sz="2800" b="1" dirty="0">
                <a:solidFill>
                  <a:prstClr val="black"/>
                </a:solidFill>
                <a:latin typeface="Calibri" panose="020F0502020204030204" pitchFamily="34" charset="0"/>
                <a:cs typeface="Times New Roman" panose="02020603050405020304" pitchFamily="18" charset="0"/>
              </a:rPr>
              <a:t>g </a:t>
            </a:r>
            <a:r>
              <a:rPr lang="en-CA" sz="2800" dirty="0">
                <a:solidFill>
                  <a:prstClr val="black"/>
                </a:solidFill>
                <a:latin typeface="Calibri" panose="020F0502020204030204" pitchFamily="34" charset="0"/>
                <a:cs typeface="Times New Roman" panose="02020603050405020304" pitchFamily="18" charset="0"/>
              </a:rPr>
              <a:t>it until </a:t>
            </a:r>
            <a:r>
              <a:rPr lang="en-CA" sz="2800" b="1" dirty="0">
                <a:solidFill>
                  <a:srgbClr val="008000"/>
                </a:solidFill>
                <a:latin typeface="Calibri" panose="020F0502020204030204" pitchFamily="34" charset="0"/>
                <a:cs typeface="Times New Roman" panose="02020603050405020304" pitchFamily="18" charset="0"/>
              </a:rPr>
              <a:t>John 19:14, </a:t>
            </a:r>
            <a:r>
              <a:rPr lang="en-CA" sz="2800" dirty="0">
                <a:solidFill>
                  <a:prstClr val="black"/>
                </a:solidFill>
                <a:latin typeface="Calibri" panose="020F0502020204030204" pitchFamily="34" charset="0"/>
                <a:cs typeface="Times New Roman" panose="02020603050405020304" pitchFamily="18" charset="0"/>
              </a:rPr>
              <a:t>would have made a </a:t>
            </a:r>
            <a:r>
              <a:rPr lang="en-CA" sz="2800" b="1" i="1" dirty="0">
                <a:solidFill>
                  <a:srgbClr val="FF0066"/>
                </a:solidFill>
                <a:latin typeface="Calibri" panose="020F0502020204030204" pitchFamily="34" charset="0"/>
                <a:cs typeface="Times New Roman" panose="02020603050405020304" pitchFamily="18" charset="0"/>
              </a:rPr>
              <a:t>VERY SERIOUS MISTAKE.</a:t>
            </a:r>
          </a:p>
          <a:p>
            <a:pPr marL="0" lvl="0" indent="0">
              <a:lnSpc>
                <a:spcPct val="150000"/>
              </a:lnSpc>
              <a:buClr>
                <a:srgbClr val="B31166"/>
              </a:buClr>
              <a:buNone/>
            </a:pPr>
            <a:r>
              <a:rPr lang="en-CA" sz="2800" dirty="0">
                <a:solidFill>
                  <a:prstClr val="black">
                    <a:lumMod val="95000"/>
                    <a:lumOff val="5000"/>
                  </a:prstClr>
                </a:solidFill>
                <a:latin typeface="Calibri" panose="020F0502020204030204" pitchFamily="34" charset="0"/>
                <a:cs typeface="Times New Roman" panose="02020603050405020304" pitchFamily="18" charset="0"/>
              </a:rPr>
              <a:t>At this point it becomes easy to understand that the </a:t>
            </a:r>
            <a:r>
              <a:rPr lang="en-CA" sz="2800" u="sng" dirty="0">
                <a:solidFill>
                  <a:prstClr val="black">
                    <a:lumMod val="95000"/>
                    <a:lumOff val="5000"/>
                  </a:prstClr>
                </a:solidFill>
                <a:latin typeface="Calibri" panose="020F0502020204030204" pitchFamily="34" charset="0"/>
                <a:cs typeface="Times New Roman" panose="02020603050405020304" pitchFamily="18" charset="0"/>
              </a:rPr>
              <a:t>sunset failed</a:t>
            </a:r>
            <a:r>
              <a:rPr lang="en-CA" sz="2800" dirty="0">
                <a:solidFill>
                  <a:prstClr val="black">
                    <a:lumMod val="95000"/>
                    <a:lumOff val="5000"/>
                  </a:prstClr>
                </a:solidFill>
                <a:latin typeface="Calibri" panose="020F0502020204030204" pitchFamily="34" charset="0"/>
                <a:cs typeface="Times New Roman" panose="02020603050405020304" pitchFamily="18" charset="0"/>
              </a:rPr>
              <a:t> to change the cycle of the week.  Abib 13 started at Dawn and continued seamlessly through the sunset period without any date change whatsoever.  </a:t>
            </a:r>
            <a:r>
              <a:rPr lang="en-CA" sz="2800" b="1" dirty="0">
                <a:solidFill>
                  <a:srgbClr val="9900CC"/>
                </a:solidFill>
                <a:latin typeface="Calibri" panose="020F0502020204030204" pitchFamily="34" charset="0"/>
                <a:cs typeface="Times New Roman" panose="02020603050405020304" pitchFamily="18" charset="0"/>
              </a:rPr>
              <a:t>Sunset Theory has failed </a:t>
            </a:r>
            <a:r>
              <a:rPr lang="en-CA" sz="2800" dirty="0">
                <a:solidFill>
                  <a:prstClr val="black">
                    <a:lumMod val="95000"/>
                    <a:lumOff val="5000"/>
                  </a:prstClr>
                </a:solidFill>
                <a:latin typeface="Calibri" panose="020F0502020204030204" pitchFamily="34" charset="0"/>
                <a:cs typeface="Times New Roman" panose="02020603050405020304" pitchFamily="18" charset="0"/>
              </a:rPr>
              <a:t>on this date.</a:t>
            </a:r>
            <a:endParaRPr lang="en-CA" sz="2800" dirty="0">
              <a:solidFill>
                <a:prstClr val="black">
                  <a:lumMod val="95000"/>
                  <a:lumOff val="5000"/>
                </a:prstClr>
              </a:solidFill>
              <a:latin typeface="Calibri" panose="020F0502020204030204" pitchFamily="34" charset="0"/>
              <a:cs typeface="Times New Roman" panose="02020603050405020304" pitchFamily="18" charset="0"/>
              <a:sym typeface="Wingdings" panose="05000000000000000000" pitchFamily="2" charset="2"/>
            </a:endParaRPr>
          </a:p>
        </p:txBody>
      </p:sp>
      <p:sp>
        <p:nvSpPr>
          <p:cNvPr id="4" name="Slide Number Placeholder 3"/>
          <p:cNvSpPr>
            <a:spLocks noGrp="1"/>
          </p:cNvSpPr>
          <p:nvPr>
            <p:ph type="sldNum" sz="quarter" idx="12"/>
          </p:nvPr>
        </p:nvSpPr>
        <p:spPr>
          <a:xfrm>
            <a:off x="0" y="6557985"/>
            <a:ext cx="356484" cy="300015"/>
          </a:xfrm>
        </p:spPr>
        <p:txBody>
          <a:bodyPr/>
          <a:lstStyle/>
          <a:p>
            <a:fld id="{D57F1E4F-1CFF-5643-939E-217C01CDF565}" type="slidenum">
              <a:rPr lang="en-US" sz="1400" smtClean="0"/>
              <a:pPr/>
              <a:t>8</a:t>
            </a:fld>
            <a:endParaRPr lang="en-US" sz="1400" dirty="0"/>
          </a:p>
        </p:txBody>
      </p:sp>
    </p:spTree>
    <p:extLst>
      <p:ext uri="{BB962C8B-B14F-4D97-AF65-F5344CB8AC3E}">
        <p14:creationId xmlns:p14="http://schemas.microsoft.com/office/powerpoint/2010/main" val="352719550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44000">
              <a:srgbClr val="0BD6EB"/>
            </a:gs>
            <a:gs pos="83000">
              <a:srgbClr val="21F3B2"/>
            </a:gs>
            <a:gs pos="100000">
              <a:srgbClr val="00B050"/>
            </a:gs>
          </a:gsLst>
          <a:lin ang="120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267696"/>
            <a:ext cx="11655188" cy="6387153"/>
          </a:xfrm>
          <a:solidFill>
            <a:schemeClr val="accent5">
              <a:lumMod val="20000"/>
              <a:lumOff val="80000"/>
            </a:schemeClr>
          </a:solidFill>
          <a:scene3d>
            <a:camera prst="orthographicFront"/>
            <a:lightRig rig="threePt" dir="t"/>
          </a:scene3d>
          <a:sp3d>
            <a:bevelT w="165100" prst="coolSlant"/>
          </a:sp3d>
        </p:spPr>
        <p:txBody>
          <a:bodyPr anchor="ctr">
            <a:normAutofit fontScale="77500" lnSpcReduction="20000"/>
            <a:sp3d extrusionH="57150">
              <a:bevelT w="38100" h="38100"/>
            </a:sp3d>
          </a:bodyPr>
          <a:lstStyle/>
          <a:p>
            <a:pPr marL="0" indent="0">
              <a:buNone/>
            </a:pPr>
            <a:r>
              <a:rPr lang="en-US" sz="3400" b="1" dirty="0">
                <a:solidFill>
                  <a:srgbClr val="00B050"/>
                </a:solidFill>
                <a:latin typeface="Calibri" panose="020F0502020204030204" pitchFamily="34" charset="0"/>
              </a:rPr>
              <a:t>Mark</a:t>
            </a:r>
            <a:r>
              <a:rPr lang="en-US" sz="3400" dirty="0">
                <a:solidFill>
                  <a:schemeClr val="tx1">
                    <a:lumMod val="95000"/>
                    <a:lumOff val="5000"/>
                  </a:schemeClr>
                </a:solidFill>
                <a:latin typeface="Calibri" panose="020F0502020204030204" pitchFamily="34" charset="0"/>
              </a:rPr>
              <a:t> is quite clear;  the first rays of sunlight in the Dawn were beginning to shine when the ladies </a:t>
            </a:r>
            <a:r>
              <a:rPr lang="en-US" sz="2300" dirty="0">
                <a:solidFill>
                  <a:srgbClr val="00B0F0"/>
                </a:solidFill>
              </a:rPr>
              <a:t>[except Mary Magdalene – he talks about her in </a:t>
            </a:r>
            <a:r>
              <a:rPr lang="en-US" sz="2300" dirty="0" err="1">
                <a:solidFill>
                  <a:srgbClr val="00B0F0"/>
                </a:solidFill>
              </a:rPr>
              <a:t>vs</a:t>
            </a:r>
            <a:r>
              <a:rPr lang="en-US" sz="2300" dirty="0">
                <a:solidFill>
                  <a:srgbClr val="00B0F0"/>
                </a:solidFill>
              </a:rPr>
              <a:t> 9]</a:t>
            </a:r>
            <a:r>
              <a:rPr lang="en-US" sz="2300" dirty="0">
                <a:solidFill>
                  <a:schemeClr val="tx1">
                    <a:lumMod val="95000"/>
                    <a:lumOff val="5000"/>
                  </a:schemeClr>
                </a:solidFill>
              </a:rPr>
              <a:t> </a:t>
            </a:r>
            <a:r>
              <a:rPr lang="en-US" sz="3400" dirty="0">
                <a:solidFill>
                  <a:schemeClr val="tx1">
                    <a:lumMod val="95000"/>
                    <a:lumOff val="5000"/>
                  </a:schemeClr>
                </a:solidFill>
                <a:latin typeface="Calibri" panose="020F0502020204030204" pitchFamily="34" charset="0"/>
              </a:rPr>
              <a:t>arrived at the tomb.</a:t>
            </a:r>
          </a:p>
          <a:p>
            <a:pPr marL="0" indent="0">
              <a:buNone/>
            </a:pPr>
            <a:r>
              <a:rPr lang="en-US" sz="3400" b="1" dirty="0">
                <a:solidFill>
                  <a:srgbClr val="00B050"/>
                </a:solidFill>
                <a:latin typeface="Calibri" panose="020F0502020204030204" pitchFamily="34" charset="0"/>
              </a:rPr>
              <a:t>Matthew</a:t>
            </a:r>
            <a:r>
              <a:rPr lang="en-US" sz="3400" dirty="0">
                <a:latin typeface="Calibri" panose="020F0502020204030204" pitchFamily="34" charset="0"/>
              </a:rPr>
              <a:t> is telling us that </a:t>
            </a:r>
            <a:r>
              <a:rPr lang="en-US" sz="3400" b="1" u="sng" dirty="0">
                <a:solidFill>
                  <a:srgbClr val="009999"/>
                </a:solidFill>
                <a:latin typeface="Calibri" panose="020F0502020204030204" pitchFamily="34" charset="0"/>
              </a:rPr>
              <a:t>the Sabbath was endin</a:t>
            </a:r>
            <a:r>
              <a:rPr lang="en-US" sz="3400" b="1" dirty="0">
                <a:solidFill>
                  <a:srgbClr val="009999"/>
                </a:solidFill>
                <a:latin typeface="Calibri" panose="020F0502020204030204" pitchFamily="34" charset="0"/>
              </a:rPr>
              <a:t>g j</a:t>
            </a:r>
            <a:r>
              <a:rPr lang="en-US" sz="3400" b="1" u="sng" dirty="0">
                <a:solidFill>
                  <a:srgbClr val="009999"/>
                </a:solidFill>
                <a:latin typeface="Calibri" panose="020F0502020204030204" pitchFamily="34" charset="0"/>
              </a:rPr>
              <a:t>ust as the Dawn be</a:t>
            </a:r>
            <a:r>
              <a:rPr lang="en-US" sz="3400" b="1" dirty="0">
                <a:solidFill>
                  <a:srgbClr val="009999"/>
                </a:solidFill>
                <a:latin typeface="Calibri" panose="020F0502020204030204" pitchFamily="34" charset="0"/>
              </a:rPr>
              <a:t>g</a:t>
            </a:r>
            <a:r>
              <a:rPr lang="en-US" sz="3400" b="1" u="sng" dirty="0">
                <a:solidFill>
                  <a:srgbClr val="009999"/>
                </a:solidFill>
                <a:latin typeface="Calibri" panose="020F0502020204030204" pitchFamily="34" charset="0"/>
              </a:rPr>
              <a:t>an to occur</a:t>
            </a:r>
            <a:r>
              <a:rPr lang="en-US" sz="3400" b="1" dirty="0">
                <a:solidFill>
                  <a:srgbClr val="009999"/>
                </a:solidFill>
                <a:latin typeface="Calibri" panose="020F0502020204030204" pitchFamily="34" charset="0"/>
              </a:rPr>
              <a:t>.  </a:t>
            </a:r>
            <a:r>
              <a:rPr lang="en-US" sz="3400" dirty="0">
                <a:latin typeface="Calibri" panose="020F0502020204030204" pitchFamily="34" charset="0"/>
              </a:rPr>
              <a:t>However … Matthew is not detailed enough for the reader to gather the correct information upon his version alone.  Matthew emphasizes other information missing from the other gospel accounts – he does not give details for Mary Magdalene.</a:t>
            </a:r>
            <a:r>
              <a:rPr lang="en-US" sz="3400" b="1" i="1" dirty="0">
                <a:solidFill>
                  <a:srgbClr val="CC00CC"/>
                </a:solidFill>
                <a:latin typeface="Calibri" panose="020F0502020204030204" pitchFamily="34" charset="0"/>
              </a:rPr>
              <a:t>  </a:t>
            </a:r>
            <a:endParaRPr lang="en-US" sz="3400" dirty="0">
              <a:solidFill>
                <a:schemeClr val="tx1">
                  <a:lumMod val="95000"/>
                  <a:lumOff val="5000"/>
                </a:schemeClr>
              </a:solidFill>
              <a:latin typeface="Calibri" panose="020F0502020204030204" pitchFamily="34" charset="0"/>
            </a:endParaRPr>
          </a:p>
          <a:p>
            <a:pPr marL="0" indent="0">
              <a:buNone/>
            </a:pPr>
            <a:r>
              <a:rPr lang="en-US" sz="3400" b="1" dirty="0">
                <a:solidFill>
                  <a:srgbClr val="00B050"/>
                </a:solidFill>
                <a:latin typeface="Calibri" panose="020F0502020204030204" pitchFamily="34" charset="0"/>
              </a:rPr>
              <a:t>Luke</a:t>
            </a:r>
            <a:r>
              <a:rPr lang="en-US" sz="3400" dirty="0">
                <a:solidFill>
                  <a:schemeClr val="tx1">
                    <a:lumMod val="95000"/>
                    <a:lumOff val="5000"/>
                  </a:schemeClr>
                </a:solidFill>
                <a:latin typeface="Calibri" panose="020F0502020204030204" pitchFamily="34" charset="0"/>
              </a:rPr>
              <a:t> is also somewhat vague, but does agree with Mark (&amp; Matthew to some extent).  It was the first cycle of the week, early in the morning when ALL the ladies </a:t>
            </a:r>
            <a:r>
              <a:rPr lang="en-US" sz="2300" dirty="0">
                <a:solidFill>
                  <a:srgbClr val="00B0F0"/>
                </a:solidFill>
              </a:rPr>
              <a:t>[except Mary Magdalene]</a:t>
            </a:r>
            <a:r>
              <a:rPr lang="en-US" sz="2300" dirty="0">
                <a:solidFill>
                  <a:schemeClr val="tx1">
                    <a:lumMod val="95000"/>
                    <a:lumOff val="5000"/>
                  </a:schemeClr>
                </a:solidFill>
                <a:latin typeface="Calibri" panose="020F0502020204030204" pitchFamily="34" charset="0"/>
              </a:rPr>
              <a:t> </a:t>
            </a:r>
            <a:r>
              <a:rPr lang="en-US" sz="3400" dirty="0">
                <a:solidFill>
                  <a:schemeClr val="tx1">
                    <a:lumMod val="95000"/>
                    <a:lumOff val="5000"/>
                  </a:schemeClr>
                </a:solidFill>
                <a:latin typeface="Calibri" panose="020F0502020204030204" pitchFamily="34" charset="0"/>
              </a:rPr>
              <a:t>approached the tomb at the rising of the sun.</a:t>
            </a:r>
          </a:p>
          <a:p>
            <a:pPr marL="0" indent="0">
              <a:buNone/>
            </a:pPr>
            <a:r>
              <a:rPr lang="en-US" sz="3400" b="1" dirty="0">
                <a:solidFill>
                  <a:srgbClr val="009999"/>
                </a:solidFill>
                <a:latin typeface="Calibri" panose="020F0502020204030204" pitchFamily="34" charset="0"/>
              </a:rPr>
              <a:t>What about John??   John has decided to put an interesting view into his writings.  </a:t>
            </a:r>
            <a:br>
              <a:rPr lang="en-US" sz="3400" b="1" dirty="0">
                <a:solidFill>
                  <a:srgbClr val="009999"/>
                </a:solidFill>
                <a:latin typeface="Calibri" panose="020F0502020204030204" pitchFamily="34" charset="0"/>
              </a:rPr>
            </a:br>
            <a:r>
              <a:rPr lang="en-US" sz="3400" b="1" dirty="0">
                <a:solidFill>
                  <a:srgbClr val="009999"/>
                </a:solidFill>
                <a:latin typeface="Calibri" panose="020F0502020204030204" pitchFamily="34" charset="0"/>
              </a:rPr>
              <a:t>John claims </a:t>
            </a:r>
            <a:r>
              <a:rPr lang="en-US" sz="3400" b="1" u="sng" dirty="0">
                <a:ln>
                  <a:solidFill>
                    <a:schemeClr val="tx1"/>
                  </a:solidFill>
                </a:ln>
                <a:solidFill>
                  <a:srgbClr val="009999"/>
                </a:solidFill>
                <a:latin typeface="Calibri" panose="020F0502020204030204" pitchFamily="34" charset="0"/>
              </a:rPr>
              <a:t>it was STILL DARK AND WAS THE FIRST CYCLE OF THE WEEK</a:t>
            </a:r>
            <a:r>
              <a:rPr lang="en-US" sz="3400" b="1" dirty="0">
                <a:solidFill>
                  <a:srgbClr val="009999"/>
                </a:solidFill>
                <a:latin typeface="Calibri" panose="020F0502020204030204" pitchFamily="34" charset="0"/>
              </a:rPr>
              <a:t>!</a:t>
            </a:r>
          </a:p>
          <a:p>
            <a:pPr marL="0" indent="0">
              <a:buNone/>
            </a:pPr>
            <a:r>
              <a:rPr lang="en-US" sz="3200" dirty="0">
                <a:solidFill>
                  <a:schemeClr val="tx1">
                    <a:lumMod val="95000"/>
                    <a:lumOff val="5000"/>
                  </a:schemeClr>
                </a:solidFill>
                <a:latin typeface="Calibri" panose="020F0502020204030204" pitchFamily="34" charset="0"/>
              </a:rPr>
              <a:t>We have just been learning from the Scriptures that </a:t>
            </a:r>
            <a:r>
              <a:rPr lang="en-US" sz="3200" b="1" dirty="0" err="1">
                <a:solidFill>
                  <a:schemeClr val="accent5">
                    <a:lumMod val="75000"/>
                  </a:schemeClr>
                </a:solidFill>
                <a:latin typeface="Calibri" panose="020F0502020204030204" pitchFamily="34" charset="0"/>
              </a:rPr>
              <a:t>Yahuah’s</a:t>
            </a:r>
            <a:r>
              <a:rPr lang="en-US" sz="3200" dirty="0">
                <a:solidFill>
                  <a:schemeClr val="tx1">
                    <a:lumMod val="95000"/>
                    <a:lumOff val="5000"/>
                  </a:schemeClr>
                </a:solidFill>
                <a:latin typeface="Calibri" panose="020F0502020204030204" pitchFamily="34" charset="0"/>
              </a:rPr>
              <a:t> cycles start with the </a:t>
            </a:r>
            <a:r>
              <a:rPr lang="en-US" sz="3200" b="1" dirty="0">
                <a:solidFill>
                  <a:srgbClr val="FF0066"/>
                </a:solidFill>
                <a:latin typeface="Calibri" panose="020F0502020204030204" pitchFamily="34" charset="0"/>
              </a:rPr>
              <a:t>Dawn.  </a:t>
            </a:r>
            <a:r>
              <a:rPr lang="en-US" sz="3200" b="1" i="1" dirty="0">
                <a:solidFill>
                  <a:schemeClr val="accent1">
                    <a:lumMod val="75000"/>
                  </a:schemeClr>
                </a:solidFill>
                <a:latin typeface="Calibri" panose="020F0502020204030204" pitchFamily="34" charset="0"/>
              </a:rPr>
              <a:t>Why then does John come along and stir up the pot by saying it was still dark and it was the first cycle of the week? </a:t>
            </a:r>
            <a:br>
              <a:rPr lang="en-US" sz="3200" b="1" i="1" dirty="0">
                <a:solidFill>
                  <a:schemeClr val="accent1">
                    <a:lumMod val="75000"/>
                  </a:schemeClr>
                </a:solidFill>
                <a:latin typeface="Calibri" panose="020F0502020204030204" pitchFamily="34" charset="0"/>
              </a:rPr>
            </a:br>
            <a:br>
              <a:rPr lang="en-US" sz="2800" b="1" i="1" dirty="0">
                <a:solidFill>
                  <a:schemeClr val="accent1">
                    <a:lumMod val="75000"/>
                  </a:schemeClr>
                </a:solidFill>
                <a:latin typeface="Calibri" panose="020F0502020204030204" pitchFamily="34" charset="0"/>
              </a:rPr>
            </a:br>
            <a:r>
              <a:rPr lang="en-US" sz="3900" b="1" i="1" dirty="0">
                <a:solidFill>
                  <a:srgbClr val="9933FF"/>
                </a:solidFill>
                <a:latin typeface="Calibri" panose="020F0502020204030204" pitchFamily="34" charset="0"/>
              </a:rPr>
              <a:t>Would this have anything to do with Mary Magdalene </a:t>
            </a:r>
            <a:r>
              <a:rPr lang="en-US" sz="4600" b="1" i="1" u="sng" dirty="0">
                <a:solidFill>
                  <a:srgbClr val="0070C0"/>
                </a:solidFill>
                <a:latin typeface="Calibri" panose="020F0502020204030204" pitchFamily="34" charset="0"/>
              </a:rPr>
              <a:t>because</a:t>
            </a:r>
            <a:r>
              <a:rPr lang="en-US" sz="3900" b="1" i="1" dirty="0">
                <a:solidFill>
                  <a:srgbClr val="0070C0"/>
                </a:solidFill>
                <a:latin typeface="Calibri" panose="020F0502020204030204" pitchFamily="34" charset="0"/>
              </a:rPr>
              <a:t> -</a:t>
            </a:r>
            <a:r>
              <a:rPr lang="en-US" sz="3900" b="1" i="1" dirty="0">
                <a:solidFill>
                  <a:schemeClr val="accent1"/>
                </a:solidFill>
                <a:latin typeface="Calibri" panose="020F0502020204030204" pitchFamily="34" charset="0"/>
              </a:rPr>
              <a:t> John does NOT mention any of the other women</a:t>
            </a:r>
            <a:r>
              <a:rPr lang="en-US" sz="3900" b="1" i="1" dirty="0">
                <a:solidFill>
                  <a:srgbClr val="9933FF"/>
                </a:solidFill>
                <a:latin typeface="Calibri" panose="020F0502020204030204" pitchFamily="34" charset="0"/>
              </a:rPr>
              <a:t>?  </a:t>
            </a:r>
          </a:p>
        </p:txBody>
      </p:sp>
      <p:sp>
        <p:nvSpPr>
          <p:cNvPr id="2" name="Slide Number Placeholder 1"/>
          <p:cNvSpPr>
            <a:spLocks noGrp="1"/>
          </p:cNvSpPr>
          <p:nvPr>
            <p:ph type="sldNum" sz="quarter" idx="12"/>
          </p:nvPr>
        </p:nvSpPr>
        <p:spPr>
          <a:xfrm>
            <a:off x="0" y="6667214"/>
            <a:ext cx="398048" cy="204434"/>
          </a:xfrm>
        </p:spPr>
        <p:txBody>
          <a:bodyPr/>
          <a:lstStyle/>
          <a:p>
            <a:fld id="{D57F1E4F-1CFF-5643-939E-217C01CDF565}" type="slidenum">
              <a:rPr lang="en-US" sz="1200" smtClean="0">
                <a:solidFill>
                  <a:schemeClr val="tx1"/>
                </a:solidFill>
              </a:rPr>
              <a:pPr/>
              <a:t>80</a:t>
            </a:fld>
            <a:endParaRPr lang="en-US" sz="1200" dirty="0">
              <a:solidFill>
                <a:schemeClr val="tx1"/>
              </a:solidFill>
            </a:endParaRPr>
          </a:p>
        </p:txBody>
      </p:sp>
    </p:spTree>
    <p:extLst>
      <p:ext uri="{BB962C8B-B14F-4D97-AF65-F5344CB8AC3E}">
        <p14:creationId xmlns:p14="http://schemas.microsoft.com/office/powerpoint/2010/main" val="2910355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44000">
              <a:srgbClr val="0BD6EB"/>
            </a:gs>
            <a:gs pos="83000">
              <a:srgbClr val="21F3B2"/>
            </a:gs>
            <a:gs pos="100000">
              <a:srgbClr val="00B050"/>
            </a:gs>
          </a:gsLst>
          <a:lin ang="120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259307"/>
            <a:ext cx="11655188" cy="6387153"/>
          </a:xfrm>
          <a:solidFill>
            <a:schemeClr val="bg1"/>
          </a:solidFill>
          <a:scene3d>
            <a:camera prst="orthographicFront"/>
            <a:lightRig rig="threePt" dir="t"/>
          </a:scene3d>
          <a:sp3d>
            <a:bevelT/>
          </a:sp3d>
        </p:spPr>
        <p:txBody>
          <a:bodyPr anchor="ctr">
            <a:normAutofit fontScale="92500" lnSpcReduction="10000"/>
            <a:sp3d extrusionH="57150">
              <a:bevelT w="38100" h="38100"/>
            </a:sp3d>
          </a:bodyPr>
          <a:lstStyle/>
          <a:p>
            <a:pPr marL="0" indent="0">
              <a:buNone/>
            </a:pPr>
            <a:r>
              <a:rPr lang="en-US" sz="3000" dirty="0">
                <a:solidFill>
                  <a:schemeClr val="tx1">
                    <a:lumMod val="95000"/>
                    <a:lumOff val="5000"/>
                  </a:schemeClr>
                </a:solidFill>
                <a:latin typeface="Calibri" panose="020F0502020204030204" pitchFamily="34" charset="0"/>
              </a:rPr>
              <a:t>The information we have is that John was living in Antioch, a Roman city, at the time of this writing.  John was writing to a fully Gentile readership. </a:t>
            </a:r>
            <a:r>
              <a:rPr lang="en-US" sz="3000" dirty="0">
                <a:solidFill>
                  <a:srgbClr val="FF0000"/>
                </a:solidFill>
                <a:latin typeface="Calibri" panose="020F0502020204030204" pitchFamily="34" charset="0"/>
              </a:rPr>
              <a:t> He wanted them to know the exact proper timing of the </a:t>
            </a:r>
            <a:r>
              <a:rPr lang="en-US" sz="3000" u="sng" dirty="0">
                <a:solidFill>
                  <a:srgbClr val="FF0000"/>
                </a:solidFill>
                <a:latin typeface="Calibri" panose="020F0502020204030204" pitchFamily="34" charset="0"/>
              </a:rPr>
              <a:t>true</a:t>
            </a:r>
            <a:r>
              <a:rPr lang="en-US" sz="3000" dirty="0">
                <a:solidFill>
                  <a:srgbClr val="FF0000"/>
                </a:solidFill>
                <a:latin typeface="Calibri" panose="020F0502020204030204" pitchFamily="34" charset="0"/>
              </a:rPr>
              <a:t> Messiah </a:t>
            </a:r>
            <a:r>
              <a:rPr lang="en-US" sz="3000" b="1" dirty="0">
                <a:solidFill>
                  <a:srgbClr val="FF0000"/>
                </a:solidFill>
                <a:effectLst>
                  <a:glow rad="127000">
                    <a:srgbClr val="21E379"/>
                  </a:glow>
                </a:effectLst>
                <a:latin typeface="Calibri" panose="020F0502020204030204" pitchFamily="34" charset="0"/>
              </a:rPr>
              <a:t>on the Roman method of keeping time.  </a:t>
            </a:r>
            <a:r>
              <a:rPr lang="en-US" sz="3000" dirty="0">
                <a:solidFill>
                  <a:srgbClr val="FF0000"/>
                </a:solidFill>
                <a:latin typeface="Calibri" panose="020F0502020204030204" pitchFamily="34" charset="0"/>
              </a:rPr>
              <a:t>His full intent was to get the gospel message to the Romans, Greeks and the rest of the gentile world, unto the ends of the earth. </a:t>
            </a:r>
            <a:r>
              <a:rPr lang="en-US" sz="3000" dirty="0">
                <a:solidFill>
                  <a:schemeClr val="tx1">
                    <a:lumMod val="95000"/>
                    <a:lumOff val="5000"/>
                  </a:schemeClr>
                </a:solidFill>
                <a:latin typeface="Calibri" panose="020F0502020204030204" pitchFamily="34" charset="0"/>
              </a:rPr>
              <a:t> Back then in their society, exactly the same as we have today, the start of the cycles of the week was deemed to commence at midnight. </a:t>
            </a:r>
          </a:p>
          <a:p>
            <a:pPr marL="0" indent="0">
              <a:buNone/>
            </a:pPr>
            <a:r>
              <a:rPr lang="en-US" sz="2400" dirty="0">
                <a:solidFill>
                  <a:schemeClr val="tx1">
                    <a:lumMod val="95000"/>
                    <a:lumOff val="5000"/>
                  </a:schemeClr>
                </a:solidFill>
                <a:latin typeface="Calibri" panose="020F0502020204030204" pitchFamily="34" charset="0"/>
              </a:rPr>
              <a:t>Remember: </a:t>
            </a:r>
            <a:r>
              <a:rPr lang="en-US" sz="2800" dirty="0">
                <a:solidFill>
                  <a:schemeClr val="tx1">
                    <a:lumMod val="95000"/>
                    <a:lumOff val="5000"/>
                  </a:schemeClr>
                </a:solidFill>
                <a:latin typeface="Calibri" panose="020F0502020204030204" pitchFamily="34" charset="0"/>
              </a:rPr>
              <a:t> </a:t>
            </a:r>
            <a:r>
              <a:rPr lang="en-US" sz="2800" b="1" dirty="0">
                <a:solidFill>
                  <a:srgbClr val="009999"/>
                </a:solidFill>
                <a:latin typeface="Calibri" panose="020F0502020204030204" pitchFamily="34" charset="0"/>
              </a:rPr>
              <a:t>John claims it was STILL DARK AND WAS THE FIRST CYCLE OF THE WEEK!</a:t>
            </a:r>
            <a:endParaRPr lang="en-US" sz="2800" dirty="0">
              <a:solidFill>
                <a:schemeClr val="tx1">
                  <a:lumMod val="95000"/>
                  <a:lumOff val="5000"/>
                </a:schemeClr>
              </a:solidFill>
              <a:latin typeface="Calibri" panose="020F0502020204030204" pitchFamily="34" charset="0"/>
            </a:endParaRPr>
          </a:p>
          <a:p>
            <a:pPr marL="0" indent="0">
              <a:buNone/>
            </a:pPr>
            <a:r>
              <a:rPr lang="en-US" sz="2400" dirty="0">
                <a:solidFill>
                  <a:srgbClr val="008080"/>
                </a:solidFill>
                <a:latin typeface="Georgia" panose="02040502050405020303" pitchFamily="18" charset="0"/>
              </a:rPr>
              <a:t>John 20:1 </a:t>
            </a:r>
            <a:r>
              <a:rPr lang="en-US" sz="2400" dirty="0">
                <a:solidFill>
                  <a:prstClr val="black"/>
                </a:solidFill>
                <a:latin typeface="Georgia" panose="02040502050405020303" pitchFamily="18" charset="0"/>
              </a:rPr>
              <a:t>	</a:t>
            </a:r>
            <a:r>
              <a:rPr lang="en-US" sz="2400" b="1" u="sng" dirty="0">
                <a:solidFill>
                  <a:srgbClr val="CC00CC"/>
                </a:solidFill>
                <a:latin typeface="Georgia" panose="02040502050405020303" pitchFamily="18" charset="0"/>
              </a:rPr>
              <a:t>And on the first da</a:t>
            </a:r>
            <a:r>
              <a:rPr lang="en-US" sz="2400" b="1" dirty="0">
                <a:solidFill>
                  <a:srgbClr val="CC00CC"/>
                </a:solidFill>
                <a:latin typeface="Georgia" panose="02040502050405020303" pitchFamily="18" charset="0"/>
              </a:rPr>
              <a:t>y </a:t>
            </a:r>
            <a:r>
              <a:rPr lang="en-US" sz="2400" b="1" u="sng" dirty="0">
                <a:solidFill>
                  <a:srgbClr val="CC00CC"/>
                </a:solidFill>
                <a:latin typeface="Georgia" panose="02040502050405020303" pitchFamily="18" charset="0"/>
              </a:rPr>
              <a:t>of the week </a:t>
            </a:r>
            <a:r>
              <a:rPr lang="en-US" sz="2400" b="1" u="sng" dirty="0" err="1">
                <a:solidFill>
                  <a:srgbClr val="CC00CC"/>
                </a:solidFill>
                <a:latin typeface="Georgia" panose="02040502050405020303" pitchFamily="18" charset="0"/>
              </a:rPr>
              <a:t>Mir</a:t>
            </a:r>
            <a:r>
              <a:rPr lang="en-US" sz="2400" b="1" dirty="0" err="1">
                <a:solidFill>
                  <a:srgbClr val="CC00CC"/>
                </a:solidFill>
                <a:latin typeface="Georgia" panose="02040502050405020303" pitchFamily="18" charset="0"/>
              </a:rPr>
              <a:t>y</a:t>
            </a:r>
            <a:r>
              <a:rPr lang="en-US" sz="2400" b="1" u="sng" dirty="0" err="1">
                <a:solidFill>
                  <a:srgbClr val="CC00CC"/>
                </a:solidFill>
                <a:latin typeface="Georgia" panose="02040502050405020303" pitchFamily="18" charset="0"/>
              </a:rPr>
              <a:t>am</a:t>
            </a:r>
            <a:r>
              <a:rPr lang="en-US" sz="2400" b="1" u="sng" dirty="0">
                <a:solidFill>
                  <a:srgbClr val="CC00CC"/>
                </a:solidFill>
                <a:latin typeface="Georgia" panose="02040502050405020303" pitchFamily="18" charset="0"/>
              </a:rPr>
              <a:t> from </a:t>
            </a:r>
            <a:r>
              <a:rPr lang="en-US" sz="2400" b="1" u="sng" dirty="0" err="1">
                <a:solidFill>
                  <a:srgbClr val="CC00CC"/>
                </a:solidFill>
                <a:latin typeface="Georgia" panose="02040502050405020303" pitchFamily="18" charset="0"/>
              </a:rPr>
              <a:t>Ma</a:t>
            </a:r>
            <a:r>
              <a:rPr lang="en-US" sz="2400" b="1" dirty="0" err="1">
                <a:solidFill>
                  <a:srgbClr val="CC00CC"/>
                </a:solidFill>
                <a:latin typeface="TITUS Cyberbit Basic" panose="02020603050405020304" pitchFamily="18" charset="0"/>
              </a:rPr>
              <a:t>ḡ</a:t>
            </a:r>
            <a:r>
              <a:rPr lang="en-US" sz="2400" b="1" u="sng" dirty="0" err="1">
                <a:solidFill>
                  <a:srgbClr val="CC00CC"/>
                </a:solidFill>
                <a:latin typeface="Georgia" panose="02040502050405020303" pitchFamily="18" charset="0"/>
              </a:rPr>
              <a:t>dala</a:t>
            </a:r>
            <a:r>
              <a:rPr lang="en-US" sz="2400" b="1" u="sng" dirty="0">
                <a:solidFill>
                  <a:srgbClr val="CC00CC"/>
                </a:solidFill>
                <a:latin typeface="Georgia" panose="02040502050405020303" pitchFamily="18" charset="0"/>
              </a:rPr>
              <a:t> came</a:t>
            </a:r>
            <a:r>
              <a:rPr lang="en-US" sz="2400" b="1" dirty="0">
                <a:solidFill>
                  <a:srgbClr val="CC00CC"/>
                </a:solidFill>
                <a:latin typeface="Georgia" panose="02040502050405020303" pitchFamily="18" charset="0"/>
              </a:rPr>
              <a:t>  </a:t>
            </a:r>
            <a:br>
              <a:rPr lang="en-US" sz="2400" b="1" dirty="0">
                <a:solidFill>
                  <a:srgbClr val="CC00CC"/>
                </a:solidFill>
                <a:latin typeface="Georgia" panose="02040502050405020303" pitchFamily="18" charset="0"/>
              </a:rPr>
            </a:br>
            <a:r>
              <a:rPr lang="en-US" sz="2400" b="1" dirty="0">
                <a:solidFill>
                  <a:srgbClr val="CC00CC"/>
                </a:solidFill>
                <a:latin typeface="Georgia" panose="02040502050405020303" pitchFamily="18" charset="0"/>
              </a:rPr>
              <a:t>                   </a:t>
            </a:r>
            <a:r>
              <a:rPr lang="en-US" sz="2400" b="1" u="sng" dirty="0">
                <a:solidFill>
                  <a:srgbClr val="CC00CC"/>
                </a:solidFill>
                <a:latin typeface="Georgia" panose="02040502050405020303" pitchFamily="18" charset="0"/>
              </a:rPr>
              <a:t>earl</a:t>
            </a:r>
            <a:r>
              <a:rPr lang="en-US" sz="2400" b="1" dirty="0">
                <a:solidFill>
                  <a:srgbClr val="CC00CC"/>
                </a:solidFill>
                <a:latin typeface="Georgia" panose="02040502050405020303" pitchFamily="18" charset="0"/>
              </a:rPr>
              <a:t>y </a:t>
            </a:r>
            <a:r>
              <a:rPr lang="en-US" sz="2400" b="1" u="sng" dirty="0">
                <a:solidFill>
                  <a:srgbClr val="CC00CC"/>
                </a:solidFill>
                <a:latin typeface="Georgia" panose="02040502050405020303" pitchFamily="18" charset="0"/>
              </a:rPr>
              <a:t>to the tomb</a:t>
            </a:r>
            <a:r>
              <a:rPr lang="en-US" sz="2400" b="1" dirty="0">
                <a:solidFill>
                  <a:srgbClr val="CC00CC"/>
                </a:solidFill>
                <a:latin typeface="Georgia" panose="02040502050405020303" pitchFamily="18" charset="0"/>
              </a:rPr>
              <a:t>, </a:t>
            </a:r>
            <a:r>
              <a:rPr lang="en-US" sz="2400" b="1" u="sng" dirty="0">
                <a:solidFill>
                  <a:srgbClr val="CC00CC"/>
                </a:solidFill>
                <a:latin typeface="Georgia" panose="02040502050405020303" pitchFamily="18" charset="0"/>
              </a:rPr>
              <a:t>while it was still dark</a:t>
            </a:r>
            <a:r>
              <a:rPr lang="en-US" sz="2400" b="1" dirty="0">
                <a:solidFill>
                  <a:srgbClr val="CC00CC"/>
                </a:solidFill>
                <a:latin typeface="Georgia" panose="02040502050405020303" pitchFamily="18" charset="0"/>
              </a:rPr>
              <a:t>,</a:t>
            </a:r>
            <a:r>
              <a:rPr lang="en-US" sz="2400" dirty="0">
                <a:solidFill>
                  <a:schemeClr val="accent3">
                    <a:lumMod val="75000"/>
                  </a:schemeClr>
                </a:solidFill>
                <a:latin typeface="Georgia" panose="02040502050405020303" pitchFamily="18" charset="0"/>
              </a:rPr>
              <a:t> </a:t>
            </a:r>
            <a:br>
              <a:rPr lang="en-US" sz="2400" dirty="0">
                <a:solidFill>
                  <a:schemeClr val="accent3">
                    <a:lumMod val="75000"/>
                  </a:schemeClr>
                </a:solidFill>
                <a:latin typeface="Georgia" panose="02040502050405020303" pitchFamily="18" charset="0"/>
              </a:rPr>
            </a:br>
            <a:r>
              <a:rPr lang="en-US" sz="2400" dirty="0">
                <a:solidFill>
                  <a:schemeClr val="accent3">
                    <a:lumMod val="75000"/>
                  </a:schemeClr>
                </a:solidFill>
                <a:latin typeface="Georgia" panose="02040502050405020303" pitchFamily="18" charset="0"/>
              </a:rPr>
              <a:t>                    and saw that the stone had been removed from the tomb.</a:t>
            </a:r>
            <a:r>
              <a:rPr lang="en-US" sz="2400" dirty="0">
                <a:solidFill>
                  <a:schemeClr val="accent3">
                    <a:lumMod val="75000"/>
                  </a:schemeClr>
                </a:solidFill>
                <a:latin typeface="Calibri" panose="020F0502020204030204" pitchFamily="34" charset="0"/>
              </a:rPr>
              <a:t> </a:t>
            </a:r>
            <a:r>
              <a:rPr lang="en-US" sz="2400" dirty="0">
                <a:solidFill>
                  <a:schemeClr val="accent3">
                    <a:lumMod val="75000"/>
                  </a:schemeClr>
                </a:solidFill>
              </a:rPr>
              <a:t> </a:t>
            </a:r>
          </a:p>
          <a:p>
            <a:pPr marL="0" indent="0">
              <a:buNone/>
            </a:pPr>
            <a:r>
              <a:rPr lang="en-US" sz="2800" dirty="0">
                <a:solidFill>
                  <a:schemeClr val="tx1">
                    <a:lumMod val="95000"/>
                    <a:lumOff val="5000"/>
                  </a:schemeClr>
                </a:solidFill>
                <a:latin typeface="Calibri" panose="020F0502020204030204" pitchFamily="34" charset="0"/>
              </a:rPr>
              <a:t>With a careful examination of the four gospel writers, John is the only one that gives ultimate detail on </a:t>
            </a:r>
            <a:r>
              <a:rPr lang="en-US" sz="2800" u="sng" dirty="0">
                <a:solidFill>
                  <a:schemeClr val="tx1">
                    <a:lumMod val="95000"/>
                    <a:lumOff val="5000"/>
                  </a:schemeClr>
                </a:solidFill>
                <a:latin typeface="Calibri" panose="020F0502020204030204" pitchFamily="34" charset="0"/>
              </a:rPr>
              <a:t>onl</a:t>
            </a:r>
            <a:r>
              <a:rPr lang="en-US" sz="2800" dirty="0">
                <a:solidFill>
                  <a:schemeClr val="tx1">
                    <a:lumMod val="95000"/>
                    <a:lumOff val="5000"/>
                  </a:schemeClr>
                </a:solidFill>
                <a:latin typeface="Calibri" panose="020F0502020204030204" pitchFamily="34" charset="0"/>
              </a:rPr>
              <a:t>y </a:t>
            </a:r>
            <a:r>
              <a:rPr lang="en-US" sz="2800" dirty="0" err="1">
                <a:solidFill>
                  <a:schemeClr val="tx1">
                    <a:lumMod val="95000"/>
                    <a:lumOff val="5000"/>
                  </a:schemeClr>
                </a:solidFill>
                <a:latin typeface="Calibri" panose="020F0502020204030204" pitchFamily="34" charset="0"/>
              </a:rPr>
              <a:t>Miryam</a:t>
            </a:r>
            <a:r>
              <a:rPr lang="en-US" sz="2800" dirty="0">
                <a:solidFill>
                  <a:schemeClr val="tx1">
                    <a:lumMod val="95000"/>
                    <a:lumOff val="5000"/>
                  </a:schemeClr>
                </a:solidFill>
                <a:latin typeface="Calibri" panose="020F0502020204030204" pitchFamily="34" charset="0"/>
              </a:rPr>
              <a:t> from </a:t>
            </a:r>
            <a:r>
              <a:rPr lang="en-US" sz="2800" dirty="0" err="1">
                <a:solidFill>
                  <a:schemeClr val="tx1">
                    <a:lumMod val="95000"/>
                    <a:lumOff val="5000"/>
                  </a:schemeClr>
                </a:solidFill>
                <a:latin typeface="Calibri" panose="020F0502020204030204" pitchFamily="34" charset="0"/>
              </a:rPr>
              <a:t>Magdala</a:t>
            </a:r>
            <a:r>
              <a:rPr lang="en-US" sz="2800" dirty="0">
                <a:solidFill>
                  <a:schemeClr val="tx1">
                    <a:lumMod val="95000"/>
                    <a:lumOff val="5000"/>
                  </a:schemeClr>
                </a:solidFill>
                <a:latin typeface="Calibri" panose="020F0502020204030204" pitchFamily="34" charset="0"/>
              </a:rPr>
              <a:t>.  He doesn’t even mention the other women.  Why?  Because he was an “eye witness” to what was happening with </a:t>
            </a:r>
            <a:r>
              <a:rPr lang="en-US" sz="2800" dirty="0" err="1">
                <a:solidFill>
                  <a:schemeClr val="tx1">
                    <a:lumMod val="95000"/>
                    <a:lumOff val="5000"/>
                  </a:schemeClr>
                </a:solidFill>
                <a:latin typeface="Calibri" panose="020F0502020204030204" pitchFamily="34" charset="0"/>
              </a:rPr>
              <a:t>Miryam</a:t>
            </a:r>
            <a:r>
              <a:rPr lang="en-US" sz="2800" dirty="0">
                <a:solidFill>
                  <a:schemeClr val="tx1">
                    <a:lumMod val="95000"/>
                    <a:lumOff val="5000"/>
                  </a:schemeClr>
                </a:solidFill>
                <a:latin typeface="Calibri" panose="020F0502020204030204" pitchFamily="34" charset="0"/>
              </a:rPr>
              <a:t> from </a:t>
            </a:r>
            <a:r>
              <a:rPr lang="en-US" sz="2800" dirty="0" err="1">
                <a:solidFill>
                  <a:schemeClr val="tx1">
                    <a:lumMod val="95000"/>
                    <a:lumOff val="5000"/>
                  </a:schemeClr>
                </a:solidFill>
                <a:latin typeface="Calibri" panose="020F0502020204030204" pitchFamily="34" charset="0"/>
              </a:rPr>
              <a:t>Magdala</a:t>
            </a:r>
            <a:r>
              <a:rPr lang="en-US" sz="2800" dirty="0">
                <a:solidFill>
                  <a:schemeClr val="tx1">
                    <a:lumMod val="95000"/>
                    <a:lumOff val="5000"/>
                  </a:schemeClr>
                </a:solidFill>
                <a:latin typeface="Calibri" panose="020F0502020204030204" pitchFamily="34" charset="0"/>
              </a:rPr>
              <a:t>.  When she had arrived at the tomb very late on the Sabbath hours, it was still dark.  She did not come with spices, but seeking her Master.  </a:t>
            </a:r>
            <a:endParaRPr lang="en-US" sz="2800" strike="sngStrike" dirty="0">
              <a:solidFill>
                <a:schemeClr val="tx1">
                  <a:lumMod val="95000"/>
                  <a:lumOff val="5000"/>
                </a:schemeClr>
              </a:solidFill>
              <a:latin typeface="Calibri" panose="020F0502020204030204" pitchFamily="34" charset="0"/>
            </a:endParaRPr>
          </a:p>
        </p:txBody>
      </p:sp>
      <p:sp>
        <p:nvSpPr>
          <p:cNvPr id="2" name="Slide Number Placeholder 1"/>
          <p:cNvSpPr>
            <a:spLocks noGrp="1"/>
          </p:cNvSpPr>
          <p:nvPr>
            <p:ph type="sldNum" sz="quarter" idx="12"/>
          </p:nvPr>
        </p:nvSpPr>
        <p:spPr>
          <a:xfrm>
            <a:off x="0" y="6667214"/>
            <a:ext cx="398048" cy="204434"/>
          </a:xfrm>
        </p:spPr>
        <p:txBody>
          <a:bodyPr/>
          <a:lstStyle/>
          <a:p>
            <a:fld id="{D57F1E4F-1CFF-5643-939E-217C01CDF565}" type="slidenum">
              <a:rPr lang="en-US" sz="1200" smtClean="0">
                <a:solidFill>
                  <a:schemeClr val="tx1"/>
                </a:solidFill>
              </a:rPr>
              <a:pPr/>
              <a:t>81</a:t>
            </a:fld>
            <a:endParaRPr lang="en-US" sz="1200" dirty="0">
              <a:solidFill>
                <a:schemeClr val="tx1"/>
              </a:solidFill>
            </a:endParaRPr>
          </a:p>
        </p:txBody>
      </p:sp>
    </p:spTree>
    <p:extLst>
      <p:ext uri="{BB962C8B-B14F-4D97-AF65-F5344CB8AC3E}">
        <p14:creationId xmlns:p14="http://schemas.microsoft.com/office/powerpoint/2010/main" val="213127422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44000">
              <a:srgbClr val="0BD6EB"/>
            </a:gs>
            <a:gs pos="63000">
              <a:srgbClr val="21F3B2"/>
            </a:gs>
            <a:gs pos="80000">
              <a:srgbClr val="CC0099"/>
            </a:gs>
          </a:gsLst>
          <a:lin ang="120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515" y="322678"/>
            <a:ext cx="11655188" cy="6387153"/>
          </a:xfrm>
          <a:solidFill>
            <a:schemeClr val="tx2">
              <a:lumMod val="20000"/>
              <a:lumOff val="80000"/>
            </a:schemeClr>
          </a:solidFill>
          <a:scene3d>
            <a:camera prst="orthographicFront"/>
            <a:lightRig rig="threePt" dir="t"/>
          </a:scene3d>
          <a:sp3d>
            <a:bevelT/>
          </a:sp3d>
        </p:spPr>
        <p:txBody>
          <a:bodyPr>
            <a:normAutofit/>
            <a:sp3d extrusionH="57150">
              <a:bevelT w="38100" h="38100"/>
            </a:sp3d>
          </a:bodyPr>
          <a:lstStyle/>
          <a:p>
            <a:pPr marL="0" indent="0">
              <a:buNone/>
            </a:pPr>
            <a:r>
              <a:rPr lang="en-US" sz="2400" dirty="0">
                <a:solidFill>
                  <a:schemeClr val="bg1"/>
                </a:solidFill>
                <a:latin typeface="Calibri" panose="020F0502020204030204" pitchFamily="34" charset="0"/>
              </a:rPr>
              <a:t>.</a:t>
            </a:r>
          </a:p>
        </p:txBody>
      </p:sp>
      <p:sp>
        <p:nvSpPr>
          <p:cNvPr id="2" name="Slide Number Placeholder 1"/>
          <p:cNvSpPr>
            <a:spLocks noGrp="1"/>
          </p:cNvSpPr>
          <p:nvPr>
            <p:ph type="sldNum" sz="quarter" idx="12"/>
          </p:nvPr>
        </p:nvSpPr>
        <p:spPr>
          <a:xfrm>
            <a:off x="11863227" y="6646460"/>
            <a:ext cx="398048" cy="204434"/>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82</a:t>
            </a:fld>
            <a:endParaRPr lang="en-US" sz="1200" dirty="0">
              <a:solidFill>
                <a:schemeClr val="tx1"/>
              </a:solidFill>
            </a:endParaRPr>
          </a:p>
        </p:txBody>
      </p:sp>
      <p:grpSp>
        <p:nvGrpSpPr>
          <p:cNvPr id="23" name="Group 22"/>
          <p:cNvGrpSpPr/>
          <p:nvPr/>
        </p:nvGrpSpPr>
        <p:grpSpPr>
          <a:xfrm>
            <a:off x="7692891" y="1513393"/>
            <a:ext cx="3996652" cy="3878981"/>
            <a:chOff x="7692891" y="1513393"/>
            <a:chExt cx="3996652" cy="3878981"/>
          </a:xfrm>
        </p:grpSpPr>
        <p:grpSp>
          <p:nvGrpSpPr>
            <p:cNvPr id="15" name="Group 14"/>
            <p:cNvGrpSpPr/>
            <p:nvPr/>
          </p:nvGrpSpPr>
          <p:grpSpPr>
            <a:xfrm>
              <a:off x="7692891" y="1513393"/>
              <a:ext cx="3996652" cy="3878981"/>
              <a:chOff x="751763" y="2229354"/>
              <a:chExt cx="3996652" cy="3878981"/>
            </a:xfrm>
          </p:grpSpPr>
          <p:grpSp>
            <p:nvGrpSpPr>
              <p:cNvPr id="8" name="Group 7"/>
              <p:cNvGrpSpPr/>
              <p:nvPr/>
            </p:nvGrpSpPr>
            <p:grpSpPr>
              <a:xfrm>
                <a:off x="1195521" y="2576682"/>
                <a:ext cx="3190598" cy="3217574"/>
                <a:chOff x="4077356" y="2226494"/>
                <a:chExt cx="3190598" cy="3217574"/>
              </a:xfrm>
            </p:grpSpPr>
            <p:grpSp>
              <p:nvGrpSpPr>
                <p:cNvPr id="9" name="Group 8"/>
                <p:cNvGrpSpPr/>
                <p:nvPr/>
              </p:nvGrpSpPr>
              <p:grpSpPr>
                <a:xfrm>
                  <a:off x="4077356" y="2226494"/>
                  <a:ext cx="3167694" cy="3217574"/>
                  <a:chOff x="6205729" y="2026748"/>
                  <a:chExt cx="3167694" cy="3217574"/>
                </a:xfrm>
              </p:grpSpPr>
              <p:sp>
                <p:nvSpPr>
                  <p:cNvPr id="11" name="Pie 10"/>
                  <p:cNvSpPr/>
                  <p:nvPr/>
                </p:nvSpPr>
                <p:spPr>
                  <a:xfrm rot="8066588">
                    <a:off x="6246362" y="2051688"/>
                    <a:ext cx="3086428" cy="3167694"/>
                  </a:xfrm>
                  <a:prstGeom prst="pie">
                    <a:avLst>
                      <a:gd name="adj1" fmla="val 2685494"/>
                      <a:gd name="adj2" fmla="val 13530918"/>
                    </a:avLst>
                  </a:prstGeom>
                  <a:solidFill>
                    <a:srgbClr val="0BD6EB"/>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12" name="Pie 11"/>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0" name="Oval 9"/>
                <p:cNvSpPr/>
                <p:nvPr/>
              </p:nvSpPr>
              <p:spPr>
                <a:xfrm>
                  <a:off x="4950366" y="3872832"/>
                  <a:ext cx="2317588" cy="1227422"/>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FF0000"/>
                      </a:solidFill>
                    </a:rPr>
                    <a:t>Abib 17</a:t>
                  </a:r>
                  <a:br>
                    <a:rPr lang="en-US" sz="2400" b="1" dirty="0">
                      <a:solidFill>
                        <a:srgbClr val="FF0000"/>
                      </a:solidFill>
                    </a:rPr>
                  </a:br>
                  <a:r>
                    <a:rPr lang="en-US" sz="2800" b="1" dirty="0">
                      <a:solidFill>
                        <a:srgbClr val="FF0000"/>
                      </a:solidFill>
                      <a:effectLst>
                        <a:glow rad="127000">
                          <a:srgbClr val="0CF4C8"/>
                        </a:glow>
                      </a:effectLst>
                    </a:rPr>
                    <a:t>Sabbath Night!</a:t>
                  </a:r>
                </a:p>
              </p:txBody>
            </p:sp>
          </p:grpSp>
          <p:sp>
            <p:nvSpPr>
              <p:cNvPr id="13" name="Pie 12"/>
              <p:cNvSpPr/>
              <p:nvPr/>
            </p:nvSpPr>
            <p:spPr>
              <a:xfrm rot="16200000">
                <a:off x="12282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14" name="Pie 13"/>
              <p:cNvSpPr/>
              <p:nvPr/>
            </p:nvSpPr>
            <p:spPr>
              <a:xfrm rot="3120695">
                <a:off x="923707"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6" name="Rounded Rectangle 15"/>
            <p:cNvSpPr/>
            <p:nvPr/>
          </p:nvSpPr>
          <p:spPr>
            <a:xfrm>
              <a:off x="8783922" y="2327960"/>
              <a:ext cx="1787236" cy="91440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chemeClr val="tx1"/>
                  </a:solidFill>
                </a:rPr>
                <a:t>Abib 18 </a:t>
              </a:r>
              <a:br>
                <a:rPr lang="en-US" sz="2400" b="1" dirty="0">
                  <a:solidFill>
                    <a:schemeClr val="tx1"/>
                  </a:solidFill>
                </a:rPr>
              </a:br>
              <a:r>
                <a:rPr lang="en-US" sz="2400" b="1" dirty="0">
                  <a:solidFill>
                    <a:schemeClr val="tx1"/>
                  </a:solidFill>
                </a:rPr>
                <a:t>1</a:t>
              </a:r>
              <a:r>
                <a:rPr lang="en-US" sz="2400" b="1" baseline="30000" dirty="0">
                  <a:solidFill>
                    <a:schemeClr val="tx1"/>
                  </a:solidFill>
                </a:rPr>
                <a:t>st</a:t>
              </a:r>
              <a:r>
                <a:rPr lang="en-US" sz="2400" b="1" dirty="0">
                  <a:solidFill>
                    <a:schemeClr val="tx1"/>
                  </a:solidFill>
                </a:rPr>
                <a:t> Cycle</a:t>
              </a:r>
            </a:p>
          </p:txBody>
        </p:sp>
      </p:grpSp>
      <p:sp>
        <p:nvSpPr>
          <p:cNvPr id="17" name="Rounded Rectangle 16"/>
          <p:cNvSpPr/>
          <p:nvPr/>
        </p:nvSpPr>
        <p:spPr>
          <a:xfrm>
            <a:off x="68240" y="5882612"/>
            <a:ext cx="11998034" cy="511528"/>
          </a:xfrm>
          <a:prstGeom prst="roundRect">
            <a:avLst/>
          </a:prstGeom>
          <a:solidFill>
            <a:schemeClr val="tx1"/>
          </a:solidFill>
          <a:ln w="381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t>John 20:1, writing of </a:t>
            </a:r>
            <a:r>
              <a:rPr lang="en-US" sz="2400" b="1" dirty="0">
                <a:ln>
                  <a:solidFill>
                    <a:sysClr val="windowText" lastClr="000000"/>
                  </a:solidFill>
                </a:ln>
                <a:solidFill>
                  <a:srgbClr val="FF00FF"/>
                </a:solidFill>
                <a:effectLst>
                  <a:glow rad="127000">
                    <a:srgbClr val="0BD6EB"/>
                  </a:glow>
                </a:effectLst>
              </a:rPr>
              <a:t>the first cycle of the week, </a:t>
            </a:r>
            <a:r>
              <a:rPr lang="en-US" sz="2400" b="1" dirty="0"/>
              <a:t>in </a:t>
            </a:r>
            <a:r>
              <a:rPr lang="en-US" sz="2400" b="1" dirty="0">
                <a:solidFill>
                  <a:srgbClr val="C00000"/>
                </a:solidFill>
                <a:effectLst>
                  <a:glow rad="127000">
                    <a:srgbClr val="FFFF00"/>
                  </a:glow>
                </a:effectLst>
              </a:rPr>
              <a:t>Roman Reckoning, </a:t>
            </a:r>
            <a:r>
              <a:rPr lang="en-US" sz="2400" b="1" dirty="0"/>
              <a:t>starts here. </a:t>
            </a:r>
          </a:p>
        </p:txBody>
      </p:sp>
      <p:cxnSp>
        <p:nvCxnSpPr>
          <p:cNvPr id="19" name="Straight Connector 18"/>
          <p:cNvCxnSpPr/>
          <p:nvPr/>
        </p:nvCxnSpPr>
        <p:spPr>
          <a:xfrm rot="60000">
            <a:off x="9739744" y="4904509"/>
            <a:ext cx="13855" cy="520018"/>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894615" y="5140036"/>
            <a:ext cx="757462" cy="742576"/>
          </a:xfrm>
          <a:prstGeom prst="straightConnector1">
            <a:avLst/>
          </a:prstGeom>
          <a:ln w="76200">
            <a:solidFill>
              <a:srgbClr val="C00000"/>
            </a:solidFill>
            <a:tailEnd type="triangle"/>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852496" y="4359618"/>
            <a:ext cx="1046323" cy="539686"/>
          </a:xfrm>
          <a:prstGeom prst="straightConnector1">
            <a:avLst/>
          </a:prstGeom>
          <a:ln w="76200">
            <a:solidFill>
              <a:srgbClr val="21E379"/>
            </a:solidFill>
            <a:prstDash val="solid"/>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542460" y="4778492"/>
            <a:ext cx="6467227" cy="653342"/>
          </a:xfrm>
          <a:prstGeom prst="roundRect">
            <a:avLst/>
          </a:prstGeom>
          <a:solidFill>
            <a:srgbClr val="0CF4C8"/>
          </a:solid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a:solidFill>
                    <a:srgbClr val="0000FF"/>
                  </a:solidFill>
                </a:ln>
                <a:solidFill>
                  <a:srgbClr val="FF0000"/>
                </a:solidFill>
              </a:rPr>
              <a:t>Midnight to Dawn is 6 hours!</a:t>
            </a:r>
          </a:p>
        </p:txBody>
      </p:sp>
      <p:cxnSp>
        <p:nvCxnSpPr>
          <p:cNvPr id="24" name="Straight Arrow Connector 23"/>
          <p:cNvCxnSpPr/>
          <p:nvPr/>
        </p:nvCxnSpPr>
        <p:spPr>
          <a:xfrm>
            <a:off x="8234069" y="3565339"/>
            <a:ext cx="1417807" cy="1450006"/>
          </a:xfrm>
          <a:prstGeom prst="straightConnector1">
            <a:avLst/>
          </a:prstGeom>
          <a:ln w="76200">
            <a:solidFill>
              <a:srgbClr val="21E379"/>
            </a:solidFill>
            <a:prstDash val="sysDot"/>
            <a:headEnd type="arrow" w="med" len="med"/>
            <a:tailEnd type="arrow" w="med" len="med"/>
          </a:ln>
          <a:effectLst>
            <a:glow rad="2286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854242" y="409433"/>
            <a:ext cx="4943855" cy="4116739"/>
          </a:xfrm>
          <a:prstGeom prst="roundRect">
            <a:avLst/>
          </a:prstGeom>
          <a:gradFill flip="none" rotWithShape="1">
            <a:gsLst>
              <a:gs pos="83000">
                <a:schemeClr val="tx1"/>
              </a:gs>
              <a:gs pos="15000">
                <a:srgbClr val="21F3B2"/>
              </a:gs>
              <a:gs pos="66000">
                <a:srgbClr val="CC0099">
                  <a:alpha val="23000"/>
                  <a:lumMod val="41000"/>
                </a:srgbClr>
              </a:gs>
            </a:gsLst>
            <a:path path="circle">
              <a:fillToRect l="50000" t="50000" r="50000" b="50000"/>
            </a:path>
            <a:tileRect/>
          </a:gra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srgbClr val="0070C0"/>
                </a:solidFill>
                <a:latin typeface="Georgia" panose="02040502050405020303" pitchFamily="18" charset="0"/>
              </a:rPr>
              <a:t>John 20:1  </a:t>
            </a:r>
            <a:r>
              <a:rPr lang="en-US" sz="3200" dirty="0">
                <a:solidFill>
                  <a:prstClr val="black"/>
                </a:solidFill>
                <a:latin typeface="Georgia" panose="02040502050405020303" pitchFamily="18" charset="0"/>
              </a:rPr>
              <a:t>And on </a:t>
            </a:r>
            <a:r>
              <a:rPr lang="en-US" sz="3200" dirty="0">
                <a:solidFill>
                  <a:schemeClr val="tx1"/>
                </a:solidFill>
                <a:latin typeface="Georgia" panose="02040502050405020303" pitchFamily="18" charset="0"/>
              </a:rPr>
              <a:t>the </a:t>
            </a:r>
            <a:r>
              <a:rPr lang="en-US" sz="3200" dirty="0">
                <a:solidFill>
                  <a:srgbClr val="FF9933"/>
                </a:solidFill>
                <a:latin typeface="Georgia" panose="02040502050405020303" pitchFamily="18" charset="0"/>
              </a:rPr>
              <a:t>first day of the week </a:t>
            </a:r>
            <a:r>
              <a:rPr lang="en-US" sz="3200" dirty="0">
                <a:solidFill>
                  <a:prstClr val="black"/>
                </a:solidFill>
                <a:latin typeface="Georgia" panose="02040502050405020303" pitchFamily="18" charset="0"/>
              </a:rPr>
              <a:t>Miryam from </a:t>
            </a:r>
            <a:r>
              <a:rPr lang="en-US" sz="3200" dirty="0" err="1">
                <a:solidFill>
                  <a:prstClr val="black"/>
                </a:solidFill>
                <a:latin typeface="Georgia" panose="02040502050405020303" pitchFamily="18" charset="0"/>
              </a:rPr>
              <a:t>Ma</a:t>
            </a:r>
            <a:r>
              <a:rPr lang="en-US" sz="3200" dirty="0" err="1">
                <a:solidFill>
                  <a:prstClr val="black"/>
                </a:solidFill>
                <a:latin typeface="TITUS Cyberbit Basic" panose="02020603050405020304" pitchFamily="18" charset="0"/>
              </a:rPr>
              <a:t>ḡ</a:t>
            </a:r>
            <a:r>
              <a:rPr lang="en-US" sz="3200" dirty="0" err="1">
                <a:solidFill>
                  <a:prstClr val="black"/>
                </a:solidFill>
                <a:latin typeface="Georgia" panose="02040502050405020303" pitchFamily="18" charset="0"/>
              </a:rPr>
              <a:t>dala</a:t>
            </a:r>
            <a:r>
              <a:rPr lang="en-US" sz="3200" dirty="0">
                <a:solidFill>
                  <a:prstClr val="black"/>
                </a:solidFill>
                <a:latin typeface="Georgia" panose="02040502050405020303" pitchFamily="18" charset="0"/>
              </a:rPr>
              <a:t> came early to the tomb, </a:t>
            </a:r>
            <a:r>
              <a:rPr lang="en-US" sz="3200" dirty="0">
                <a:solidFill>
                  <a:srgbClr val="FF9933"/>
                </a:solidFill>
                <a:latin typeface="Georgia" panose="02040502050405020303" pitchFamily="18" charset="0"/>
              </a:rPr>
              <a:t>while it was still dark, </a:t>
            </a:r>
            <a:r>
              <a:rPr lang="en-US" sz="3200" dirty="0">
                <a:solidFill>
                  <a:prstClr val="black"/>
                </a:solidFill>
                <a:latin typeface="Georgia" panose="02040502050405020303" pitchFamily="18" charset="0"/>
              </a:rPr>
              <a:t>and saw that the stone had been removed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from the tomb.</a:t>
            </a:r>
            <a:endParaRPr lang="en-US" sz="3200" dirty="0"/>
          </a:p>
        </p:txBody>
      </p:sp>
      <p:cxnSp>
        <p:nvCxnSpPr>
          <p:cNvPr id="7" name="Straight Connector 6"/>
          <p:cNvCxnSpPr/>
          <p:nvPr/>
        </p:nvCxnSpPr>
        <p:spPr>
          <a:xfrm>
            <a:off x="2552551" y="1473545"/>
            <a:ext cx="4456701" cy="0"/>
          </a:xfrm>
          <a:prstGeom prst="line">
            <a:avLst/>
          </a:prstGeom>
          <a:ln w="28575">
            <a:solidFill>
              <a:srgbClr val="FF9933"/>
            </a:solidFill>
          </a:ln>
          <a:effectLst>
            <a:glow rad="635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56597" y="2961564"/>
            <a:ext cx="4565883" cy="0"/>
          </a:xfrm>
          <a:prstGeom prst="line">
            <a:avLst/>
          </a:prstGeom>
          <a:ln w="28575">
            <a:solidFill>
              <a:srgbClr val="FF9933"/>
            </a:solidFill>
          </a:ln>
          <a:effectLst>
            <a:glow rad="635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Bent Arrow 4"/>
          <p:cNvSpPr/>
          <p:nvPr/>
        </p:nvSpPr>
        <p:spPr>
          <a:xfrm flipV="1">
            <a:off x="7022479" y="1425901"/>
            <a:ext cx="940857" cy="2309333"/>
          </a:xfrm>
          <a:prstGeom prst="bentArrow">
            <a:avLst>
              <a:gd name="adj1" fmla="val 25000"/>
              <a:gd name="adj2" fmla="val 25000"/>
              <a:gd name="adj3" fmla="val 35154"/>
              <a:gd name="adj4" fmla="val 43750"/>
            </a:avLst>
          </a:prstGeom>
          <a:gradFill>
            <a:gsLst>
              <a:gs pos="88000">
                <a:srgbClr val="9933FF"/>
              </a:gs>
              <a:gs pos="50000">
                <a:schemeClr val="accent1">
                  <a:lumMod val="60000"/>
                  <a:lumOff val="40000"/>
                </a:schemeClr>
              </a:gs>
              <a:gs pos="65000">
                <a:srgbClr val="21F3B2"/>
              </a:gs>
            </a:gsLst>
            <a:lin ang="12000000" scaled="0"/>
          </a:gradFill>
          <a:ln w="57150">
            <a:solidFill>
              <a:srgbClr val="FF99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6" name="TextBox 5"/>
          <p:cNvSpPr txBox="1"/>
          <p:nvPr/>
        </p:nvSpPr>
        <p:spPr>
          <a:xfrm>
            <a:off x="7645139" y="340764"/>
            <a:ext cx="4055393" cy="1477328"/>
          </a:xfrm>
          <a:prstGeom prst="rect">
            <a:avLst/>
          </a:prstGeom>
          <a:noFill/>
          <a:scene3d>
            <a:camera prst="orthographicFront"/>
            <a:lightRig rig="threePt" dir="t"/>
          </a:scene3d>
          <a:sp3d>
            <a:bevelT/>
          </a:sp3d>
        </p:spPr>
        <p:txBody>
          <a:bodyPr wrap="square" rtlCol="0">
            <a:spAutoFit/>
            <a:sp3d extrusionH="57150">
              <a:bevelT w="38100" h="38100"/>
            </a:sp3d>
          </a:bodyPr>
          <a:lstStyle/>
          <a:p>
            <a:pPr algn="ctr"/>
            <a:r>
              <a:rPr lang="en-US" b="1" dirty="0">
                <a:solidFill>
                  <a:schemeClr val="accent2">
                    <a:lumMod val="75000"/>
                  </a:schemeClr>
                </a:solidFill>
              </a:rPr>
              <a:t>Mary was there alone.  </a:t>
            </a:r>
            <a:br>
              <a:rPr lang="en-US" b="1" dirty="0">
                <a:solidFill>
                  <a:schemeClr val="accent2">
                    <a:lumMod val="75000"/>
                  </a:schemeClr>
                </a:solidFill>
              </a:rPr>
            </a:br>
            <a:r>
              <a:rPr lang="en-US" b="1" dirty="0">
                <a:solidFill>
                  <a:schemeClr val="accent2">
                    <a:lumMod val="75000"/>
                  </a:schemeClr>
                </a:solidFill>
              </a:rPr>
              <a:t>At this point she reported to Peter and John what she had found – nothing!  It appears their Master is missing – perhaps stolen!</a:t>
            </a:r>
          </a:p>
        </p:txBody>
      </p:sp>
    </p:spTree>
    <p:extLst>
      <p:ext uri="{BB962C8B-B14F-4D97-AF65-F5344CB8AC3E}">
        <p14:creationId xmlns:p14="http://schemas.microsoft.com/office/powerpoint/2010/main" val="3682532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1750"/>
                                        <p:tgtEl>
                                          <p:spTgt spid="19"/>
                                        </p:tgtEl>
                                      </p:cBhvr>
                                    </p:animEffect>
                                  </p:childTnLst>
                                </p:cTn>
                              </p:par>
                              <p:par>
                                <p:cTn id="13" presetID="22" presetClass="entr" presetSubtype="4" fill="hold" nodeType="withEffect">
                                  <p:stCondLst>
                                    <p:cond delay="300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75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175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750" fill="hold"/>
                                        <p:tgtEl>
                                          <p:spTgt spid="24"/>
                                        </p:tgtEl>
                                        <p:attrNameLst>
                                          <p:attrName>ppt_w</p:attrName>
                                        </p:attrNameLst>
                                      </p:cBhvr>
                                      <p:tavLst>
                                        <p:tav tm="0">
                                          <p:val>
                                            <p:fltVal val="0"/>
                                          </p:val>
                                        </p:tav>
                                        <p:tav tm="100000">
                                          <p:val>
                                            <p:strVal val="#ppt_w"/>
                                          </p:val>
                                        </p:tav>
                                      </p:tavLst>
                                    </p:anim>
                                    <p:anim calcmode="lin" valueType="num">
                                      <p:cBhvr>
                                        <p:cTn id="24" dur="1750" fill="hold"/>
                                        <p:tgtEl>
                                          <p:spTgt spid="24"/>
                                        </p:tgtEl>
                                        <p:attrNameLst>
                                          <p:attrName>ppt_h</p:attrName>
                                        </p:attrNameLst>
                                      </p:cBhvr>
                                      <p:tavLst>
                                        <p:tav tm="0">
                                          <p:val>
                                            <p:fltVal val="0"/>
                                          </p:val>
                                        </p:tav>
                                        <p:tav tm="100000">
                                          <p:val>
                                            <p:strVal val="#ppt_h"/>
                                          </p:val>
                                        </p:tav>
                                      </p:tavLst>
                                    </p:anim>
                                    <p:anim calcmode="lin" valueType="num">
                                      <p:cBhvr>
                                        <p:cTn id="25" dur="1750" fill="hold"/>
                                        <p:tgtEl>
                                          <p:spTgt spid="24"/>
                                        </p:tgtEl>
                                        <p:attrNameLst>
                                          <p:attrName>style.rotation</p:attrName>
                                        </p:attrNameLst>
                                      </p:cBhvr>
                                      <p:tavLst>
                                        <p:tav tm="0">
                                          <p:val>
                                            <p:fltVal val="90"/>
                                          </p:val>
                                        </p:tav>
                                        <p:tav tm="100000">
                                          <p:val>
                                            <p:fltVal val="0"/>
                                          </p:val>
                                        </p:tav>
                                      </p:tavLst>
                                    </p:anim>
                                    <p:animEffect transition="in" filter="fade">
                                      <p:cBhvr>
                                        <p:cTn id="26" dur="1750"/>
                                        <p:tgtEl>
                                          <p:spTgt spid="24"/>
                                        </p:tgtEl>
                                      </p:cBhvr>
                                    </p:animEffect>
                                  </p:childTnLst>
                                </p:cTn>
                              </p:par>
                              <p:par>
                                <p:cTn id="27" presetID="22" presetClass="entr" presetSubtype="8" fill="hold" grpId="0" nodeType="withEffect">
                                  <p:stCondLst>
                                    <p:cond delay="17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1500"/>
                                        <p:tgtEl>
                                          <p:spTgt spid="22"/>
                                        </p:tgtEl>
                                      </p:cBhvr>
                                    </p:animEffect>
                                  </p:childTnLst>
                                </p:cTn>
                              </p:par>
                              <p:par>
                                <p:cTn id="30" presetID="22" presetClass="entr" presetSubtype="8" fill="hold" nodeType="withEffect">
                                  <p:stCondLst>
                                    <p:cond delay="35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1500"/>
                                        <p:tgtEl>
                                          <p:spTgt spid="4"/>
                                        </p:tgtEl>
                                      </p:cBhvr>
                                    </p:animEffect>
                                  </p:childTnLst>
                                </p:cTn>
                              </p:par>
                              <p:par>
                                <p:cTn id="38" presetID="22" presetClass="entr" presetSubtype="8" fill="hold"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1750"/>
                                        <p:tgtEl>
                                          <p:spTgt spid="7"/>
                                        </p:tgtEl>
                                      </p:cBhvr>
                                    </p:animEffect>
                                  </p:childTnLst>
                                </p:cTn>
                              </p:par>
                              <p:par>
                                <p:cTn id="41" presetID="22" presetClass="entr" presetSubtype="8" fill="hold" nodeType="withEffect">
                                  <p:stCondLst>
                                    <p:cond delay="45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1500"/>
                                        <p:tgtEl>
                                          <p:spTgt spid="20"/>
                                        </p:tgtEl>
                                      </p:cBhvr>
                                    </p:animEffect>
                                  </p:childTnLst>
                                </p:cTn>
                              </p:par>
                              <p:par>
                                <p:cTn id="44" presetID="2" presetClass="entr" presetSubtype="3" fill="hold" grpId="0" nodeType="withEffect">
                                  <p:stCondLst>
                                    <p:cond delay="450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up)">
                                      <p:cBhvr>
                                        <p:cTn id="52"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4" grpId="0" animBg="1"/>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gs>
            <a:gs pos="65000">
              <a:srgbClr val="0BD6EB"/>
            </a:gs>
            <a:gs pos="87000">
              <a:srgbClr val="21F3B2"/>
            </a:gs>
            <a:gs pos="100000">
              <a:srgbClr val="CC009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764" y="743399"/>
            <a:ext cx="11600596" cy="5666253"/>
          </a:xfrm>
          <a:solidFill>
            <a:schemeClr val="bg1"/>
          </a:solidFill>
          <a:scene3d>
            <a:camera prst="orthographicFront"/>
            <a:lightRig rig="threePt" dir="t"/>
          </a:scene3d>
          <a:sp3d>
            <a:bevelT w="152400" h="50800" prst="softRound"/>
          </a:sp3d>
        </p:spPr>
        <p:txBody>
          <a:bodyPr anchor="ctr">
            <a:normAutofit fontScale="92500" lnSpcReduction="10000"/>
            <a:sp3d extrusionH="57150">
              <a:bevelT w="38100" h="38100"/>
            </a:sp3d>
          </a:bodyPr>
          <a:lstStyle/>
          <a:p>
            <a:pPr marL="514350" indent="-514350">
              <a:buFont typeface="+mj-lt"/>
              <a:buAutoNum type="arabicPeriod"/>
            </a:pPr>
            <a:r>
              <a:rPr lang="en-US" sz="3200" dirty="0">
                <a:solidFill>
                  <a:srgbClr val="0070C0"/>
                </a:solidFill>
                <a:latin typeface="Calibri" pitchFamily="34" charset="0"/>
                <a:cs typeface="Calibri" pitchFamily="34" charset="0"/>
              </a:rPr>
              <a:t>In this pitch darkness, Peter and John follow Mary to the tomb to see if what she has reported to them is indeed true.  Yes it is true.  </a:t>
            </a:r>
          </a:p>
          <a:p>
            <a:pPr marL="514350" indent="-514350">
              <a:buFont typeface="+mj-lt"/>
              <a:buAutoNum type="arabicPeriod"/>
            </a:pPr>
            <a:r>
              <a:rPr lang="en-US" sz="3200" dirty="0">
                <a:solidFill>
                  <a:srgbClr val="0070C0"/>
                </a:solidFill>
                <a:latin typeface="Calibri" pitchFamily="34" charset="0"/>
                <a:cs typeface="Calibri" pitchFamily="34" charset="0"/>
              </a:rPr>
              <a:t>They find NOTHING, and promptly return to their homes.  </a:t>
            </a:r>
            <a:br>
              <a:rPr lang="en-US" sz="3200" dirty="0">
                <a:solidFill>
                  <a:srgbClr val="0070C0"/>
                </a:solidFill>
                <a:latin typeface="Calibri" pitchFamily="34" charset="0"/>
                <a:cs typeface="Calibri" pitchFamily="34" charset="0"/>
              </a:rPr>
            </a:br>
            <a:r>
              <a:rPr lang="en-US" sz="3200" dirty="0">
                <a:solidFill>
                  <a:srgbClr val="0070C0"/>
                </a:solidFill>
                <a:latin typeface="Calibri" pitchFamily="34" charset="0"/>
                <a:cs typeface="Calibri" pitchFamily="34" charset="0"/>
              </a:rPr>
              <a:t>For some reason they were not with the other disciples. </a:t>
            </a:r>
          </a:p>
          <a:p>
            <a:pPr marL="514350" indent="-514350">
              <a:buFont typeface="+mj-lt"/>
              <a:buAutoNum type="arabicPeriod"/>
            </a:pPr>
            <a:r>
              <a:rPr lang="en-US" sz="3200" dirty="0">
                <a:solidFill>
                  <a:srgbClr val="0070C0"/>
                </a:solidFill>
                <a:latin typeface="Calibri" pitchFamily="34" charset="0"/>
                <a:cs typeface="Calibri" pitchFamily="34" charset="0"/>
              </a:rPr>
              <a:t>They believe </a:t>
            </a:r>
            <a:r>
              <a:rPr lang="en-US" sz="3200" dirty="0">
                <a:solidFill>
                  <a:srgbClr val="9933FF"/>
                </a:solidFill>
                <a:latin typeface="Calibri" pitchFamily="34" charset="0"/>
                <a:cs typeface="Calibri" pitchFamily="34" charset="0"/>
              </a:rPr>
              <a:t>Yahusha</a:t>
            </a:r>
            <a:r>
              <a:rPr lang="en-US" sz="3200" dirty="0">
                <a:solidFill>
                  <a:srgbClr val="0070C0"/>
                </a:solidFill>
                <a:latin typeface="Calibri" pitchFamily="34" charset="0"/>
                <a:cs typeface="Calibri" pitchFamily="34" charset="0"/>
              </a:rPr>
              <a:t> is missing, but do not believe He is risen, according to John’s personal experience and account (20:9).  </a:t>
            </a:r>
          </a:p>
          <a:p>
            <a:pPr marL="514350" indent="-514350">
              <a:buFont typeface="+mj-lt"/>
              <a:buAutoNum type="arabicPeriod"/>
            </a:pPr>
            <a:r>
              <a:rPr lang="en-US" sz="3200" dirty="0">
                <a:solidFill>
                  <a:srgbClr val="0070C0"/>
                </a:solidFill>
                <a:latin typeface="Calibri" pitchFamily="34" charset="0"/>
                <a:cs typeface="Calibri" pitchFamily="34" charset="0"/>
              </a:rPr>
              <a:t>Mary lingers around the dark tomb while twilight nears.  </a:t>
            </a:r>
          </a:p>
          <a:p>
            <a:pPr marL="514350" indent="-514350">
              <a:buFont typeface="+mj-lt"/>
              <a:buAutoNum type="arabicPeriod"/>
            </a:pPr>
            <a:r>
              <a:rPr lang="en-US" sz="3200" dirty="0">
                <a:solidFill>
                  <a:srgbClr val="0070C0"/>
                </a:solidFill>
                <a:latin typeface="Calibri" pitchFamily="34" charset="0"/>
                <a:cs typeface="Calibri" pitchFamily="34" charset="0"/>
              </a:rPr>
              <a:t>This is when she is blessed to see two angels in the tomb.  </a:t>
            </a:r>
            <a:br>
              <a:rPr lang="en-US" sz="3200" dirty="0">
                <a:solidFill>
                  <a:srgbClr val="0070C0"/>
                </a:solidFill>
                <a:latin typeface="Calibri" pitchFamily="34" charset="0"/>
                <a:cs typeface="Calibri" pitchFamily="34" charset="0"/>
              </a:rPr>
            </a:br>
            <a:r>
              <a:rPr lang="en-US" sz="3200" dirty="0">
                <a:solidFill>
                  <a:srgbClr val="0070C0"/>
                </a:solidFill>
                <a:latin typeface="Calibri" pitchFamily="34" charset="0"/>
                <a:cs typeface="Calibri" pitchFamily="34" charset="0"/>
              </a:rPr>
              <a:t>They do not tell her </a:t>
            </a:r>
            <a:r>
              <a:rPr lang="en-US" sz="3200" dirty="0">
                <a:solidFill>
                  <a:srgbClr val="9933FF"/>
                </a:solidFill>
                <a:latin typeface="Calibri" pitchFamily="34" charset="0"/>
                <a:cs typeface="Calibri" pitchFamily="34" charset="0"/>
              </a:rPr>
              <a:t>Yahusha</a:t>
            </a:r>
            <a:r>
              <a:rPr lang="en-US" sz="3200" dirty="0">
                <a:solidFill>
                  <a:srgbClr val="0070C0"/>
                </a:solidFill>
                <a:latin typeface="Calibri" pitchFamily="34" charset="0"/>
                <a:cs typeface="Calibri" pitchFamily="34" charset="0"/>
              </a:rPr>
              <a:t> has risen. </a:t>
            </a:r>
          </a:p>
          <a:p>
            <a:pPr marL="514350" indent="-514350">
              <a:buFont typeface="+mj-lt"/>
              <a:buAutoNum type="arabicPeriod"/>
            </a:pPr>
            <a:r>
              <a:rPr lang="en-US" sz="3200" dirty="0">
                <a:solidFill>
                  <a:srgbClr val="0070C0"/>
                </a:solidFill>
                <a:latin typeface="Calibri" pitchFamily="34" charset="0"/>
                <a:cs typeface="Calibri" pitchFamily="34" charset="0"/>
              </a:rPr>
              <a:t>Next a voice calls to her – she thinks it is the gardener, but it is </a:t>
            </a:r>
            <a:r>
              <a:rPr lang="en-US" sz="3200" dirty="0">
                <a:solidFill>
                  <a:srgbClr val="9933FF"/>
                </a:solidFill>
                <a:latin typeface="Calibri" pitchFamily="34" charset="0"/>
                <a:cs typeface="Calibri" pitchFamily="34" charset="0"/>
              </a:rPr>
              <a:t>Yahusha</a:t>
            </a:r>
            <a:r>
              <a:rPr lang="en-US" sz="3200" dirty="0">
                <a:solidFill>
                  <a:srgbClr val="0070C0"/>
                </a:solidFill>
                <a:latin typeface="Calibri" pitchFamily="34" charset="0"/>
                <a:cs typeface="Calibri" pitchFamily="34" charset="0"/>
              </a:rPr>
              <a:t> Who tells her He must quickly ascend to His Father.  </a:t>
            </a:r>
          </a:p>
        </p:txBody>
      </p:sp>
      <p:sp>
        <p:nvSpPr>
          <p:cNvPr id="2" name="Slide Number Placeholder 1"/>
          <p:cNvSpPr>
            <a:spLocks noGrp="1"/>
          </p:cNvSpPr>
          <p:nvPr>
            <p:ph type="sldNum" sz="quarter" idx="12"/>
          </p:nvPr>
        </p:nvSpPr>
        <p:spPr>
          <a:xfrm>
            <a:off x="0" y="6608166"/>
            <a:ext cx="358616" cy="219354"/>
          </a:xfrm>
          <a:noFill/>
        </p:spPr>
        <p:txBody>
          <a:bodyPr/>
          <a:lstStyle/>
          <a:p>
            <a:fld id="{D57F1E4F-1CFF-5643-939E-217C01CDF565}" type="slidenum">
              <a:rPr lang="en-US" sz="1200" b="1" smtClean="0"/>
              <a:pPr/>
              <a:t>83</a:t>
            </a:fld>
            <a:endParaRPr lang="en-US" sz="1200" b="1" dirty="0"/>
          </a:p>
        </p:txBody>
      </p:sp>
      <p:sp>
        <p:nvSpPr>
          <p:cNvPr id="4" name="Rounded Rectangle 3"/>
          <p:cNvSpPr/>
          <p:nvPr/>
        </p:nvSpPr>
        <p:spPr>
          <a:xfrm>
            <a:off x="629921" y="169028"/>
            <a:ext cx="5798358" cy="722224"/>
          </a:xfrm>
          <a:prstGeom prst="roundRect">
            <a:avLst/>
          </a:prstGeom>
          <a:solidFill>
            <a:schemeClr val="accent4">
              <a:lumMod val="20000"/>
              <a:lumOff val="80000"/>
            </a:schemeClr>
          </a:solidFill>
          <a:ln w="76200">
            <a:solidFill>
              <a:schemeClr val="accent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solidFill>
                  <a:srgbClr val="00B0F0"/>
                </a:solidFill>
                <a:latin typeface="Comic Sans MS" panose="030F0702030302020204" pitchFamily="66" charset="0"/>
              </a:rPr>
              <a:t>What Happens Next?</a:t>
            </a:r>
          </a:p>
        </p:txBody>
      </p:sp>
      <p:sp>
        <p:nvSpPr>
          <p:cNvPr id="5" name="Rounded Rectangle 4"/>
          <p:cNvSpPr/>
          <p:nvPr/>
        </p:nvSpPr>
        <p:spPr>
          <a:xfrm>
            <a:off x="2722880" y="6206896"/>
            <a:ext cx="8981440" cy="559664"/>
          </a:xfrm>
          <a:prstGeom prst="roundRect">
            <a:avLst/>
          </a:prstGeom>
          <a:solidFill>
            <a:schemeClr val="accent4">
              <a:lumMod val="20000"/>
              <a:lumOff val="80000"/>
            </a:schemeClr>
          </a:solidFill>
          <a:ln w="76200">
            <a:solidFill>
              <a:schemeClr val="accent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00B0F0"/>
                </a:solidFill>
                <a:latin typeface="Comic Sans MS" panose="030F0702030302020204" pitchFamily="66" charset="0"/>
              </a:rPr>
              <a:t>Remember, twilight is drawing near as He leaves!</a:t>
            </a:r>
          </a:p>
        </p:txBody>
      </p:sp>
    </p:spTree>
    <p:extLst>
      <p:ext uri="{BB962C8B-B14F-4D97-AF65-F5344CB8AC3E}">
        <p14:creationId xmlns:p14="http://schemas.microsoft.com/office/powerpoint/2010/main" val="31399706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2000"/>
                                        <p:tgtEl>
                                          <p:spTgt spid="3">
                                            <p:txEl>
                                              <p:pRg st="5" end="5"/>
                                            </p:txEl>
                                          </p:spTgt>
                                        </p:tgtEl>
                                      </p:cBhvr>
                                    </p:animEffect>
                                  </p:childTnLst>
                                </p:cTn>
                              </p:par>
                            </p:childTnLst>
                          </p:cTn>
                        </p:par>
                        <p:par>
                          <p:cTn id="37" fill="hold">
                            <p:stCondLst>
                              <p:cond delay="2000"/>
                            </p:stCondLst>
                            <p:childTnLst>
                              <p:par>
                                <p:cTn id="38" presetID="16" presetClass="entr" presetSubtype="37"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outVertical)">
                                      <p:cBhvr>
                                        <p:cTn id="40"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gs>
            <a:gs pos="44000">
              <a:srgbClr val="0BD6EB"/>
            </a:gs>
            <a:gs pos="63000">
              <a:srgbClr val="21F3B2"/>
            </a:gs>
            <a:gs pos="80000">
              <a:srgbClr val="CC009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6" y="245660"/>
            <a:ext cx="11600596" cy="6400800"/>
          </a:xfrm>
          <a:solidFill>
            <a:schemeClr val="bg1"/>
          </a:solidFill>
          <a:scene3d>
            <a:camera prst="orthographicFront"/>
            <a:lightRig rig="threePt" dir="t"/>
          </a:scene3d>
          <a:sp3d>
            <a:bevelT w="152400" h="50800" prst="softRound"/>
          </a:sp3d>
        </p:spPr>
        <p:txBody>
          <a:bodyPr>
            <a:normAutofit/>
            <a:sp3d extrusionH="57150">
              <a:bevelT w="38100" h="38100"/>
            </a:sp3d>
          </a:bodyPr>
          <a:lstStyle/>
          <a:p>
            <a:pPr marL="0" indent="0">
              <a:buNone/>
            </a:pPr>
            <a:r>
              <a:rPr lang="en-US" sz="2400" dirty="0">
                <a:solidFill>
                  <a:srgbClr val="0070C0"/>
                </a:solidFill>
                <a:latin typeface="Calibri" pitchFamily="34" charset="0"/>
                <a:cs typeface="Calibri" pitchFamily="34" charset="0"/>
              </a:rPr>
              <a:t>The synoptic gospels do not give specific details about </a:t>
            </a:r>
            <a:r>
              <a:rPr lang="en-US" sz="2400" dirty="0" err="1">
                <a:solidFill>
                  <a:srgbClr val="0070C0"/>
                </a:solidFill>
                <a:latin typeface="Calibri" pitchFamily="34" charset="0"/>
                <a:cs typeface="Calibri" pitchFamily="34" charset="0"/>
              </a:rPr>
              <a:t>Miryam</a:t>
            </a:r>
            <a:r>
              <a:rPr lang="en-US" sz="2400" dirty="0">
                <a:solidFill>
                  <a:srgbClr val="0070C0"/>
                </a:solidFill>
                <a:latin typeface="Calibri" pitchFamily="34" charset="0"/>
                <a:cs typeface="Calibri" pitchFamily="34" charset="0"/>
              </a:rPr>
              <a:t> from </a:t>
            </a:r>
            <a:r>
              <a:rPr lang="en-US" sz="2400" dirty="0" err="1">
                <a:solidFill>
                  <a:srgbClr val="0070C0"/>
                </a:solidFill>
                <a:latin typeface="Calibri" pitchFamily="34" charset="0"/>
                <a:cs typeface="Calibri" pitchFamily="34" charset="0"/>
              </a:rPr>
              <a:t>Magdala</a:t>
            </a:r>
            <a:r>
              <a:rPr lang="en-US" sz="2400" dirty="0">
                <a:solidFill>
                  <a:srgbClr val="0070C0"/>
                </a:solidFill>
                <a:latin typeface="Calibri" pitchFamily="34" charset="0"/>
                <a:cs typeface="Calibri" pitchFamily="34" charset="0"/>
              </a:rPr>
              <a:t> – only Reporter John has the information that changes everything. </a:t>
            </a:r>
          </a:p>
        </p:txBody>
      </p:sp>
      <p:sp>
        <p:nvSpPr>
          <p:cNvPr id="2" name="Slide Number Placeholder 1"/>
          <p:cNvSpPr>
            <a:spLocks noGrp="1"/>
          </p:cNvSpPr>
          <p:nvPr>
            <p:ph type="sldNum" sz="quarter" idx="12"/>
          </p:nvPr>
        </p:nvSpPr>
        <p:spPr>
          <a:xfrm>
            <a:off x="0" y="6638646"/>
            <a:ext cx="358616" cy="219354"/>
          </a:xfrm>
          <a:noFill/>
        </p:spPr>
        <p:txBody>
          <a:bodyPr/>
          <a:lstStyle/>
          <a:p>
            <a:fld id="{D57F1E4F-1CFF-5643-939E-217C01CDF565}" type="slidenum">
              <a:rPr lang="en-US" sz="1200" b="1" smtClean="0"/>
              <a:pPr/>
              <a:t>84</a:t>
            </a:fld>
            <a:endParaRPr lang="en-US" sz="1200" b="1" dirty="0"/>
          </a:p>
        </p:txBody>
      </p:sp>
      <p:graphicFrame>
        <p:nvGraphicFramePr>
          <p:cNvPr id="4" name="Table 3"/>
          <p:cNvGraphicFramePr>
            <a:graphicFrameLocks noGrp="1"/>
          </p:cNvGraphicFramePr>
          <p:nvPr>
            <p:extLst>
              <p:ext uri="{D42A27DB-BD31-4B8C-83A1-F6EECF244321}">
                <p14:modId xmlns:p14="http://schemas.microsoft.com/office/powerpoint/2010/main" val="2604415550"/>
              </p:ext>
            </p:extLst>
          </p:nvPr>
        </p:nvGraphicFramePr>
        <p:xfrm>
          <a:off x="650445" y="1188720"/>
          <a:ext cx="5269584" cy="5394960"/>
        </p:xfrm>
        <a:graphic>
          <a:graphicData uri="http://schemas.openxmlformats.org/drawingml/2006/table">
            <a:tbl>
              <a:tblPr firstRow="1" bandRow="1">
                <a:tableStyleId>{5C22544A-7EE6-4342-B048-85BDC9FD1C3A}</a:tableStyleId>
              </a:tblPr>
              <a:tblGrid>
                <a:gridCol w="5269584">
                  <a:extLst>
                    <a:ext uri="{9D8B030D-6E8A-4147-A177-3AD203B41FA5}">
                      <a16:colId xmlns:a16="http://schemas.microsoft.com/office/drawing/2014/main" val="20000"/>
                    </a:ext>
                  </a:extLst>
                </a:gridCol>
              </a:tblGrid>
              <a:tr h="370840">
                <a:tc>
                  <a:txBody>
                    <a:bodyPr/>
                    <a:lstStyle/>
                    <a:p>
                      <a:pPr algn="ctr"/>
                      <a:r>
                        <a:rPr lang="en-US" dirty="0"/>
                        <a:t>Details After</a:t>
                      </a:r>
                      <a:r>
                        <a:rPr lang="en-US" baseline="0" dirty="0"/>
                        <a:t> Resurrection:  </a:t>
                      </a:r>
                      <a:br>
                        <a:rPr lang="en-US" baseline="0" dirty="0"/>
                      </a:br>
                      <a:r>
                        <a:rPr lang="en-US" baseline="0" dirty="0"/>
                        <a:t>John’s Facts:  </a:t>
                      </a:r>
                      <a:r>
                        <a:rPr lang="en-US" baseline="0" dirty="0">
                          <a:solidFill>
                            <a:schemeClr val="tx1"/>
                          </a:solidFill>
                        </a:rPr>
                        <a:t>“when it is still dark”</a:t>
                      </a:r>
                      <a:endParaRPr lang="en-US" dirty="0">
                        <a:solidFill>
                          <a:schemeClr val="tx1"/>
                        </a:solidFill>
                      </a:endParaRPr>
                    </a:p>
                  </a:txBody>
                  <a:tcPr>
                    <a:cell3D prstMaterial="dkEdge">
                      <a:bevel/>
                      <a:lightRig rig="flood" dir="t"/>
                    </a:cell3D>
                  </a:tcPr>
                </a:tc>
                <a:extLst>
                  <a:ext uri="{0D108BD9-81ED-4DB2-BD59-A6C34878D82A}">
                    <a16:rowId xmlns:a16="http://schemas.microsoft.com/office/drawing/2014/main" val="10000"/>
                  </a:ext>
                </a:extLst>
              </a:tr>
              <a:tr h="370840">
                <a:tc>
                  <a:txBody>
                    <a:bodyPr/>
                    <a:lstStyle/>
                    <a:p>
                      <a:r>
                        <a:rPr lang="en-US" dirty="0"/>
                        <a:t>     </a:t>
                      </a:r>
                      <a:r>
                        <a:rPr lang="en-US" b="1" dirty="0">
                          <a:solidFill>
                            <a:schemeClr val="accent2">
                              <a:lumMod val="50000"/>
                            </a:schemeClr>
                          </a:solidFill>
                        </a:rPr>
                        <a:t>John is the only writer to give any detail of </a:t>
                      </a:r>
                      <a:r>
                        <a:rPr lang="en-US" b="1" dirty="0" err="1">
                          <a:solidFill>
                            <a:schemeClr val="accent2">
                              <a:lumMod val="50000"/>
                            </a:schemeClr>
                          </a:solidFill>
                        </a:rPr>
                        <a:t>Miryam</a:t>
                      </a:r>
                      <a:r>
                        <a:rPr lang="en-US" b="1" baseline="0" dirty="0">
                          <a:solidFill>
                            <a:schemeClr val="accent2">
                              <a:lumMod val="50000"/>
                            </a:schemeClr>
                          </a:solidFill>
                        </a:rPr>
                        <a:t> from</a:t>
                      </a:r>
                      <a:r>
                        <a:rPr lang="en-US" b="1" dirty="0">
                          <a:solidFill>
                            <a:schemeClr val="accent2">
                              <a:lumMod val="50000"/>
                            </a:schemeClr>
                          </a:solidFill>
                        </a:rPr>
                        <a:t> </a:t>
                      </a:r>
                      <a:r>
                        <a:rPr lang="en-US" b="1" dirty="0" err="1">
                          <a:solidFill>
                            <a:schemeClr val="accent2">
                              <a:lumMod val="50000"/>
                            </a:schemeClr>
                          </a:solidFill>
                        </a:rPr>
                        <a:t>Magdala</a:t>
                      </a:r>
                      <a:r>
                        <a:rPr lang="en-US" b="1" dirty="0">
                          <a:solidFill>
                            <a:schemeClr val="accent2">
                              <a:lumMod val="50000"/>
                            </a:schemeClr>
                          </a:solidFill>
                        </a:rPr>
                        <a:t> – all during the final</a:t>
                      </a:r>
                      <a:r>
                        <a:rPr lang="en-US" b="1" baseline="0" dirty="0">
                          <a:solidFill>
                            <a:schemeClr val="accent2">
                              <a:lumMod val="50000"/>
                            </a:schemeClr>
                          </a:solidFill>
                        </a:rPr>
                        <a:t> hours of the 7</a:t>
                      </a:r>
                      <a:r>
                        <a:rPr lang="en-US" b="1" baseline="30000" dirty="0">
                          <a:solidFill>
                            <a:schemeClr val="accent2">
                              <a:lumMod val="50000"/>
                            </a:schemeClr>
                          </a:solidFill>
                        </a:rPr>
                        <a:t>th</a:t>
                      </a:r>
                      <a:r>
                        <a:rPr lang="en-US" b="1" baseline="0" dirty="0">
                          <a:solidFill>
                            <a:schemeClr val="accent2">
                              <a:lumMod val="50000"/>
                            </a:schemeClr>
                          </a:solidFill>
                        </a:rPr>
                        <a:t> day Sabbath.  </a:t>
                      </a:r>
                      <a:r>
                        <a:rPr lang="en-US" baseline="0" dirty="0"/>
                        <a:t>However in Roman time, the new day began at midnight.  Thus John notes the “weekday” was already the 1</a:t>
                      </a:r>
                      <a:r>
                        <a:rPr lang="en-US" baseline="30000" dirty="0"/>
                        <a:t>st</a:t>
                      </a:r>
                      <a:r>
                        <a:rPr lang="en-US" baseline="0" dirty="0"/>
                        <a:t> day of the week.  </a:t>
                      </a:r>
                    </a:p>
                    <a:p>
                      <a:r>
                        <a:rPr lang="en-US" baseline="0" dirty="0"/>
                        <a:t>     These details were missing in the other gospels.  </a:t>
                      </a:r>
                      <a:r>
                        <a:rPr lang="en-US" b="1" baseline="0" dirty="0">
                          <a:solidFill>
                            <a:schemeClr val="accent2">
                              <a:lumMod val="50000"/>
                            </a:schemeClr>
                          </a:solidFill>
                        </a:rPr>
                        <a:t>John does not mention the “other women” because those details were well covered in the synoptic gospels. </a:t>
                      </a:r>
                    </a:p>
                    <a:p>
                      <a:r>
                        <a:rPr lang="en-US" baseline="0" dirty="0"/>
                        <a:t>     </a:t>
                      </a:r>
                      <a:r>
                        <a:rPr lang="en-US" b="1" baseline="0" dirty="0">
                          <a:solidFill>
                            <a:schemeClr val="accent2">
                              <a:lumMod val="75000"/>
                            </a:schemeClr>
                          </a:solidFill>
                        </a:rPr>
                        <a:t>However, after the account of </a:t>
                      </a:r>
                      <a:r>
                        <a:rPr lang="en-US" b="1" baseline="0" dirty="0" err="1">
                          <a:solidFill>
                            <a:schemeClr val="accent2">
                              <a:lumMod val="75000"/>
                            </a:schemeClr>
                          </a:solidFill>
                        </a:rPr>
                        <a:t>Miryam</a:t>
                      </a:r>
                      <a:r>
                        <a:rPr lang="en-US" b="1" baseline="0" dirty="0">
                          <a:solidFill>
                            <a:schemeClr val="accent2">
                              <a:lumMod val="75000"/>
                            </a:schemeClr>
                          </a:solidFill>
                        </a:rPr>
                        <a:t> M </a:t>
                      </a:r>
                      <a:r>
                        <a:rPr lang="en-US" b="1" baseline="0" dirty="0">
                          <a:solidFill>
                            <a:srgbClr val="0070C0"/>
                          </a:solidFill>
                        </a:rPr>
                        <a:t>John skips directly to Yahusha’s appearance with the disciples saying, </a:t>
                      </a:r>
                      <a:r>
                        <a:rPr lang="en-US" b="1" baseline="0" dirty="0">
                          <a:solidFill>
                            <a:srgbClr val="002060"/>
                          </a:solidFill>
                        </a:rPr>
                        <a:t>“Then the same day at evening, being the first day of the week, when the doors were shut …” </a:t>
                      </a:r>
                      <a:r>
                        <a:rPr lang="en-US" baseline="0" dirty="0"/>
                        <a:t>(20:19).</a:t>
                      </a:r>
                    </a:p>
                    <a:p>
                      <a:r>
                        <a:rPr lang="en-US" b="1" baseline="0" dirty="0">
                          <a:ln>
                            <a:solidFill>
                              <a:sysClr val="windowText" lastClr="000000"/>
                            </a:solidFill>
                          </a:ln>
                          <a:solidFill>
                            <a:schemeClr val="accent3">
                              <a:lumMod val="75000"/>
                            </a:schemeClr>
                          </a:solidFill>
                        </a:rPr>
                        <a:t>With intense detail, the new day did NOT begin at evening on the 1</a:t>
                      </a:r>
                      <a:r>
                        <a:rPr lang="en-US" b="1" baseline="30000" dirty="0">
                          <a:ln>
                            <a:solidFill>
                              <a:sysClr val="windowText" lastClr="000000"/>
                            </a:solidFill>
                          </a:ln>
                          <a:solidFill>
                            <a:schemeClr val="accent3">
                              <a:lumMod val="75000"/>
                            </a:schemeClr>
                          </a:solidFill>
                        </a:rPr>
                        <a:t>st</a:t>
                      </a:r>
                      <a:r>
                        <a:rPr lang="en-US" b="1" baseline="0" dirty="0">
                          <a:ln>
                            <a:solidFill>
                              <a:sysClr val="windowText" lastClr="000000"/>
                            </a:solidFill>
                          </a:ln>
                          <a:solidFill>
                            <a:schemeClr val="accent3">
                              <a:lumMod val="75000"/>
                            </a:schemeClr>
                          </a:solidFill>
                        </a:rPr>
                        <a:t> day of the week.</a:t>
                      </a:r>
                      <a:endParaRPr lang="en-US" b="1" dirty="0">
                        <a:ln>
                          <a:solidFill>
                            <a:sysClr val="windowText" lastClr="000000"/>
                          </a:solidFill>
                        </a:ln>
                        <a:solidFill>
                          <a:schemeClr val="accent3">
                            <a:lumMod val="75000"/>
                          </a:schemeClr>
                        </a:solidFill>
                      </a:endParaRPr>
                    </a:p>
                  </a:txBody>
                  <a:tcPr>
                    <a:cell3D prstMaterial="dkEdge">
                      <a:bevel w="77470" h="12700" prst="softRound"/>
                      <a:lightRig rig="flood" dir="t"/>
                    </a:cell3D>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9807406"/>
              </p:ext>
            </p:extLst>
          </p:nvPr>
        </p:nvGraphicFramePr>
        <p:xfrm>
          <a:off x="6242110" y="1199718"/>
          <a:ext cx="5269584" cy="5364480"/>
        </p:xfrm>
        <a:graphic>
          <a:graphicData uri="http://schemas.openxmlformats.org/drawingml/2006/table">
            <a:tbl>
              <a:tblPr firstRow="1" bandRow="1">
                <a:tableStyleId>{7DF18680-E054-41AD-8BC1-D1AEF772440D}</a:tableStyleId>
              </a:tblPr>
              <a:tblGrid>
                <a:gridCol w="5269584">
                  <a:extLst>
                    <a:ext uri="{9D8B030D-6E8A-4147-A177-3AD203B41FA5}">
                      <a16:colId xmlns:a16="http://schemas.microsoft.com/office/drawing/2014/main" val="20000"/>
                    </a:ext>
                  </a:extLst>
                </a:gridCol>
              </a:tblGrid>
              <a:tr h="370840">
                <a:tc>
                  <a:txBody>
                    <a:bodyPr/>
                    <a:lstStyle/>
                    <a:p>
                      <a:pPr algn="ctr"/>
                      <a:r>
                        <a:rPr lang="en-US" dirty="0"/>
                        <a:t>Details</a:t>
                      </a:r>
                      <a:r>
                        <a:rPr lang="en-US" baseline="0" dirty="0"/>
                        <a:t> </a:t>
                      </a:r>
                      <a:r>
                        <a:rPr lang="en-US" dirty="0"/>
                        <a:t>After</a:t>
                      </a:r>
                      <a:r>
                        <a:rPr lang="en-US" baseline="0" dirty="0"/>
                        <a:t> Resurrection:  </a:t>
                      </a:r>
                      <a:br>
                        <a:rPr lang="en-US" baseline="0" dirty="0"/>
                      </a:br>
                      <a:r>
                        <a:rPr lang="en-US" baseline="0" dirty="0"/>
                        <a:t>Synoptic Facts:  </a:t>
                      </a:r>
                      <a:r>
                        <a:rPr lang="en-US" baseline="0" dirty="0">
                          <a:solidFill>
                            <a:srgbClr val="FFFF00"/>
                          </a:solidFill>
                        </a:rPr>
                        <a:t>“when the dawn begins”</a:t>
                      </a:r>
                      <a:endParaRPr lang="en-US" dirty="0">
                        <a:solidFill>
                          <a:srgbClr val="FFFF00"/>
                        </a:solidFill>
                      </a:endParaRPr>
                    </a:p>
                  </a:txBody>
                  <a:tcPr>
                    <a:cell3D prstMaterial="dkEdge">
                      <a:bevel/>
                      <a:lightRig rig="flood" dir="t"/>
                    </a:cell3D>
                  </a:tcPr>
                </a:tc>
                <a:extLst>
                  <a:ext uri="{0D108BD9-81ED-4DB2-BD59-A6C34878D82A}">
                    <a16:rowId xmlns:a16="http://schemas.microsoft.com/office/drawing/2014/main" val="10000"/>
                  </a:ext>
                </a:extLst>
              </a:tr>
              <a:tr h="370840">
                <a:tc>
                  <a:txBody>
                    <a:bodyPr/>
                    <a:lstStyle/>
                    <a:p>
                      <a:r>
                        <a:rPr lang="en-US" dirty="0"/>
                        <a:t>     </a:t>
                      </a:r>
                      <a:r>
                        <a:rPr lang="en-US" b="1" dirty="0">
                          <a:solidFill>
                            <a:schemeClr val="accent6">
                              <a:lumMod val="75000"/>
                            </a:schemeClr>
                          </a:solidFill>
                        </a:rPr>
                        <a:t>Matthew,</a:t>
                      </a:r>
                      <a:r>
                        <a:rPr lang="en-US" b="1" baseline="0" dirty="0">
                          <a:solidFill>
                            <a:schemeClr val="accent6">
                              <a:lumMod val="75000"/>
                            </a:schemeClr>
                          </a:solidFill>
                        </a:rPr>
                        <a:t> Mark and Luke give details about all the “other women” only when the new day arrived with light on the 1</a:t>
                      </a:r>
                      <a:r>
                        <a:rPr lang="en-US" b="1" baseline="30000" dirty="0">
                          <a:solidFill>
                            <a:schemeClr val="accent6">
                              <a:lumMod val="75000"/>
                            </a:schemeClr>
                          </a:solidFill>
                        </a:rPr>
                        <a:t>st</a:t>
                      </a:r>
                      <a:r>
                        <a:rPr lang="en-US" b="1" baseline="0" dirty="0">
                          <a:solidFill>
                            <a:schemeClr val="accent6">
                              <a:lumMod val="75000"/>
                            </a:schemeClr>
                          </a:solidFill>
                        </a:rPr>
                        <a:t> day of the week.  </a:t>
                      </a:r>
                      <a:r>
                        <a:rPr lang="en-US" b="1" baseline="0" dirty="0">
                          <a:solidFill>
                            <a:srgbClr val="008000"/>
                          </a:solidFill>
                        </a:rPr>
                        <a:t>Mark specifically says:  </a:t>
                      </a:r>
                      <a:r>
                        <a:rPr lang="en-US" b="1" baseline="0" dirty="0">
                          <a:ln>
                            <a:solidFill>
                              <a:sysClr val="windowText" lastClr="000000"/>
                            </a:solidFill>
                          </a:ln>
                          <a:solidFill>
                            <a:srgbClr val="FF9933"/>
                          </a:solidFill>
                        </a:rPr>
                        <a:t>“at the rising of the sun” (16:2)</a:t>
                      </a:r>
                      <a:r>
                        <a:rPr lang="en-US" baseline="0" dirty="0"/>
                        <a:t> so there is no mistake.</a:t>
                      </a:r>
                    </a:p>
                    <a:p>
                      <a:r>
                        <a:rPr lang="en-US" dirty="0"/>
                        <a:t>     There are many “</a:t>
                      </a:r>
                      <a:r>
                        <a:rPr lang="en-US" dirty="0" err="1"/>
                        <a:t>Marys</a:t>
                      </a:r>
                      <a:r>
                        <a:rPr lang="en-US" dirty="0"/>
                        <a:t>” involved in this </a:t>
                      </a:r>
                      <a:r>
                        <a:rPr lang="en-US" b="1" dirty="0">
                          <a:solidFill>
                            <a:schemeClr val="accent6">
                              <a:lumMod val="50000"/>
                            </a:schemeClr>
                          </a:solidFill>
                        </a:rPr>
                        <a:t>account.  All 3 writers mention </a:t>
                      </a:r>
                      <a:r>
                        <a:rPr lang="en-US" b="1" dirty="0" err="1">
                          <a:solidFill>
                            <a:schemeClr val="accent6">
                              <a:lumMod val="50000"/>
                            </a:schemeClr>
                          </a:solidFill>
                        </a:rPr>
                        <a:t>Miryam</a:t>
                      </a:r>
                      <a:r>
                        <a:rPr lang="en-US" b="1" dirty="0">
                          <a:solidFill>
                            <a:schemeClr val="accent6">
                              <a:lumMod val="50000"/>
                            </a:schemeClr>
                          </a:solidFill>
                        </a:rPr>
                        <a:t> from </a:t>
                      </a:r>
                      <a:r>
                        <a:rPr lang="en-US" b="1" dirty="0" err="1">
                          <a:solidFill>
                            <a:schemeClr val="accent6">
                              <a:lumMod val="50000"/>
                            </a:schemeClr>
                          </a:solidFill>
                        </a:rPr>
                        <a:t>Magdala</a:t>
                      </a:r>
                      <a:r>
                        <a:rPr lang="en-US" b="1" dirty="0">
                          <a:solidFill>
                            <a:schemeClr val="accent6">
                              <a:lumMod val="50000"/>
                            </a:schemeClr>
                          </a:solidFill>
                        </a:rPr>
                        <a:t> distinctly – however vaguely. </a:t>
                      </a:r>
                    </a:p>
                    <a:p>
                      <a:r>
                        <a:rPr lang="en-US" baseline="0" dirty="0"/>
                        <a:t>     </a:t>
                      </a:r>
                      <a:r>
                        <a:rPr lang="en-US" b="1" baseline="0" dirty="0">
                          <a:ln>
                            <a:solidFill>
                              <a:sysClr val="windowText" lastClr="000000"/>
                            </a:solidFill>
                          </a:ln>
                          <a:solidFill>
                            <a:srgbClr val="FFFF00"/>
                          </a:solidFill>
                        </a:rPr>
                        <a:t>These “other women” all arrived at the tomb </a:t>
                      </a:r>
                      <a:r>
                        <a:rPr lang="en-US" b="1" baseline="0" dirty="0">
                          <a:ln>
                            <a:solidFill>
                              <a:sysClr val="windowText" lastClr="000000"/>
                            </a:solidFill>
                          </a:ln>
                          <a:solidFill>
                            <a:srgbClr val="0070C0"/>
                          </a:solidFill>
                        </a:rPr>
                        <a:t>(</a:t>
                      </a:r>
                      <a:r>
                        <a:rPr lang="en-US" b="1" u="sng" baseline="0" dirty="0">
                          <a:ln>
                            <a:solidFill>
                              <a:sysClr val="windowText" lastClr="000000"/>
                            </a:solidFill>
                          </a:ln>
                          <a:solidFill>
                            <a:srgbClr val="0070C0"/>
                          </a:solidFill>
                        </a:rPr>
                        <a:t>after</a:t>
                      </a:r>
                      <a:r>
                        <a:rPr lang="en-US" b="1" u="none" baseline="0" dirty="0">
                          <a:ln>
                            <a:solidFill>
                              <a:sysClr val="windowText" lastClr="000000"/>
                            </a:solidFill>
                          </a:ln>
                          <a:solidFill>
                            <a:srgbClr val="FFFF00"/>
                          </a:solidFill>
                        </a:rPr>
                        <a:t> </a:t>
                      </a:r>
                      <a:r>
                        <a:rPr lang="en-US" b="1" u="none" baseline="0" dirty="0">
                          <a:ln>
                            <a:solidFill>
                              <a:sysClr val="windowText" lastClr="000000"/>
                            </a:solidFill>
                          </a:ln>
                          <a:solidFill>
                            <a:schemeClr val="accent1"/>
                          </a:solidFill>
                        </a:rPr>
                        <a:t>Mary [M]</a:t>
                      </a:r>
                      <a:r>
                        <a:rPr lang="en-US" b="1" u="none" baseline="0" dirty="0">
                          <a:ln>
                            <a:solidFill>
                              <a:sysClr val="windowText" lastClr="000000"/>
                            </a:solidFill>
                          </a:ln>
                          <a:solidFill>
                            <a:srgbClr val="0070C0"/>
                          </a:solidFill>
                        </a:rPr>
                        <a:t>)</a:t>
                      </a:r>
                      <a:r>
                        <a:rPr lang="en-US" b="1" u="none" baseline="0" dirty="0">
                          <a:ln>
                            <a:solidFill>
                              <a:sysClr val="windowText" lastClr="000000"/>
                            </a:solidFill>
                          </a:ln>
                          <a:solidFill>
                            <a:srgbClr val="FFFF00"/>
                          </a:solidFill>
                        </a:rPr>
                        <a:t> was there - </a:t>
                      </a:r>
                      <a:r>
                        <a:rPr lang="en-US" b="1" baseline="0" dirty="0">
                          <a:ln>
                            <a:solidFill>
                              <a:sysClr val="windowText" lastClr="000000"/>
                            </a:solidFill>
                          </a:ln>
                          <a:solidFill>
                            <a:srgbClr val="FFFF00"/>
                          </a:solidFill>
                        </a:rPr>
                        <a:t>during twilight and sunrise </a:t>
                      </a:r>
                      <a:r>
                        <a:rPr lang="en-US" b="1" u="sng" baseline="0" dirty="0">
                          <a:ln>
                            <a:solidFill>
                              <a:sysClr val="windowText" lastClr="000000"/>
                            </a:solidFill>
                          </a:ln>
                          <a:solidFill>
                            <a:srgbClr val="FFFF00"/>
                          </a:solidFill>
                        </a:rPr>
                        <a:t>with</a:t>
                      </a:r>
                      <a:r>
                        <a:rPr lang="en-US" b="1" u="none" baseline="0" dirty="0">
                          <a:ln>
                            <a:solidFill>
                              <a:sysClr val="windowText" lastClr="000000"/>
                            </a:solidFill>
                          </a:ln>
                          <a:solidFill>
                            <a:srgbClr val="FFFF00"/>
                          </a:solidFill>
                        </a:rPr>
                        <a:t> p</a:t>
                      </a:r>
                      <a:r>
                        <a:rPr lang="en-US" b="1" u="sng" baseline="0" dirty="0">
                          <a:ln>
                            <a:solidFill>
                              <a:sysClr val="windowText" lastClr="000000"/>
                            </a:solidFill>
                          </a:ln>
                          <a:solidFill>
                            <a:srgbClr val="FFFF00"/>
                          </a:solidFill>
                        </a:rPr>
                        <a:t>re</a:t>
                      </a:r>
                      <a:r>
                        <a:rPr lang="en-US" b="1" u="none" baseline="0" dirty="0">
                          <a:ln>
                            <a:solidFill>
                              <a:sysClr val="windowText" lastClr="000000"/>
                            </a:solidFill>
                          </a:ln>
                          <a:solidFill>
                            <a:srgbClr val="FFFF00"/>
                          </a:solidFill>
                        </a:rPr>
                        <a:t>p</a:t>
                      </a:r>
                      <a:r>
                        <a:rPr lang="en-US" b="1" u="sng" baseline="0" dirty="0">
                          <a:ln>
                            <a:solidFill>
                              <a:sysClr val="windowText" lastClr="000000"/>
                            </a:solidFill>
                          </a:ln>
                          <a:solidFill>
                            <a:srgbClr val="FFFF00"/>
                          </a:solidFill>
                        </a:rPr>
                        <a:t>ared s</a:t>
                      </a:r>
                      <a:r>
                        <a:rPr lang="en-US" b="1" u="none" baseline="0" dirty="0">
                          <a:ln>
                            <a:solidFill>
                              <a:sysClr val="windowText" lastClr="000000"/>
                            </a:solidFill>
                          </a:ln>
                          <a:solidFill>
                            <a:srgbClr val="FFFF00"/>
                          </a:solidFill>
                        </a:rPr>
                        <a:t>p</a:t>
                      </a:r>
                      <a:r>
                        <a:rPr lang="en-US" b="1" u="sng" baseline="0" dirty="0">
                          <a:ln>
                            <a:solidFill>
                              <a:sysClr val="windowText" lastClr="000000"/>
                            </a:solidFill>
                          </a:ln>
                          <a:solidFill>
                            <a:srgbClr val="FFFF00"/>
                          </a:solidFill>
                        </a:rPr>
                        <a:t>ices</a:t>
                      </a:r>
                      <a:r>
                        <a:rPr lang="en-US" b="1" u="none" baseline="0" dirty="0">
                          <a:ln>
                            <a:solidFill>
                              <a:sysClr val="windowText" lastClr="000000"/>
                            </a:solidFill>
                          </a:ln>
                          <a:solidFill>
                            <a:srgbClr val="FFFF00"/>
                          </a:solidFill>
                        </a:rPr>
                        <a:t>.  </a:t>
                      </a:r>
                      <a:r>
                        <a:rPr lang="en-US" sz="1600" u="none" baseline="0" dirty="0" err="1"/>
                        <a:t>Miryam</a:t>
                      </a:r>
                      <a:r>
                        <a:rPr lang="en-US" sz="1600" u="none" baseline="0" dirty="0"/>
                        <a:t> from </a:t>
                      </a:r>
                      <a:r>
                        <a:rPr lang="en-US" sz="1600" u="none" baseline="0" dirty="0" err="1"/>
                        <a:t>Magdala</a:t>
                      </a:r>
                      <a:r>
                        <a:rPr lang="en-US" sz="1600" u="none" baseline="0" dirty="0"/>
                        <a:t> did not have any spices.</a:t>
                      </a:r>
                    </a:p>
                    <a:p>
                      <a:r>
                        <a:rPr lang="en-US" u="none" baseline="0" dirty="0"/>
                        <a:t>     </a:t>
                      </a:r>
                      <a:r>
                        <a:rPr lang="en-US" b="1" u="none" baseline="0" dirty="0">
                          <a:ln>
                            <a:solidFill>
                              <a:sysClr val="windowText" lastClr="000000"/>
                            </a:solidFill>
                          </a:ln>
                          <a:solidFill>
                            <a:srgbClr val="FFFF00"/>
                          </a:solidFill>
                        </a:rPr>
                        <a:t>The “other women” also encountered the angels, and Yahusha, </a:t>
                      </a:r>
                      <a:r>
                        <a:rPr lang="en-US" b="1" u="none" baseline="0" dirty="0">
                          <a:ln>
                            <a:solidFill>
                              <a:sysClr val="windowText" lastClr="000000"/>
                            </a:solidFill>
                          </a:ln>
                          <a:solidFill>
                            <a:srgbClr val="0070C0"/>
                          </a:solidFill>
                        </a:rPr>
                        <a:t>only after He had visited </a:t>
                      </a:r>
                      <a:r>
                        <a:rPr lang="en-US" b="1" u="none" baseline="0" dirty="0">
                          <a:ln>
                            <a:solidFill>
                              <a:sysClr val="windowText" lastClr="000000"/>
                            </a:solidFill>
                          </a:ln>
                          <a:solidFill>
                            <a:schemeClr val="accent1"/>
                          </a:solidFill>
                        </a:rPr>
                        <a:t>Mary M</a:t>
                      </a:r>
                      <a:r>
                        <a:rPr lang="en-US" b="1" u="none" baseline="0" dirty="0">
                          <a:ln>
                            <a:solidFill>
                              <a:sysClr val="windowText" lastClr="000000"/>
                            </a:solidFill>
                          </a:ln>
                          <a:solidFill>
                            <a:srgbClr val="FFFF00"/>
                          </a:solidFill>
                        </a:rPr>
                        <a:t> and returned from His heavenly mission.  </a:t>
                      </a:r>
                      <a:r>
                        <a:rPr lang="en-US" u="none" baseline="0" dirty="0"/>
                        <a:t>Through John, we see Mary Magdalene was favored above all.</a:t>
                      </a:r>
                      <a:endParaRPr lang="en-US" dirty="0"/>
                    </a:p>
                  </a:txBody>
                  <a:tcPr>
                    <a:cell3D prstMaterial="dkEdge">
                      <a:bevel w="77470" h="12700" prst="softRound"/>
                      <a:lightRig rig="flood" dir="t"/>
                    </a:cell3D>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693393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00"/>
            </a:gs>
            <a:gs pos="44000">
              <a:srgbClr val="0BD6EB"/>
            </a:gs>
            <a:gs pos="63000">
              <a:srgbClr val="21F3B2"/>
            </a:gs>
            <a:gs pos="80000">
              <a:srgbClr val="CC009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6" y="245660"/>
            <a:ext cx="11600596" cy="6400800"/>
          </a:xfrm>
          <a:solidFill>
            <a:schemeClr val="bg1"/>
          </a:solidFill>
          <a:scene3d>
            <a:camera prst="orthographicFront"/>
            <a:lightRig rig="threePt" dir="t"/>
          </a:scene3d>
          <a:sp3d>
            <a:bevelT/>
          </a:sp3d>
        </p:spPr>
        <p:txBody>
          <a:bodyPr anchor="ctr">
            <a:normAutofit lnSpcReduction="10000"/>
            <a:sp3d extrusionH="57150">
              <a:bevelT w="38100" h="38100"/>
            </a:sp3d>
          </a:bodyPr>
          <a:lstStyle/>
          <a:p>
            <a:pPr marL="0" indent="0">
              <a:buNone/>
            </a:pPr>
            <a:r>
              <a:rPr lang="en-US" sz="2400" dirty="0">
                <a:solidFill>
                  <a:schemeClr val="tx1">
                    <a:lumMod val="95000"/>
                    <a:lumOff val="5000"/>
                  </a:schemeClr>
                </a:solidFill>
                <a:latin typeface="Calibri" panose="020F0502020204030204" pitchFamily="34" charset="0"/>
              </a:rPr>
              <a:t>Yes, according to </a:t>
            </a:r>
            <a:r>
              <a:rPr lang="en-US" sz="2400" dirty="0">
                <a:solidFill>
                  <a:srgbClr val="FF0000"/>
                </a:solidFill>
                <a:latin typeface="Calibri" panose="020F0502020204030204" pitchFamily="34" charset="0"/>
              </a:rPr>
              <a:t>Roman Reckoning, </a:t>
            </a:r>
            <a:r>
              <a:rPr lang="en-US" sz="2400" dirty="0">
                <a:solidFill>
                  <a:schemeClr val="tx1">
                    <a:lumMod val="95000"/>
                    <a:lumOff val="5000"/>
                  </a:schemeClr>
                </a:solidFill>
                <a:latin typeface="Calibri" panose="020F0502020204030204" pitchFamily="34" charset="0"/>
              </a:rPr>
              <a:t>for a Gentile readership, it was indeed the 1</a:t>
            </a:r>
            <a:r>
              <a:rPr lang="en-US" sz="2400" baseline="30000" dirty="0">
                <a:solidFill>
                  <a:schemeClr val="tx1">
                    <a:lumMod val="95000"/>
                    <a:lumOff val="5000"/>
                  </a:schemeClr>
                </a:solidFill>
                <a:latin typeface="Calibri" panose="020F0502020204030204" pitchFamily="34" charset="0"/>
              </a:rPr>
              <a:t>st</a:t>
            </a:r>
            <a:r>
              <a:rPr lang="en-US" sz="2400" dirty="0">
                <a:solidFill>
                  <a:schemeClr val="tx1">
                    <a:lumMod val="95000"/>
                    <a:lumOff val="5000"/>
                  </a:schemeClr>
                </a:solidFill>
                <a:latin typeface="Calibri" panose="020F0502020204030204" pitchFamily="34" charset="0"/>
              </a:rPr>
              <a:t> cycle of the week while it was still dark.  </a:t>
            </a:r>
            <a:br>
              <a:rPr lang="en-US" sz="2400" dirty="0">
                <a:solidFill>
                  <a:schemeClr val="tx1">
                    <a:lumMod val="95000"/>
                    <a:lumOff val="5000"/>
                  </a:schemeClr>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John was not writing out of synch with his intended audience.</a:t>
            </a:r>
          </a:p>
          <a:p>
            <a:pPr marL="0" indent="0">
              <a:buNone/>
            </a:pPr>
            <a:r>
              <a:rPr lang="en-US" sz="2400" dirty="0">
                <a:solidFill>
                  <a:schemeClr val="tx1">
                    <a:lumMod val="95000"/>
                    <a:lumOff val="5000"/>
                  </a:schemeClr>
                </a:solidFill>
                <a:latin typeface="Calibri" panose="020F0502020204030204" pitchFamily="34" charset="0"/>
              </a:rPr>
              <a:t>This knowledge brings </a:t>
            </a:r>
            <a:r>
              <a:rPr lang="en-US" sz="2400" dirty="0">
                <a:solidFill>
                  <a:srgbClr val="00B050"/>
                </a:solidFill>
                <a:latin typeface="Calibri" panose="020F0502020204030204" pitchFamily="34" charset="0"/>
              </a:rPr>
              <a:t>Matthew, Mark, Luke </a:t>
            </a:r>
            <a:r>
              <a:rPr lang="en-US" sz="2400" dirty="0">
                <a:solidFill>
                  <a:schemeClr val="tx1">
                    <a:lumMod val="95000"/>
                    <a:lumOff val="5000"/>
                  </a:schemeClr>
                </a:solidFill>
                <a:latin typeface="Calibri" panose="020F0502020204030204" pitchFamily="34" charset="0"/>
              </a:rPr>
              <a:t>(including the two </a:t>
            </a:r>
            <a:r>
              <a:rPr lang="en-US" sz="2400" dirty="0" err="1">
                <a:solidFill>
                  <a:srgbClr val="00B050"/>
                </a:solidFill>
                <a:latin typeface="Calibri" panose="020F0502020204030204" pitchFamily="34" charset="0"/>
              </a:rPr>
              <a:t>Miryam’s</a:t>
            </a:r>
            <a:r>
              <a:rPr lang="en-US" sz="2400" dirty="0">
                <a:solidFill>
                  <a:schemeClr val="tx1">
                    <a:lumMod val="95000"/>
                    <a:lumOff val="5000"/>
                  </a:schemeClr>
                </a:solidFill>
                <a:latin typeface="Calibri" panose="020F0502020204030204" pitchFamily="34" charset="0"/>
              </a:rPr>
              <a:t>) and </a:t>
            </a:r>
            <a:r>
              <a:rPr lang="en-US" sz="2400" dirty="0">
                <a:solidFill>
                  <a:srgbClr val="00B050"/>
                </a:solidFill>
                <a:latin typeface="Calibri" panose="020F0502020204030204" pitchFamily="34" charset="0"/>
              </a:rPr>
              <a:t>John</a:t>
            </a:r>
            <a:r>
              <a:rPr lang="en-US" sz="2400" dirty="0">
                <a:solidFill>
                  <a:schemeClr val="tx1">
                    <a:lumMod val="95000"/>
                    <a:lumOff val="5000"/>
                  </a:schemeClr>
                </a:solidFill>
                <a:latin typeface="Calibri" panose="020F0502020204030204" pitchFamily="34" charset="0"/>
              </a:rPr>
              <a:t> into full agreement and complete Scriptural alignment.</a:t>
            </a:r>
          </a:p>
          <a:p>
            <a:pPr marL="0" indent="0">
              <a:buNone/>
            </a:pPr>
            <a:r>
              <a:rPr lang="en-US" sz="2400" dirty="0">
                <a:solidFill>
                  <a:schemeClr val="tx1">
                    <a:lumMod val="95000"/>
                    <a:lumOff val="5000"/>
                  </a:schemeClr>
                </a:solidFill>
                <a:latin typeface="Calibri" panose="020F0502020204030204" pitchFamily="34" charset="0"/>
              </a:rPr>
              <a:t>There is no discrepancy now. </a:t>
            </a:r>
          </a:p>
          <a:p>
            <a:pPr marL="0" indent="0">
              <a:buNone/>
            </a:pPr>
            <a:r>
              <a:rPr lang="en-US" sz="2400" dirty="0">
                <a:solidFill>
                  <a:schemeClr val="tx1">
                    <a:lumMod val="95000"/>
                    <a:lumOff val="5000"/>
                  </a:schemeClr>
                </a:solidFill>
                <a:latin typeface="Calibri" panose="020F0502020204030204" pitchFamily="34" charset="0"/>
              </a:rPr>
              <a:t>Before we move on, there is a serious matter that needs to be addressed.  </a:t>
            </a:r>
            <a:r>
              <a:rPr lang="en-US" sz="2400" dirty="0">
                <a:solidFill>
                  <a:srgbClr val="00B050"/>
                </a:solidFill>
                <a:latin typeface="Calibri" panose="020F0502020204030204" pitchFamily="34" charset="0"/>
              </a:rPr>
              <a:t>Matthew 28:1 </a:t>
            </a:r>
            <a:r>
              <a:rPr lang="en-US" sz="2400" dirty="0">
                <a:solidFill>
                  <a:schemeClr val="tx1">
                    <a:lumMod val="95000"/>
                    <a:lumOff val="5000"/>
                  </a:schemeClr>
                </a:solidFill>
                <a:latin typeface="Calibri" panose="020F0502020204030204" pitchFamily="34" charset="0"/>
              </a:rPr>
              <a:t>will be once again quoted, but from the </a:t>
            </a:r>
            <a:r>
              <a:rPr lang="en-US" sz="2400" b="1" i="1" dirty="0" err="1">
                <a:solidFill>
                  <a:srgbClr val="009999"/>
                </a:solidFill>
                <a:latin typeface="Georgia" panose="02040502050405020303" pitchFamily="18" charset="0"/>
              </a:rPr>
              <a:t>HalleluYah</a:t>
            </a:r>
            <a:r>
              <a:rPr lang="en-US" sz="2400" b="1" i="1" dirty="0">
                <a:solidFill>
                  <a:srgbClr val="009999"/>
                </a:solidFill>
                <a:latin typeface="Georgia" panose="02040502050405020303" pitchFamily="18" charset="0"/>
              </a:rPr>
              <a:t> Scriptures </a:t>
            </a:r>
            <a:r>
              <a:rPr lang="en-US" sz="2400" dirty="0">
                <a:solidFill>
                  <a:schemeClr val="tx1">
                    <a:lumMod val="85000"/>
                    <a:lumOff val="15000"/>
                  </a:schemeClr>
                </a:solidFill>
                <a:latin typeface="Georgia" panose="02040502050405020303" pitchFamily="18" charset="0"/>
              </a:rPr>
              <a:t>edition</a:t>
            </a:r>
            <a:r>
              <a:rPr lang="en-US" sz="2400" dirty="0">
                <a:solidFill>
                  <a:schemeClr val="tx1">
                    <a:lumMod val="95000"/>
                    <a:lumOff val="5000"/>
                  </a:schemeClr>
                </a:solidFill>
                <a:latin typeface="Calibri" panose="020F0502020204030204" pitchFamily="34" charset="0"/>
              </a:rPr>
              <a:t> this time.</a:t>
            </a:r>
          </a:p>
          <a:p>
            <a:pPr marL="0" indent="0">
              <a:buNone/>
            </a:pPr>
            <a:r>
              <a:rPr lang="en-US" sz="800" dirty="0">
                <a:solidFill>
                  <a:schemeClr val="tx1">
                    <a:lumMod val="95000"/>
                    <a:lumOff val="5000"/>
                  </a:schemeClr>
                </a:solidFill>
                <a:latin typeface="Calibri" panose="020F0502020204030204" pitchFamily="34" charset="0"/>
              </a:rPr>
              <a:t> </a:t>
            </a:r>
          </a:p>
          <a:p>
            <a:pPr marL="1463040" indent="-1463040">
              <a:buNone/>
            </a:pPr>
            <a:r>
              <a:rPr lang="en-US" sz="2400" dirty="0">
                <a:solidFill>
                  <a:srgbClr val="008080"/>
                </a:solidFill>
                <a:latin typeface="Georgia" panose="02040502050405020303" pitchFamily="18" charset="0"/>
              </a:rPr>
              <a:t>Matt 28:1</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Now </a:t>
            </a:r>
            <a:r>
              <a:rPr lang="en-US" sz="2400" i="1" dirty="0">
                <a:solidFill>
                  <a:srgbClr val="CC00CC"/>
                </a:solidFill>
                <a:latin typeface="Georgia" panose="02040502050405020303" pitchFamily="18" charset="0"/>
              </a:rPr>
              <a:t>after the Shabbath, </a:t>
            </a:r>
            <a:r>
              <a:rPr lang="en-US" sz="2400" dirty="0">
                <a:solidFill>
                  <a:srgbClr val="FF0066"/>
                </a:solidFill>
                <a:latin typeface="Georgia" panose="02040502050405020303" pitchFamily="18" charset="0"/>
              </a:rPr>
              <a:t>toward dawn </a:t>
            </a:r>
            <a:r>
              <a:rPr lang="en-US" sz="2400" b="1" dirty="0">
                <a:solidFill>
                  <a:schemeClr val="tx1">
                    <a:lumMod val="85000"/>
                    <a:lumOff val="15000"/>
                  </a:schemeClr>
                </a:solidFill>
                <a:latin typeface="Georgia" panose="02040502050405020303" pitchFamily="18" charset="0"/>
              </a:rPr>
              <a:t>on one of the </a:t>
            </a:r>
            <a:r>
              <a:rPr lang="en-US" sz="2400" b="1" u="sng" dirty="0" err="1">
                <a:solidFill>
                  <a:schemeClr val="tx1">
                    <a:lumMod val="85000"/>
                    <a:lumOff val="15000"/>
                  </a:schemeClr>
                </a:solidFill>
                <a:latin typeface="Georgia" panose="02040502050405020303" pitchFamily="18" charset="0"/>
              </a:rPr>
              <a:t>shabbathoth</a:t>
            </a:r>
            <a:r>
              <a:rPr lang="en-US" sz="2400" b="1" dirty="0">
                <a:solidFill>
                  <a:schemeClr val="tx1">
                    <a:lumMod val="85000"/>
                    <a:lumOff val="15000"/>
                  </a:schemeClr>
                </a:solidFill>
                <a:latin typeface="Georgia" panose="02040502050405020303" pitchFamily="18" charset="0"/>
              </a:rPr>
              <a:t>, </a:t>
            </a:r>
            <a:r>
              <a:rPr lang="en-US" sz="2400" dirty="0" err="1">
                <a:solidFill>
                  <a:schemeClr val="accent3">
                    <a:lumMod val="75000"/>
                  </a:schemeClr>
                </a:solidFill>
                <a:latin typeface="Georgia" panose="02040502050405020303" pitchFamily="18" charset="0"/>
              </a:rPr>
              <a:t>Miryam</a:t>
            </a:r>
            <a:r>
              <a:rPr lang="en-US" sz="2400" dirty="0">
                <a:solidFill>
                  <a:schemeClr val="accent3">
                    <a:lumMod val="75000"/>
                  </a:schemeClr>
                </a:solidFill>
                <a:latin typeface="Georgia" panose="02040502050405020303" pitchFamily="18" charset="0"/>
              </a:rPr>
              <a:t> from </a:t>
            </a:r>
            <a:r>
              <a:rPr lang="en-US" sz="2400" dirty="0" err="1">
                <a:solidFill>
                  <a:schemeClr val="accent3">
                    <a:lumMod val="75000"/>
                  </a:schemeClr>
                </a:solidFill>
                <a:latin typeface="Georgia" panose="02040502050405020303" pitchFamily="18" charset="0"/>
              </a:rPr>
              <a:t>Ma</a:t>
            </a:r>
            <a:r>
              <a:rPr lang="en-US" sz="2400" dirty="0" err="1">
                <a:solidFill>
                  <a:schemeClr val="accent3">
                    <a:lumMod val="75000"/>
                  </a:schemeClr>
                </a:solidFill>
                <a:latin typeface="TITUS Cyberbit Basic" panose="02020603050405020304" pitchFamily="18" charset="0"/>
              </a:rPr>
              <a:t>ḡ</a:t>
            </a:r>
            <a:r>
              <a:rPr lang="en-US" sz="2400" dirty="0" err="1">
                <a:solidFill>
                  <a:schemeClr val="accent3">
                    <a:lumMod val="75000"/>
                  </a:schemeClr>
                </a:solidFill>
                <a:latin typeface="Georgia" panose="02040502050405020303" pitchFamily="18" charset="0"/>
              </a:rPr>
              <a:t>dala</a:t>
            </a:r>
            <a:r>
              <a:rPr lang="en-US" sz="2400" dirty="0">
                <a:solidFill>
                  <a:schemeClr val="accent3">
                    <a:lumMod val="75000"/>
                  </a:schemeClr>
                </a:solidFill>
                <a:latin typeface="Georgia" panose="02040502050405020303" pitchFamily="18" charset="0"/>
              </a:rPr>
              <a:t> and the other </a:t>
            </a:r>
            <a:r>
              <a:rPr lang="en-US" sz="2400" dirty="0" err="1">
                <a:solidFill>
                  <a:schemeClr val="accent3">
                    <a:lumMod val="75000"/>
                  </a:schemeClr>
                </a:solidFill>
                <a:latin typeface="Georgia" panose="02040502050405020303" pitchFamily="18" charset="0"/>
              </a:rPr>
              <a:t>Miryam</a:t>
            </a:r>
            <a:r>
              <a:rPr lang="en-US" sz="2400" dirty="0">
                <a:solidFill>
                  <a:schemeClr val="accent3">
                    <a:lumMod val="75000"/>
                  </a:schemeClr>
                </a:solidFill>
                <a:latin typeface="Georgia" panose="02040502050405020303" pitchFamily="18" charset="0"/>
              </a:rPr>
              <a:t> came to see the tomb.</a:t>
            </a:r>
          </a:p>
          <a:p>
            <a:pPr marL="0" indent="0">
              <a:buNone/>
            </a:pPr>
            <a:endParaRPr lang="en-US" sz="800" dirty="0">
              <a:solidFill>
                <a:schemeClr val="accent3">
                  <a:lumMod val="75000"/>
                </a:schemeClr>
              </a:solidFill>
              <a:latin typeface="Georgia" panose="02040502050405020303" pitchFamily="18" charset="0"/>
            </a:endParaRPr>
          </a:p>
          <a:p>
            <a:pPr marL="0" indent="0">
              <a:buNone/>
            </a:pPr>
            <a:r>
              <a:rPr lang="en-US" sz="2400" dirty="0">
                <a:solidFill>
                  <a:schemeClr val="tx1">
                    <a:lumMod val="95000"/>
                    <a:lumOff val="5000"/>
                  </a:schemeClr>
                </a:solidFill>
                <a:latin typeface="Calibri" panose="020F0502020204030204" pitchFamily="34" charset="0"/>
              </a:rPr>
              <a:t>An erroneous claim has been produced to claim the </a:t>
            </a:r>
            <a:r>
              <a:rPr lang="en-US" sz="2400" b="1" dirty="0">
                <a:solidFill>
                  <a:srgbClr val="C00000"/>
                </a:solidFill>
                <a:latin typeface="Calibri" panose="020F0502020204030204" pitchFamily="34" charset="0"/>
              </a:rPr>
              <a:t>original word </a:t>
            </a:r>
            <a:r>
              <a:rPr lang="en-US" sz="2400" dirty="0">
                <a:solidFill>
                  <a:schemeClr val="tx1">
                    <a:lumMod val="95000"/>
                    <a:lumOff val="5000"/>
                  </a:schemeClr>
                </a:solidFill>
                <a:latin typeface="Calibri" panose="020F0502020204030204" pitchFamily="34" charset="0"/>
              </a:rPr>
              <a:t>– </a:t>
            </a:r>
            <a:r>
              <a:rPr lang="en-US" sz="2400" b="1" dirty="0" err="1">
                <a:solidFill>
                  <a:srgbClr val="00B050"/>
                </a:solidFill>
                <a:latin typeface="Calibri" panose="020F0502020204030204" pitchFamily="34" charset="0"/>
              </a:rPr>
              <a:t>shabbathoth</a:t>
            </a:r>
            <a:r>
              <a:rPr lang="en-US" sz="2400" dirty="0">
                <a:solidFill>
                  <a:schemeClr val="tx1">
                    <a:lumMod val="95000"/>
                    <a:lumOff val="5000"/>
                  </a:schemeClr>
                </a:solidFill>
                <a:latin typeface="Calibri" panose="020F0502020204030204" pitchFamily="34" charset="0"/>
              </a:rPr>
              <a:t> – </a:t>
            </a:r>
            <a:r>
              <a:rPr lang="en-US" sz="2400" b="1" u="sng" dirty="0">
                <a:solidFill>
                  <a:schemeClr val="tx1">
                    <a:lumMod val="95000"/>
                    <a:lumOff val="5000"/>
                  </a:schemeClr>
                </a:solidFill>
                <a:latin typeface="Calibri" panose="020F0502020204030204" pitchFamily="34" charset="0"/>
              </a:rPr>
              <a:t>MUST ALWAYS</a:t>
            </a:r>
            <a:r>
              <a:rPr lang="en-US" sz="2400" b="1" dirty="0">
                <a:solidFill>
                  <a:schemeClr val="tx1">
                    <a:lumMod val="95000"/>
                    <a:lumOff val="5000"/>
                  </a:schemeClr>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be referencing a Sabbath cycle.  </a:t>
            </a:r>
            <a:r>
              <a:rPr lang="en-US" sz="2400" b="1" dirty="0">
                <a:solidFill>
                  <a:srgbClr val="FF0066"/>
                </a:solidFill>
                <a:latin typeface="Calibri" panose="020F0502020204030204" pitchFamily="34" charset="0"/>
              </a:rPr>
              <a:t>This is a false and misleading claim.  </a:t>
            </a:r>
            <a:r>
              <a:rPr lang="en-US" sz="2400" dirty="0">
                <a:solidFill>
                  <a:schemeClr val="tx1">
                    <a:lumMod val="95000"/>
                    <a:lumOff val="5000"/>
                  </a:schemeClr>
                </a:solidFill>
                <a:latin typeface="Calibri" panose="020F0502020204030204" pitchFamily="34" charset="0"/>
              </a:rPr>
              <a:t>For more information that will give </a:t>
            </a:r>
            <a:r>
              <a:rPr lang="en-US" sz="2400" b="1" u="sng" dirty="0">
                <a:solidFill>
                  <a:srgbClr val="CC00FF"/>
                </a:solidFill>
                <a:latin typeface="Calibri" panose="020F0502020204030204" pitchFamily="34" charset="0"/>
              </a:rPr>
              <a:t>full clarit</a:t>
            </a:r>
            <a:r>
              <a:rPr lang="en-US" sz="2400" b="1" dirty="0">
                <a:solidFill>
                  <a:srgbClr val="CC00FF"/>
                </a:solidFill>
                <a:latin typeface="Calibri" panose="020F0502020204030204" pitchFamily="34" charset="0"/>
              </a:rPr>
              <a:t>y </a:t>
            </a:r>
            <a:r>
              <a:rPr lang="en-US" sz="2400" b="1" u="sng" dirty="0">
                <a:solidFill>
                  <a:srgbClr val="CC00FF"/>
                </a:solidFill>
                <a:latin typeface="Calibri" panose="020F0502020204030204" pitchFamily="34" charset="0"/>
              </a:rPr>
              <a:t>b</a:t>
            </a:r>
            <a:r>
              <a:rPr lang="en-US" sz="2400" b="1" dirty="0">
                <a:solidFill>
                  <a:srgbClr val="CC00FF"/>
                </a:solidFill>
                <a:latin typeface="Calibri" panose="020F0502020204030204" pitchFamily="34" charset="0"/>
              </a:rPr>
              <a:t>y </a:t>
            </a:r>
            <a:r>
              <a:rPr lang="en-US" sz="2400" b="1" u="sng" dirty="0">
                <a:solidFill>
                  <a:srgbClr val="CC00FF"/>
                </a:solidFill>
                <a:latin typeface="Calibri" panose="020F0502020204030204" pitchFamily="34" charset="0"/>
              </a:rPr>
              <a:t>six witness texts from</a:t>
            </a:r>
            <a:r>
              <a:rPr lang="en-US" sz="2400" b="1" dirty="0">
                <a:solidFill>
                  <a:srgbClr val="CC00FF"/>
                </a:solidFill>
                <a:latin typeface="Calibri" panose="020F0502020204030204" pitchFamily="34" charset="0"/>
              </a:rPr>
              <a:t> y</a:t>
            </a:r>
            <a:r>
              <a:rPr lang="en-US" sz="2400" b="1" u="sng" dirty="0">
                <a:solidFill>
                  <a:srgbClr val="CC00FF"/>
                </a:solidFill>
                <a:latin typeface="Calibri" panose="020F0502020204030204" pitchFamily="34" charset="0"/>
              </a:rPr>
              <a:t>our Scri</a:t>
            </a:r>
            <a:r>
              <a:rPr lang="en-US" sz="2400" b="1" dirty="0">
                <a:solidFill>
                  <a:srgbClr val="CC00FF"/>
                </a:solidFill>
                <a:latin typeface="Calibri" panose="020F0502020204030204" pitchFamily="34" charset="0"/>
              </a:rPr>
              <a:t>p</a:t>
            </a:r>
            <a:r>
              <a:rPr lang="en-US" sz="2400" b="1" u="sng" dirty="0">
                <a:solidFill>
                  <a:srgbClr val="CC00FF"/>
                </a:solidFill>
                <a:latin typeface="Calibri" panose="020F0502020204030204" pitchFamily="34" charset="0"/>
              </a:rPr>
              <a:t>tures</a:t>
            </a:r>
            <a:r>
              <a:rPr lang="en-US" sz="2400" b="1" dirty="0">
                <a:solidFill>
                  <a:srgbClr val="CC00FF"/>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please ask for the study named </a:t>
            </a:r>
            <a:r>
              <a:rPr lang="en-US" sz="2400" b="1" i="1" dirty="0">
                <a:solidFill>
                  <a:srgbClr val="009999"/>
                </a:solidFill>
                <a:latin typeface="Georgia" panose="02040502050405020303" pitchFamily="18" charset="0"/>
              </a:rPr>
              <a:t>Sabbath or Sunday – The First Day of the Week.  </a:t>
            </a:r>
            <a:br>
              <a:rPr lang="en-US" sz="2400" b="1" i="1" dirty="0">
                <a:solidFill>
                  <a:srgbClr val="009999"/>
                </a:solidFill>
                <a:latin typeface="Georgia" panose="02040502050405020303" pitchFamily="18" charset="0"/>
              </a:rPr>
            </a:br>
            <a:endParaRPr lang="en-US" sz="2400" dirty="0">
              <a:solidFill>
                <a:srgbClr val="FF0066"/>
              </a:solidFill>
              <a:latin typeface="Georgia" panose="02040502050405020303" pitchFamily="18" charset="0"/>
            </a:endParaRPr>
          </a:p>
        </p:txBody>
      </p:sp>
      <p:sp>
        <p:nvSpPr>
          <p:cNvPr id="2" name="Slide Number Placeholder 1"/>
          <p:cNvSpPr>
            <a:spLocks noGrp="1"/>
          </p:cNvSpPr>
          <p:nvPr>
            <p:ph type="sldNum" sz="quarter" idx="12"/>
          </p:nvPr>
        </p:nvSpPr>
        <p:spPr>
          <a:xfrm>
            <a:off x="0" y="6638646"/>
            <a:ext cx="358616" cy="219354"/>
          </a:xfrm>
          <a:noFill/>
        </p:spPr>
        <p:txBody>
          <a:bodyPr/>
          <a:lstStyle/>
          <a:p>
            <a:fld id="{D57F1E4F-1CFF-5643-939E-217C01CDF565}" type="slidenum">
              <a:rPr lang="en-US" sz="1200" b="1" smtClean="0"/>
              <a:pPr/>
              <a:t>85</a:t>
            </a:fld>
            <a:endParaRPr lang="en-US" sz="1200" b="1" dirty="0"/>
          </a:p>
        </p:txBody>
      </p:sp>
    </p:spTree>
    <p:extLst>
      <p:ext uri="{BB962C8B-B14F-4D97-AF65-F5344CB8AC3E}">
        <p14:creationId xmlns:p14="http://schemas.microsoft.com/office/powerpoint/2010/main" val="19088795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32012"/>
            <a:ext cx="11655187" cy="6400800"/>
          </a:xfrm>
          <a:solidFill>
            <a:schemeClr val="accent4">
              <a:lumMod val="20000"/>
              <a:lumOff val="80000"/>
            </a:schemeClr>
          </a:solidFill>
          <a:scene3d>
            <a:camera prst="orthographicFront"/>
            <a:lightRig rig="threePt" dir="t"/>
          </a:scene3d>
          <a:sp3d>
            <a:bevelT/>
          </a:sp3d>
        </p:spPr>
        <p:txBody>
          <a:bodyPr>
            <a:normAutofit fontScale="92500" lnSpcReduction="10000"/>
            <a:sp3d extrusionH="57150">
              <a:bevelT w="38100" h="38100"/>
            </a:sp3d>
          </a:bodyPr>
          <a:lstStyle/>
          <a:p>
            <a:pPr marL="0" lvl="0" indent="0">
              <a:spcBef>
                <a:spcPts val="1600"/>
              </a:spcBef>
              <a:buClr>
                <a:srgbClr val="B31166"/>
              </a:buClr>
              <a:buNone/>
            </a:pPr>
            <a:r>
              <a:rPr lang="en-US" sz="2400" dirty="0">
                <a:solidFill>
                  <a:prstClr val="black">
                    <a:lumMod val="95000"/>
                    <a:lumOff val="5000"/>
                  </a:prstClr>
                </a:solidFill>
                <a:latin typeface="Calibri" panose="020F0502020204030204" pitchFamily="34" charset="0"/>
              </a:rPr>
              <a:t>Moving forward -</a:t>
            </a:r>
          </a:p>
          <a:p>
            <a:pPr marL="0" lvl="0" indent="0">
              <a:spcBef>
                <a:spcPts val="1600"/>
              </a:spcBef>
              <a:buClr>
                <a:srgbClr val="B31166"/>
              </a:buClr>
              <a:buNone/>
            </a:pPr>
            <a:r>
              <a:rPr lang="en-US" sz="4000" dirty="0">
                <a:solidFill>
                  <a:srgbClr val="0070C0"/>
                </a:solidFill>
                <a:latin typeface="Arial Rounded MT Bold" pitchFamily="34" charset="0"/>
              </a:rPr>
              <a:t>Question:</a:t>
            </a:r>
            <a:r>
              <a:rPr lang="en-US" sz="4000" dirty="0">
                <a:solidFill>
                  <a:srgbClr val="990000"/>
                </a:solidFill>
                <a:latin typeface="Arial Rounded MT Bold" pitchFamily="34" charset="0"/>
              </a:rPr>
              <a:t>  </a:t>
            </a:r>
            <a:r>
              <a:rPr lang="en-US" sz="4000" dirty="0">
                <a:solidFill>
                  <a:srgbClr val="CC00CC"/>
                </a:solidFill>
                <a:latin typeface="Calibri" panose="020F0502020204030204" pitchFamily="34" charset="0"/>
              </a:rPr>
              <a:t>What unique incident transpired at the 				tomb, at the Dawn of the 1</a:t>
            </a:r>
            <a:r>
              <a:rPr lang="en-US" sz="4000" baseline="30000" dirty="0">
                <a:solidFill>
                  <a:srgbClr val="CC00CC"/>
                </a:solidFill>
                <a:latin typeface="Calibri" panose="020F0502020204030204" pitchFamily="34" charset="0"/>
              </a:rPr>
              <a:t>st</a:t>
            </a:r>
            <a:r>
              <a:rPr lang="en-US" sz="4000" dirty="0">
                <a:solidFill>
                  <a:srgbClr val="CC00CC"/>
                </a:solidFill>
                <a:latin typeface="Calibri" panose="020F0502020204030204" pitchFamily="34" charset="0"/>
              </a:rPr>
              <a:t> cycle of the week?</a:t>
            </a:r>
          </a:p>
          <a:p>
            <a:pPr marL="0" lvl="0" indent="0">
              <a:spcBef>
                <a:spcPts val="1600"/>
              </a:spcBef>
              <a:buClr>
                <a:srgbClr val="B31166"/>
              </a:buClr>
              <a:buNone/>
            </a:pPr>
            <a:r>
              <a:rPr lang="en-US" sz="2400" dirty="0">
                <a:solidFill>
                  <a:schemeClr val="tx1">
                    <a:lumMod val="95000"/>
                    <a:lumOff val="5000"/>
                  </a:schemeClr>
                </a:solidFill>
                <a:latin typeface="Calibri" panose="020F0502020204030204" pitchFamily="34" charset="0"/>
              </a:rPr>
              <a:t>We know full well that the tomb was already empty well before Dawn as </a:t>
            </a:r>
            <a:r>
              <a:rPr lang="en-US" sz="2400" dirty="0" err="1">
                <a:solidFill>
                  <a:schemeClr val="tx1">
                    <a:lumMod val="95000"/>
                    <a:lumOff val="5000"/>
                  </a:schemeClr>
                </a:solidFill>
                <a:latin typeface="Calibri" panose="020F0502020204030204" pitchFamily="34" charset="0"/>
              </a:rPr>
              <a:t>Miryam</a:t>
            </a:r>
            <a:r>
              <a:rPr lang="en-US" sz="2400" dirty="0">
                <a:solidFill>
                  <a:schemeClr val="tx1">
                    <a:lumMod val="95000"/>
                    <a:lumOff val="5000"/>
                  </a:schemeClr>
                </a:solidFill>
                <a:latin typeface="Calibri" panose="020F0502020204030204" pitchFamily="34" charset="0"/>
              </a:rPr>
              <a:t> from </a:t>
            </a:r>
            <a:r>
              <a:rPr lang="en-US" sz="2400" dirty="0" err="1">
                <a:solidFill>
                  <a:schemeClr val="tx1">
                    <a:lumMod val="95000"/>
                    <a:lumOff val="5000"/>
                  </a:schemeClr>
                </a:solidFill>
                <a:latin typeface="Calibri" panose="020F0502020204030204" pitchFamily="34" charset="0"/>
              </a:rPr>
              <a:t>Magdala</a:t>
            </a:r>
            <a:r>
              <a:rPr lang="en-US" sz="2400" dirty="0">
                <a:solidFill>
                  <a:schemeClr val="tx1">
                    <a:lumMod val="95000"/>
                    <a:lumOff val="5000"/>
                  </a:schemeClr>
                </a:solidFill>
                <a:latin typeface="Calibri" panose="020F0502020204030204" pitchFamily="34" charset="0"/>
              </a:rPr>
              <a:t> was there </a:t>
            </a:r>
            <a:r>
              <a:rPr lang="en-US" sz="2400" b="1" u="sng" dirty="0">
                <a:solidFill>
                  <a:schemeClr val="tx1">
                    <a:lumMod val="95000"/>
                    <a:lumOff val="5000"/>
                  </a:schemeClr>
                </a:solidFill>
                <a:latin typeface="Calibri" panose="020F0502020204030204" pitchFamily="34" charset="0"/>
              </a:rPr>
              <a:t>while it was still dark</a:t>
            </a:r>
            <a:r>
              <a:rPr lang="en-US" sz="2400" dirty="0">
                <a:solidFill>
                  <a:schemeClr val="tx1">
                    <a:lumMod val="95000"/>
                    <a:lumOff val="5000"/>
                  </a:schemeClr>
                </a:solidFill>
                <a:latin typeface="Calibri" panose="020F0502020204030204" pitchFamily="34" charset="0"/>
              </a:rPr>
              <a:t>.  But there is something else that is very fascinating.  An interesting little incident took place that gives a massive hint that </a:t>
            </a: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was </a:t>
            </a:r>
            <a:r>
              <a:rPr lang="en-US" sz="2400" b="1" dirty="0">
                <a:solidFill>
                  <a:srgbClr val="00B0F0"/>
                </a:solidFill>
                <a:latin typeface="Calibri" panose="020F0502020204030204" pitchFamily="34" charset="0"/>
              </a:rPr>
              <a:t>OBSERVING THE FEASTS AND FESTIVALS EVEN AFTER THE TREE!  </a:t>
            </a:r>
          </a:p>
          <a:p>
            <a:pPr marL="0" lvl="0" indent="0">
              <a:spcBef>
                <a:spcPts val="1600"/>
              </a:spcBef>
              <a:buClr>
                <a:srgbClr val="B31166"/>
              </a:buClr>
              <a:buNone/>
            </a:pPr>
            <a:r>
              <a:rPr lang="en-US" sz="2400" dirty="0">
                <a:solidFill>
                  <a:schemeClr val="tx1">
                    <a:lumMod val="95000"/>
                    <a:lumOff val="5000"/>
                  </a:schemeClr>
                </a:solidFill>
                <a:latin typeface="Calibri" panose="020F0502020204030204" pitchFamily="34" charset="0"/>
              </a:rPr>
              <a:t>Yes,  </a:t>
            </a:r>
            <a:r>
              <a:rPr lang="en-US" sz="2400" b="1" dirty="0" err="1">
                <a:solidFill>
                  <a:schemeClr val="accent5">
                    <a:lumMod val="75000"/>
                  </a:schemeClr>
                </a:solidFill>
                <a:latin typeface="Calibri" panose="020F0502020204030204" pitchFamily="34" charset="0"/>
              </a:rPr>
              <a:t>Yahusha</a:t>
            </a:r>
            <a:r>
              <a:rPr lang="en-US" sz="2400" dirty="0">
                <a:solidFill>
                  <a:schemeClr val="accent5">
                    <a:lumMod val="75000"/>
                  </a:schemeClr>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was leading by example!  </a:t>
            </a:r>
            <a:r>
              <a:rPr lang="en-US" sz="2400" b="1" dirty="0">
                <a:solidFill>
                  <a:srgbClr val="0070C0"/>
                </a:solidFill>
                <a:latin typeface="Calibri" panose="020F0502020204030204" pitchFamily="34" charset="0"/>
              </a:rPr>
              <a:t>(1 Peter 2:21)  </a:t>
            </a:r>
            <a:r>
              <a:rPr lang="en-US" sz="2400" dirty="0">
                <a:solidFill>
                  <a:schemeClr val="tx1">
                    <a:lumMod val="95000"/>
                    <a:lumOff val="5000"/>
                  </a:schemeClr>
                </a:solidFill>
                <a:latin typeface="Calibri" panose="020F0502020204030204" pitchFamily="34" charset="0"/>
              </a:rPr>
              <a:t>This is one of His examples.</a:t>
            </a:r>
          </a:p>
          <a:p>
            <a:pPr marL="0" lvl="0" indent="0">
              <a:spcBef>
                <a:spcPts val="1600"/>
              </a:spcBef>
              <a:buClr>
                <a:srgbClr val="B31166"/>
              </a:buClr>
              <a:buNone/>
            </a:pPr>
            <a:r>
              <a:rPr lang="en-US" sz="2400" dirty="0">
                <a:solidFill>
                  <a:schemeClr val="tx1">
                    <a:lumMod val="95000"/>
                    <a:lumOff val="5000"/>
                  </a:schemeClr>
                </a:solidFill>
                <a:latin typeface="Calibri" panose="020F0502020204030204" pitchFamily="34" charset="0"/>
              </a:rPr>
              <a:t>We will be reading from – </a:t>
            </a:r>
            <a:r>
              <a:rPr lang="en-US" sz="2400" b="1" i="1" dirty="0">
                <a:solidFill>
                  <a:srgbClr val="009999"/>
                </a:solidFill>
                <a:latin typeface="Georgia" panose="02040502050405020303" pitchFamily="18" charset="0"/>
              </a:rPr>
              <a:t>The HalleluYah Scriptures </a:t>
            </a:r>
            <a:r>
              <a:rPr lang="en-US" sz="2400" dirty="0">
                <a:solidFill>
                  <a:schemeClr val="tx1">
                    <a:lumMod val="95000"/>
                    <a:lumOff val="5000"/>
                  </a:schemeClr>
                </a:solidFill>
                <a:latin typeface="Calibri" panose="020F0502020204030204" pitchFamily="34" charset="0"/>
              </a:rPr>
              <a:t>once again for it gives the meaning closest to the original words.  </a:t>
            </a:r>
            <a:r>
              <a:rPr lang="en-US" sz="2400" dirty="0">
                <a:solidFill>
                  <a:schemeClr val="accent6">
                    <a:lumMod val="75000"/>
                  </a:schemeClr>
                </a:solidFill>
                <a:latin typeface="Calibri" panose="020F0502020204030204" pitchFamily="34" charset="0"/>
              </a:rPr>
              <a:t>(Peter and John have left … but Mary lingers in wonderment!) </a:t>
            </a:r>
          </a:p>
          <a:p>
            <a:pPr marL="0" lvl="0" indent="0">
              <a:buClr>
                <a:srgbClr val="B31166"/>
              </a:buClr>
              <a:buNone/>
            </a:pPr>
            <a:endParaRPr lang="en-US" sz="1000" dirty="0">
              <a:solidFill>
                <a:schemeClr val="tx1">
                  <a:lumMod val="95000"/>
                  <a:lumOff val="5000"/>
                </a:schemeClr>
              </a:solidFill>
              <a:latin typeface="Calibri" panose="020F0502020204030204" pitchFamily="34" charset="0"/>
            </a:endParaRPr>
          </a:p>
          <a:p>
            <a:pPr marL="1645920" lvl="0" indent="-1645920">
              <a:spcBef>
                <a:spcPts val="0"/>
              </a:spcBef>
              <a:buClr>
                <a:srgbClr val="B31166"/>
              </a:buClr>
              <a:buNone/>
            </a:pPr>
            <a:r>
              <a:rPr lang="en-US" sz="2400" dirty="0">
                <a:solidFill>
                  <a:srgbClr val="008080"/>
                </a:solidFill>
                <a:latin typeface="Georgia" panose="02040502050405020303" pitchFamily="18" charset="0"/>
              </a:rPr>
              <a:t>John 20:11</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But </a:t>
            </a:r>
            <a:r>
              <a:rPr lang="en-US" sz="2400" dirty="0" err="1">
                <a:solidFill>
                  <a:schemeClr val="accent3">
                    <a:lumMod val="75000"/>
                  </a:schemeClr>
                </a:solidFill>
                <a:latin typeface="Georgia" panose="02040502050405020303" pitchFamily="18" charset="0"/>
              </a:rPr>
              <a:t>Miryam</a:t>
            </a:r>
            <a:r>
              <a:rPr lang="en-US" sz="2400" dirty="0">
                <a:solidFill>
                  <a:schemeClr val="accent3">
                    <a:lumMod val="75000"/>
                  </a:schemeClr>
                </a:solidFill>
                <a:latin typeface="Georgia" panose="02040502050405020303" pitchFamily="18" charset="0"/>
              </a:rPr>
              <a:t> was standing outside by the tomb weeping. </a:t>
            </a:r>
            <a:br>
              <a:rPr lang="en-US" sz="2400" dirty="0">
                <a:solidFill>
                  <a:schemeClr val="accent3">
                    <a:lumMod val="75000"/>
                  </a:schemeClr>
                </a:solidFill>
                <a:latin typeface="Georgia" panose="02040502050405020303" pitchFamily="18" charset="0"/>
              </a:rPr>
            </a:br>
            <a:r>
              <a:rPr lang="en-US" sz="2400" dirty="0">
                <a:solidFill>
                  <a:schemeClr val="accent3">
                    <a:lumMod val="75000"/>
                  </a:schemeClr>
                </a:solidFill>
                <a:latin typeface="Georgia" panose="02040502050405020303" pitchFamily="18" charset="0"/>
              </a:rPr>
              <a:t>Then as she wept, she stooped down to the tomb,</a:t>
            </a:r>
          </a:p>
          <a:p>
            <a:pPr marL="1645920" lvl="0" indent="-1645920">
              <a:spcBef>
                <a:spcPts val="0"/>
              </a:spcBef>
              <a:buClr>
                <a:srgbClr val="B31166"/>
              </a:buClr>
              <a:buNone/>
            </a:pPr>
            <a:r>
              <a:rPr lang="en-US" sz="1000" dirty="0">
                <a:solidFill>
                  <a:prstClr val="black"/>
                </a:solidFill>
                <a:latin typeface="Georgia" panose="02040502050405020303" pitchFamily="18" charset="0"/>
              </a:rPr>
              <a:t> </a:t>
            </a:r>
          </a:p>
          <a:p>
            <a:pPr marL="1645920" lvl="0" indent="-1645920">
              <a:spcBef>
                <a:spcPts val="0"/>
              </a:spcBef>
              <a:buClr>
                <a:srgbClr val="B31166"/>
              </a:buClr>
              <a:buNone/>
            </a:pPr>
            <a:r>
              <a:rPr lang="en-US" sz="2400" dirty="0">
                <a:solidFill>
                  <a:srgbClr val="008080"/>
                </a:solidFill>
                <a:latin typeface="Georgia" panose="02040502050405020303" pitchFamily="18" charset="0"/>
              </a:rPr>
              <a:t>John 20:12</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saw two messengers in white sitting, one at the head and the other at the feet, where the body of </a:t>
            </a:r>
            <a:r>
              <a:rPr lang="he-IL" sz="24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3">
                    <a:lumMod val="75000"/>
                  </a:schemeClr>
                </a:solidFill>
                <a:latin typeface="Georgia" panose="02040502050405020303" pitchFamily="18" charset="0"/>
              </a:rPr>
              <a:t> </a:t>
            </a:r>
            <a:r>
              <a:rPr lang="en-US" sz="2400" b="1" dirty="0">
                <a:solidFill>
                  <a:schemeClr val="accent5">
                    <a:lumMod val="75000"/>
                  </a:schemeClr>
                </a:solidFill>
                <a:latin typeface="Georgia" panose="02040502050405020303" pitchFamily="18" charset="0"/>
              </a:rPr>
              <a:t>[</a:t>
            </a:r>
            <a:r>
              <a:rPr lang="en-US" sz="2400" b="1" dirty="0" err="1">
                <a:solidFill>
                  <a:schemeClr val="accent5">
                    <a:lumMod val="75000"/>
                  </a:schemeClr>
                </a:solidFill>
                <a:latin typeface="Georgia" panose="02040502050405020303" pitchFamily="18" charset="0"/>
              </a:rPr>
              <a:t>Yahusha</a:t>
            </a:r>
            <a:r>
              <a:rPr lang="en-US" sz="2400" b="1" dirty="0">
                <a:solidFill>
                  <a:schemeClr val="accent5">
                    <a:lumMod val="75000"/>
                  </a:schemeClr>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had been laid. </a:t>
            </a:r>
          </a:p>
          <a:p>
            <a:pPr marL="0" lvl="0" indent="0">
              <a:buClr>
                <a:srgbClr val="B31166"/>
              </a:buClr>
              <a:buNone/>
            </a:pPr>
            <a:endParaRPr lang="en-US" sz="2400" dirty="0">
              <a:solidFill>
                <a:schemeClr val="tx1">
                  <a:lumMod val="95000"/>
                  <a:lumOff val="5000"/>
                </a:schemeClr>
              </a:solidFill>
              <a:latin typeface="Calibri" panose="020F0502020204030204" pitchFamily="34" charset="0"/>
            </a:endParaRPr>
          </a:p>
          <a:p>
            <a:endParaRPr lang="en-US" sz="2400" dirty="0">
              <a:solidFill>
                <a:schemeClr val="tx1">
                  <a:lumMod val="95000"/>
                  <a:lumOff val="5000"/>
                </a:schemeClr>
              </a:solidFill>
            </a:endParaRPr>
          </a:p>
        </p:txBody>
      </p:sp>
      <p:sp>
        <p:nvSpPr>
          <p:cNvPr id="2" name="Slide Number Placeholder 1"/>
          <p:cNvSpPr>
            <a:spLocks noGrp="1"/>
          </p:cNvSpPr>
          <p:nvPr>
            <p:ph type="sldNum" sz="quarter" idx="12"/>
          </p:nvPr>
        </p:nvSpPr>
        <p:spPr>
          <a:xfrm>
            <a:off x="-56649" y="6790419"/>
            <a:ext cx="384194" cy="135161"/>
          </a:xfrm>
        </p:spPr>
        <p:txBody>
          <a:bodyPr/>
          <a:lstStyle/>
          <a:p>
            <a:fld id="{D57F1E4F-1CFF-5643-939E-217C01CDF565}" type="slidenum">
              <a:rPr lang="en-US" sz="1200" smtClean="0">
                <a:solidFill>
                  <a:schemeClr val="tx1"/>
                </a:solidFill>
              </a:rPr>
              <a:pPr/>
              <a:t>86</a:t>
            </a:fld>
            <a:endParaRPr lang="en-US" sz="1200" dirty="0">
              <a:solidFill>
                <a:schemeClr val="tx1"/>
              </a:solidFill>
            </a:endParaRPr>
          </a:p>
        </p:txBody>
      </p:sp>
    </p:spTree>
    <p:extLst>
      <p:ext uri="{BB962C8B-B14F-4D97-AF65-F5344CB8AC3E}">
        <p14:creationId xmlns:p14="http://schemas.microsoft.com/office/powerpoint/2010/main" val="288698571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70" y="218363"/>
            <a:ext cx="11723426" cy="6455391"/>
          </a:xfrm>
          <a:solidFill>
            <a:schemeClr val="bg1"/>
          </a:solidFill>
          <a:scene3d>
            <a:camera prst="orthographicFront"/>
            <a:lightRig rig="threePt" dir="t"/>
          </a:scene3d>
          <a:sp3d>
            <a:bevelT/>
          </a:sp3d>
        </p:spPr>
        <p:txBody>
          <a:bodyPr>
            <a:normAutofit lnSpcReduction="10000"/>
            <a:sp3d extrusionH="57150">
              <a:bevelT w="38100" h="38100"/>
            </a:sp3d>
          </a:bodyPr>
          <a:lstStyle/>
          <a:p>
            <a:pPr marL="1645920" indent="-1645920">
              <a:spcBef>
                <a:spcPts val="0"/>
              </a:spcBef>
              <a:buNone/>
            </a:pPr>
            <a:r>
              <a:rPr lang="en-US" sz="2400" dirty="0">
                <a:solidFill>
                  <a:srgbClr val="008080"/>
                </a:solidFill>
                <a:latin typeface="Georgia" panose="02040502050405020303" pitchFamily="18" charset="0"/>
              </a:rPr>
              <a:t>John 20:13</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they </a:t>
            </a:r>
            <a:r>
              <a:rPr lang="en-US" dirty="0">
                <a:solidFill>
                  <a:srgbClr val="0070C0"/>
                </a:solidFill>
                <a:latin typeface="Georgia" panose="02040502050405020303" pitchFamily="18" charset="0"/>
              </a:rPr>
              <a:t>[two messengers in white]</a:t>
            </a:r>
            <a:r>
              <a:rPr lang="en-US" sz="2400" dirty="0">
                <a:solidFill>
                  <a:schemeClr val="accent3">
                    <a:lumMod val="75000"/>
                  </a:schemeClr>
                </a:solidFill>
                <a:latin typeface="Georgia" panose="02040502050405020303" pitchFamily="18" charset="0"/>
              </a:rPr>
              <a:t> said to her, “Woman, why do you weep?” She said to them, “Because they took away Adonai, and I do not know where they laid Him.”</a:t>
            </a:r>
          </a:p>
          <a:p>
            <a:pPr marL="1645920" indent="-1645920">
              <a:spcBef>
                <a:spcPts val="0"/>
              </a:spcBef>
              <a:buNone/>
            </a:pPr>
            <a:r>
              <a:rPr lang="en-US" sz="2400" dirty="0">
                <a:solidFill>
                  <a:prstClr val="black"/>
                </a:solidFill>
                <a:latin typeface="Georgia" panose="02040502050405020303" pitchFamily="18" charset="0"/>
              </a:rPr>
              <a:t> </a:t>
            </a:r>
          </a:p>
          <a:p>
            <a:pPr marL="1645920" indent="-1645920">
              <a:spcBef>
                <a:spcPts val="0"/>
              </a:spcBef>
              <a:buNone/>
            </a:pPr>
            <a:r>
              <a:rPr lang="en-US" sz="2400" dirty="0">
                <a:solidFill>
                  <a:srgbClr val="008080"/>
                </a:solidFill>
                <a:latin typeface="Georgia" panose="02040502050405020303" pitchFamily="18" charset="0"/>
              </a:rPr>
              <a:t>John 20:14</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having said this, she turned around and saw </a:t>
            </a:r>
            <a:r>
              <a:rPr lang="he-IL" sz="24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3">
                    <a:lumMod val="75000"/>
                  </a:schemeClr>
                </a:solidFill>
                <a:latin typeface="Georgia" panose="02040502050405020303" pitchFamily="18" charset="0"/>
              </a:rPr>
              <a:t> </a:t>
            </a:r>
            <a:r>
              <a:rPr lang="en-US" sz="2400" dirty="0">
                <a:solidFill>
                  <a:schemeClr val="accent5">
                    <a:lumMod val="75000"/>
                  </a:schemeClr>
                </a:solidFill>
                <a:latin typeface="Georgia" panose="02040502050405020303" pitchFamily="18" charset="0"/>
              </a:rPr>
              <a:t>[</a:t>
            </a:r>
            <a:r>
              <a:rPr lang="en-US" sz="2400" dirty="0" err="1">
                <a:solidFill>
                  <a:schemeClr val="accent5">
                    <a:lumMod val="75000"/>
                  </a:schemeClr>
                </a:solidFill>
                <a:latin typeface="Georgia" panose="02040502050405020303" pitchFamily="18" charset="0"/>
              </a:rPr>
              <a:t>Yahusha</a:t>
            </a:r>
            <a:r>
              <a:rPr lang="en-US" sz="2400" dirty="0">
                <a:solidFill>
                  <a:schemeClr val="accent5">
                    <a:lumMod val="75000"/>
                  </a:schemeClr>
                </a:solidFill>
                <a:latin typeface="Georgia" panose="02040502050405020303" pitchFamily="18" charset="0"/>
              </a:rPr>
              <a:t>]</a:t>
            </a:r>
            <a:r>
              <a:rPr lang="en-US" sz="2400" dirty="0">
                <a:solidFill>
                  <a:schemeClr val="accent3">
                    <a:lumMod val="75000"/>
                  </a:schemeClr>
                </a:solidFill>
                <a:latin typeface="Georgia" panose="02040502050405020303" pitchFamily="18" charset="0"/>
              </a:rPr>
              <a:t> standing, but she did not know that it was </a:t>
            </a:r>
            <a:r>
              <a:rPr lang="he-IL" sz="2400" b="1" dirty="0">
                <a:solidFill>
                  <a:srgbClr val="9B6BF2">
                    <a:lumMod val="75000"/>
                  </a:srgbClr>
                </a:solidFill>
                <a:latin typeface="Times New Roman" panose="02020603050405020304" pitchFamily="18" charset="0"/>
                <a:cs typeface="Times New Roman" panose="02020603050405020304" pitchFamily="18" charset="0"/>
              </a:rPr>
              <a:t>יהושע</a:t>
            </a:r>
            <a:r>
              <a:rPr lang="en-US" sz="2400" dirty="0">
                <a:solidFill>
                  <a:srgbClr val="E45F3C">
                    <a:lumMod val="75000"/>
                  </a:srgbClr>
                </a:solidFill>
                <a:latin typeface="Georgia" panose="02040502050405020303" pitchFamily="18" charset="0"/>
              </a:rPr>
              <a:t> </a:t>
            </a:r>
            <a:r>
              <a:rPr lang="en-US" sz="2400" dirty="0">
                <a:solidFill>
                  <a:srgbClr val="9B6BF2">
                    <a:lumMod val="75000"/>
                  </a:srgbClr>
                </a:solidFill>
                <a:latin typeface="Georgia" panose="02040502050405020303" pitchFamily="18" charset="0"/>
              </a:rPr>
              <a:t>[Yahusha]</a:t>
            </a:r>
            <a:r>
              <a:rPr lang="en-US" sz="2400" dirty="0">
                <a:solidFill>
                  <a:schemeClr val="accent3">
                    <a:lumMod val="75000"/>
                  </a:schemeClr>
                </a:solidFill>
                <a:latin typeface="Georgia" panose="02040502050405020303" pitchFamily="18" charset="0"/>
              </a:rPr>
              <a:t>. </a:t>
            </a:r>
          </a:p>
          <a:p>
            <a:pPr marL="1645920" indent="-1645920">
              <a:spcBef>
                <a:spcPts val="0"/>
              </a:spcBef>
              <a:buNone/>
            </a:pPr>
            <a:endParaRPr lang="en-US" sz="2400" dirty="0">
              <a:solidFill>
                <a:prstClr val="black"/>
              </a:solidFill>
              <a:latin typeface="Georgia" panose="02040502050405020303" pitchFamily="18" charset="0"/>
            </a:endParaRPr>
          </a:p>
          <a:p>
            <a:pPr marL="1645920" indent="-1645920">
              <a:spcBef>
                <a:spcPts val="0"/>
              </a:spcBef>
              <a:buNone/>
            </a:pPr>
            <a:r>
              <a:rPr lang="en-US" sz="2400" dirty="0">
                <a:solidFill>
                  <a:srgbClr val="008080"/>
                </a:solidFill>
                <a:latin typeface="Georgia" panose="02040502050405020303" pitchFamily="18" charset="0"/>
              </a:rPr>
              <a:t>John </a:t>
            </a:r>
            <a:r>
              <a:rPr lang="en-US" sz="2400" dirty="0">
                <a:solidFill>
                  <a:srgbClr val="009999"/>
                </a:solidFill>
                <a:latin typeface="Georgia" panose="02040502050405020303" pitchFamily="18" charset="0"/>
              </a:rPr>
              <a:t>20:15</a:t>
            </a:r>
            <a:r>
              <a:rPr lang="en-US" sz="2400" dirty="0">
                <a:solidFill>
                  <a:schemeClr val="accent3">
                    <a:lumMod val="75000"/>
                  </a:schemeClr>
                </a:solidFill>
                <a:latin typeface="Georgia" panose="02040502050405020303" pitchFamily="18" charset="0"/>
              </a:rPr>
              <a:t>	</a:t>
            </a:r>
            <a:r>
              <a:rPr lang="he-IL" sz="24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3">
                    <a:lumMod val="75000"/>
                  </a:schemeClr>
                </a:solidFill>
                <a:latin typeface="Georgia" panose="02040502050405020303" pitchFamily="18" charset="0"/>
              </a:rPr>
              <a:t> </a:t>
            </a:r>
            <a:r>
              <a:rPr lang="en-US" sz="2400" dirty="0">
                <a:solidFill>
                  <a:schemeClr val="accent5">
                    <a:lumMod val="75000"/>
                  </a:schemeClr>
                </a:solidFill>
                <a:latin typeface="Georgia" panose="02040502050405020303" pitchFamily="18" charset="0"/>
              </a:rPr>
              <a:t>[Yahusha]</a:t>
            </a:r>
            <a:r>
              <a:rPr lang="en-US" sz="2400" dirty="0">
                <a:solidFill>
                  <a:schemeClr val="accent3">
                    <a:lumMod val="75000"/>
                  </a:schemeClr>
                </a:solidFill>
                <a:latin typeface="Georgia" panose="02040502050405020303" pitchFamily="18" charset="0"/>
              </a:rPr>
              <a:t> said to her, “Woman, why do you weep? Whom do you seek?” Thinking He was the gardener, she said to Him, “Adonai, if You have carried Him away, say to me where You put Him, and I shall take Him away.” </a:t>
            </a:r>
          </a:p>
          <a:p>
            <a:pPr marL="1645920" indent="-1645920">
              <a:spcBef>
                <a:spcPts val="0"/>
              </a:spcBef>
              <a:buNone/>
            </a:pPr>
            <a:endParaRPr lang="en-US" sz="2400" dirty="0">
              <a:solidFill>
                <a:schemeClr val="accent3">
                  <a:lumMod val="75000"/>
                </a:schemeClr>
              </a:solidFill>
              <a:latin typeface="Georgia" panose="02040502050405020303" pitchFamily="18" charset="0"/>
            </a:endParaRPr>
          </a:p>
          <a:p>
            <a:pPr marL="1645920" indent="-1645920">
              <a:spcBef>
                <a:spcPts val="0"/>
              </a:spcBef>
              <a:buNone/>
            </a:pPr>
            <a:r>
              <a:rPr lang="en-US" sz="2400" dirty="0">
                <a:solidFill>
                  <a:srgbClr val="008080"/>
                </a:solidFill>
                <a:latin typeface="Georgia" panose="02040502050405020303" pitchFamily="18" charset="0"/>
              </a:rPr>
              <a:t>John 20:16</a:t>
            </a:r>
            <a:r>
              <a:rPr lang="en-US" sz="2400" dirty="0">
                <a:solidFill>
                  <a:prstClr val="black"/>
                </a:solidFill>
                <a:latin typeface="Georgia" panose="02040502050405020303" pitchFamily="18" charset="0"/>
              </a:rPr>
              <a:t>	</a:t>
            </a:r>
            <a:r>
              <a:rPr lang="he-IL" sz="24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3">
                    <a:lumMod val="75000"/>
                  </a:schemeClr>
                </a:solidFill>
                <a:latin typeface="Georgia" panose="02040502050405020303" pitchFamily="18" charset="0"/>
              </a:rPr>
              <a:t> </a:t>
            </a:r>
            <a:r>
              <a:rPr lang="en-US" sz="2400" dirty="0">
                <a:solidFill>
                  <a:schemeClr val="accent5">
                    <a:lumMod val="75000"/>
                  </a:schemeClr>
                </a:solidFill>
                <a:latin typeface="Georgia" panose="02040502050405020303" pitchFamily="18" charset="0"/>
              </a:rPr>
              <a:t>[Yahusha]</a:t>
            </a:r>
            <a:r>
              <a:rPr lang="en-US" sz="2400" dirty="0">
                <a:solidFill>
                  <a:schemeClr val="accent3">
                    <a:lumMod val="75000"/>
                  </a:schemeClr>
                </a:solidFill>
                <a:latin typeface="Georgia" panose="02040502050405020303" pitchFamily="18" charset="0"/>
              </a:rPr>
              <a:t> said to her, “</a:t>
            </a:r>
            <a:r>
              <a:rPr lang="en-US" sz="2400" dirty="0" err="1">
                <a:solidFill>
                  <a:schemeClr val="accent3">
                    <a:lumMod val="75000"/>
                  </a:schemeClr>
                </a:solidFill>
                <a:latin typeface="Georgia" panose="02040502050405020303" pitchFamily="18" charset="0"/>
              </a:rPr>
              <a:t>Miryam</a:t>
            </a:r>
            <a:r>
              <a:rPr lang="en-US" sz="2400" dirty="0">
                <a:solidFill>
                  <a:schemeClr val="accent3">
                    <a:lumMod val="75000"/>
                  </a:schemeClr>
                </a:solidFill>
                <a:latin typeface="Georgia" panose="02040502050405020303" pitchFamily="18" charset="0"/>
              </a:rPr>
              <a:t>!” She turned and said to Him, “</a:t>
            </a:r>
            <a:r>
              <a:rPr lang="en-US" sz="2400" dirty="0" err="1">
                <a:solidFill>
                  <a:schemeClr val="accent3">
                    <a:lumMod val="75000"/>
                  </a:schemeClr>
                </a:solidFill>
                <a:latin typeface="Georgia" panose="02040502050405020303" pitchFamily="18" charset="0"/>
              </a:rPr>
              <a:t>Rabboni</a:t>
            </a:r>
            <a:r>
              <a:rPr lang="en-US" sz="2400" dirty="0">
                <a:solidFill>
                  <a:schemeClr val="accent3">
                    <a:lumMod val="75000"/>
                  </a:schemeClr>
                </a:solidFill>
                <a:latin typeface="Georgia" panose="02040502050405020303" pitchFamily="18" charset="0"/>
              </a:rPr>
              <a:t>!” which translated is, Teacher. </a:t>
            </a:r>
          </a:p>
          <a:p>
            <a:pPr marL="1645920" indent="-1645920">
              <a:spcBef>
                <a:spcPts val="0"/>
              </a:spcBef>
              <a:buNone/>
            </a:pPr>
            <a:endParaRPr lang="en-US" sz="2400" dirty="0">
              <a:solidFill>
                <a:prstClr val="black"/>
              </a:solidFill>
              <a:latin typeface="Georgia" panose="02040502050405020303" pitchFamily="18" charset="0"/>
            </a:endParaRPr>
          </a:p>
          <a:p>
            <a:pPr marL="1645920" indent="-1645920">
              <a:spcBef>
                <a:spcPts val="0"/>
              </a:spcBef>
              <a:buNone/>
            </a:pPr>
            <a:r>
              <a:rPr lang="en-US" sz="2400" dirty="0">
                <a:solidFill>
                  <a:srgbClr val="008080"/>
                </a:solidFill>
                <a:latin typeface="Georgia" panose="02040502050405020303" pitchFamily="18" charset="0"/>
              </a:rPr>
              <a:t>John 20:17</a:t>
            </a:r>
            <a:r>
              <a:rPr lang="en-US" sz="2400" dirty="0">
                <a:solidFill>
                  <a:prstClr val="black"/>
                </a:solidFill>
                <a:latin typeface="Georgia" panose="02040502050405020303" pitchFamily="18" charset="0"/>
              </a:rPr>
              <a:t>	</a:t>
            </a:r>
            <a:r>
              <a:rPr lang="he-IL" sz="24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3">
                    <a:lumMod val="75000"/>
                  </a:schemeClr>
                </a:solidFill>
                <a:latin typeface="Georgia" panose="02040502050405020303" pitchFamily="18" charset="0"/>
              </a:rPr>
              <a:t> </a:t>
            </a:r>
            <a:r>
              <a:rPr lang="en-US" sz="2400" dirty="0">
                <a:solidFill>
                  <a:schemeClr val="accent5">
                    <a:lumMod val="75000"/>
                  </a:schemeClr>
                </a:solidFill>
                <a:latin typeface="Georgia" panose="02040502050405020303" pitchFamily="18" charset="0"/>
              </a:rPr>
              <a:t>[Yahusha]</a:t>
            </a:r>
            <a:r>
              <a:rPr lang="en-US" sz="2400" dirty="0">
                <a:solidFill>
                  <a:schemeClr val="accent3">
                    <a:lumMod val="75000"/>
                  </a:schemeClr>
                </a:solidFill>
                <a:latin typeface="Georgia" panose="02040502050405020303" pitchFamily="18" charset="0"/>
              </a:rPr>
              <a:t> said to her, </a:t>
            </a:r>
            <a:r>
              <a:rPr lang="en-US" sz="2400" b="1" dirty="0">
                <a:solidFill>
                  <a:srgbClr val="00B0F0"/>
                </a:solidFill>
                <a:latin typeface="Georgia" panose="02040502050405020303" pitchFamily="18" charset="0"/>
              </a:rPr>
              <a:t>“</a:t>
            </a:r>
            <a:r>
              <a:rPr lang="en-US" sz="2400" b="1" u="sng" dirty="0">
                <a:solidFill>
                  <a:srgbClr val="00B0F0"/>
                </a:solidFill>
                <a:latin typeface="Georgia" panose="02040502050405020303" pitchFamily="18" charset="0"/>
              </a:rPr>
              <a:t>Do not hold on to Me</a:t>
            </a:r>
            <a:r>
              <a:rPr lang="en-US" sz="2400" b="1" dirty="0">
                <a:solidFill>
                  <a:srgbClr val="00B0F0"/>
                </a:solidFill>
                <a:latin typeface="Georgia" panose="02040502050405020303" pitchFamily="18" charset="0"/>
              </a:rPr>
              <a:t>, </a:t>
            </a:r>
            <a:r>
              <a:rPr lang="en-US" sz="2400" b="1" u="sng" dirty="0">
                <a:solidFill>
                  <a:srgbClr val="00B0F0"/>
                </a:solidFill>
                <a:latin typeface="Georgia" panose="02040502050405020303" pitchFamily="18" charset="0"/>
              </a:rPr>
              <a:t>for I have not </a:t>
            </a:r>
            <a:r>
              <a:rPr lang="en-US" sz="2400" b="1" dirty="0">
                <a:solidFill>
                  <a:srgbClr val="00B0F0"/>
                </a:solidFill>
                <a:latin typeface="Georgia" panose="02040502050405020303" pitchFamily="18" charset="0"/>
              </a:rPr>
              <a:t>y</a:t>
            </a:r>
            <a:r>
              <a:rPr lang="en-US" sz="2400" b="1" u="sng" dirty="0">
                <a:solidFill>
                  <a:srgbClr val="00B0F0"/>
                </a:solidFill>
                <a:latin typeface="Georgia" panose="02040502050405020303" pitchFamily="18" charset="0"/>
              </a:rPr>
              <a:t>et ascended to M</a:t>
            </a:r>
            <a:r>
              <a:rPr lang="en-US" sz="2400" b="1" dirty="0">
                <a:solidFill>
                  <a:srgbClr val="00B0F0"/>
                </a:solidFill>
                <a:latin typeface="Georgia" panose="02040502050405020303" pitchFamily="18" charset="0"/>
              </a:rPr>
              <a:t>y </a:t>
            </a:r>
            <a:r>
              <a:rPr lang="en-US" sz="2400" b="1" u="sng" dirty="0">
                <a:solidFill>
                  <a:srgbClr val="00B0F0"/>
                </a:solidFill>
                <a:latin typeface="Georgia" panose="02040502050405020303" pitchFamily="18" charset="0"/>
              </a:rPr>
              <a:t>Father</a:t>
            </a:r>
            <a:r>
              <a:rPr lang="en-US" sz="2400" b="1" dirty="0">
                <a:solidFill>
                  <a:srgbClr val="00B0F0"/>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But go to My brothers and say to them, </a:t>
            </a:r>
            <a:br>
              <a:rPr lang="en-US" sz="2400" dirty="0">
                <a:solidFill>
                  <a:schemeClr val="accent3">
                    <a:lumMod val="75000"/>
                  </a:schemeClr>
                </a:solidFill>
                <a:latin typeface="Georgia" panose="02040502050405020303" pitchFamily="18" charset="0"/>
              </a:rPr>
            </a:br>
            <a:r>
              <a:rPr lang="en-US" sz="2400" b="1" dirty="0">
                <a:solidFill>
                  <a:srgbClr val="00B0F0"/>
                </a:solidFill>
                <a:latin typeface="Georgia" panose="02040502050405020303" pitchFamily="18" charset="0"/>
              </a:rPr>
              <a:t>‘</a:t>
            </a:r>
            <a:r>
              <a:rPr lang="en-US" sz="2400" b="1" u="sng" dirty="0">
                <a:solidFill>
                  <a:srgbClr val="00B0F0"/>
                </a:solidFill>
                <a:latin typeface="Georgia" panose="02040502050405020303" pitchFamily="18" charset="0"/>
              </a:rPr>
              <a:t>I am ascendin</a:t>
            </a:r>
            <a:r>
              <a:rPr lang="en-US" sz="2400" b="1" dirty="0">
                <a:solidFill>
                  <a:srgbClr val="00B0F0"/>
                </a:solidFill>
                <a:latin typeface="Georgia" panose="02040502050405020303" pitchFamily="18" charset="0"/>
              </a:rPr>
              <a:t>g </a:t>
            </a:r>
            <a:r>
              <a:rPr lang="en-US" sz="2400" b="1" u="sng" dirty="0">
                <a:solidFill>
                  <a:srgbClr val="00B0F0"/>
                </a:solidFill>
                <a:latin typeface="Georgia" panose="02040502050405020303" pitchFamily="18" charset="0"/>
              </a:rPr>
              <a:t>to M</a:t>
            </a:r>
            <a:r>
              <a:rPr lang="en-US" sz="2400" b="1" dirty="0">
                <a:solidFill>
                  <a:srgbClr val="00B0F0"/>
                </a:solidFill>
                <a:latin typeface="Georgia" panose="02040502050405020303" pitchFamily="18" charset="0"/>
              </a:rPr>
              <a:t>y </a:t>
            </a:r>
            <a:r>
              <a:rPr lang="en-US" sz="2400" b="1" u="sng" dirty="0">
                <a:solidFill>
                  <a:srgbClr val="00B0F0"/>
                </a:solidFill>
                <a:latin typeface="Georgia" panose="02040502050405020303" pitchFamily="18" charset="0"/>
              </a:rPr>
              <a:t>Father</a:t>
            </a:r>
            <a:r>
              <a:rPr lang="en-US" sz="2400" b="1" dirty="0">
                <a:solidFill>
                  <a:srgbClr val="00B0F0"/>
                </a:solidFill>
                <a:latin typeface="Georgia" panose="02040502050405020303" pitchFamily="18" charset="0"/>
              </a:rPr>
              <a:t> and your Father, and to My Elohim and your Elohim.’ ” </a:t>
            </a:r>
          </a:p>
          <a:p>
            <a:endParaRPr lang="en-US" dirty="0"/>
          </a:p>
        </p:txBody>
      </p:sp>
      <p:sp>
        <p:nvSpPr>
          <p:cNvPr id="2" name="Slide Number Placeholder 1"/>
          <p:cNvSpPr>
            <a:spLocks noGrp="1"/>
          </p:cNvSpPr>
          <p:nvPr>
            <p:ph type="sldNum" sz="quarter" idx="12"/>
          </p:nvPr>
        </p:nvSpPr>
        <p:spPr>
          <a:xfrm>
            <a:off x="-27296" y="6687402"/>
            <a:ext cx="372684" cy="219354"/>
          </a:xfrm>
        </p:spPr>
        <p:txBody>
          <a:bodyPr/>
          <a:lstStyle/>
          <a:p>
            <a:fld id="{D57F1E4F-1CFF-5643-939E-217C01CDF565}" type="slidenum">
              <a:rPr lang="en-US" sz="1200" smtClean="0">
                <a:solidFill>
                  <a:schemeClr val="tx1"/>
                </a:solidFill>
              </a:rPr>
              <a:pPr/>
              <a:t>87</a:t>
            </a:fld>
            <a:endParaRPr lang="en-US" sz="1200" dirty="0">
              <a:solidFill>
                <a:schemeClr val="tx1"/>
              </a:solidFill>
            </a:endParaRPr>
          </a:p>
        </p:txBody>
      </p:sp>
    </p:spTree>
    <p:extLst>
      <p:ext uri="{BB962C8B-B14F-4D97-AF65-F5344CB8AC3E}">
        <p14:creationId xmlns:p14="http://schemas.microsoft.com/office/powerpoint/2010/main" val="340909617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175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1750" fill="hold"/>
                                        <p:tgtEl>
                                          <p:spTgt spid="3">
                                            <p:txEl>
                                              <p:pRg st="8" end="8"/>
                                            </p:txEl>
                                          </p:spTgt>
                                        </p:tgtEl>
                                        <p:attrNameLst>
                                          <p:attrName>ppt_h</p:attrName>
                                        </p:attrNameLst>
                                      </p:cBhvr>
                                      <p:tavLst>
                                        <p:tav tm="0">
                                          <p:val>
                                            <p:fltVal val="0"/>
                                          </p:val>
                                        </p:tav>
                                        <p:tav tm="100000">
                                          <p:val>
                                            <p:strVal val="#ppt_h"/>
                                          </p:val>
                                        </p:tav>
                                      </p:tavLst>
                                    </p:anim>
                                    <p:anim calcmode="lin" valueType="num">
                                      <p:cBhvr>
                                        <p:cTn id="9" dur="175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10" dur="1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9933"/>
            </a:gs>
            <a:gs pos="44000">
              <a:srgbClr val="0BD6EB"/>
            </a:gs>
            <a:gs pos="63000">
              <a:srgbClr val="CC00FF"/>
            </a:gs>
          </a:gsLst>
          <a:path path="rect">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6" y="218364"/>
            <a:ext cx="11764371" cy="6414448"/>
          </a:xfrm>
          <a:solidFill>
            <a:schemeClr val="bg1"/>
          </a:solidFill>
          <a:scene3d>
            <a:camera prst="orthographicFront"/>
            <a:lightRig rig="threePt" dir="t"/>
          </a:scene3d>
          <a:sp3d>
            <a:bevelT/>
          </a:sp3d>
        </p:spPr>
        <p:txBody>
          <a:bodyPr anchor="ctr">
            <a:normAutofit lnSpcReduction="10000"/>
            <a:sp3d extrusionH="57150">
              <a:bevelT w="38100" h="38100"/>
            </a:sp3d>
          </a:bodyPr>
          <a:lstStyle/>
          <a:p>
            <a:pPr marL="0" indent="0">
              <a:spcBef>
                <a:spcPts val="1200"/>
              </a:spcBef>
              <a:buNone/>
            </a:pPr>
            <a:r>
              <a:rPr lang="en-US" sz="2400" dirty="0">
                <a:solidFill>
                  <a:schemeClr val="tx1">
                    <a:lumMod val="95000"/>
                    <a:lumOff val="5000"/>
                  </a:schemeClr>
                </a:solidFill>
                <a:latin typeface="Calibri" panose="020F0502020204030204" pitchFamily="34" charset="0"/>
              </a:rPr>
              <a:t>Where did </a:t>
            </a:r>
            <a:r>
              <a:rPr lang="en-US" sz="2400" b="1" dirty="0" err="1">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assert He was traveling to?</a:t>
            </a:r>
          </a:p>
          <a:p>
            <a:pPr marL="0" indent="0" algn="ctr">
              <a:lnSpc>
                <a:spcPct val="110000"/>
              </a:lnSpc>
              <a:spcBef>
                <a:spcPts val="1200"/>
              </a:spcBef>
              <a:buNone/>
            </a:pPr>
            <a:r>
              <a:rPr lang="en-US" sz="2400" b="1" dirty="0">
                <a:ln>
                  <a:solidFill>
                    <a:sysClr val="windowText" lastClr="000000"/>
                  </a:solidFill>
                </a:ln>
                <a:solidFill>
                  <a:srgbClr val="00B0F0"/>
                </a:solidFill>
                <a:effectLst>
                  <a:glow rad="127000">
                    <a:srgbClr val="FFFF00"/>
                  </a:glow>
                </a:effectLst>
                <a:latin typeface="Georgia" panose="02040502050405020303" pitchFamily="18" charset="0"/>
              </a:rPr>
              <a:t>“I am ascending </a:t>
            </a:r>
            <a:r>
              <a:rPr lang="en-US" sz="2400" b="1" u="sng" dirty="0">
                <a:solidFill>
                  <a:srgbClr val="00B0F0"/>
                </a:solidFill>
                <a:latin typeface="Georgia" panose="02040502050405020303" pitchFamily="18" charset="0"/>
              </a:rPr>
              <a:t>to M</a:t>
            </a:r>
            <a:r>
              <a:rPr lang="en-US" sz="2400" b="1" dirty="0">
                <a:solidFill>
                  <a:srgbClr val="00B0F0"/>
                </a:solidFill>
                <a:latin typeface="Georgia" panose="02040502050405020303" pitchFamily="18" charset="0"/>
              </a:rPr>
              <a:t>y </a:t>
            </a:r>
            <a:r>
              <a:rPr lang="en-US" sz="2400" b="1" u="sng" dirty="0">
                <a:solidFill>
                  <a:srgbClr val="00B0F0"/>
                </a:solidFill>
                <a:latin typeface="Georgia" panose="02040502050405020303" pitchFamily="18" charset="0"/>
              </a:rPr>
              <a:t>Father</a:t>
            </a:r>
            <a:r>
              <a:rPr lang="en-US" sz="2400" b="1" dirty="0">
                <a:solidFill>
                  <a:srgbClr val="00B0F0"/>
                </a:solidFill>
                <a:latin typeface="Georgia" panose="02040502050405020303" pitchFamily="18" charset="0"/>
              </a:rPr>
              <a:t> and your Father, </a:t>
            </a:r>
            <a:br>
              <a:rPr lang="en-US" sz="2400" b="1" dirty="0">
                <a:solidFill>
                  <a:srgbClr val="00B0F0"/>
                </a:solidFill>
                <a:latin typeface="Georgia" panose="02040502050405020303" pitchFamily="18" charset="0"/>
              </a:rPr>
            </a:br>
            <a:r>
              <a:rPr lang="en-US" sz="2400" b="1" dirty="0">
                <a:solidFill>
                  <a:srgbClr val="00B0F0"/>
                </a:solidFill>
                <a:latin typeface="Georgia" panose="02040502050405020303" pitchFamily="18" charset="0"/>
              </a:rPr>
              <a:t>and to My Elohim and your Elohim.” </a:t>
            </a:r>
          </a:p>
          <a:p>
            <a:pPr marL="0" indent="0">
              <a:spcBef>
                <a:spcPts val="1200"/>
              </a:spcBef>
              <a:buNone/>
            </a:pPr>
            <a:r>
              <a:rPr lang="en-US" sz="2400" b="1" dirty="0" err="1">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was ascending to our Father </a:t>
            </a:r>
            <a:r>
              <a:rPr lang="en-US" sz="2400" b="1" dirty="0" err="1">
                <a:solidFill>
                  <a:schemeClr val="accent5">
                    <a:lumMod val="75000"/>
                  </a:schemeClr>
                </a:solidFill>
                <a:latin typeface="Calibri" panose="020F0502020204030204" pitchFamily="34" charset="0"/>
              </a:rPr>
              <a:t>Yahuah</a:t>
            </a:r>
            <a:r>
              <a:rPr lang="en-US" sz="2400" b="1" dirty="0">
                <a:solidFill>
                  <a:schemeClr val="accent5">
                    <a:lumMod val="75000"/>
                  </a:schemeClr>
                </a:solidFill>
                <a:latin typeface="Calibri" panose="020F0502020204030204" pitchFamily="34" charset="0"/>
              </a:rPr>
              <a:t>.</a:t>
            </a:r>
            <a:r>
              <a:rPr lang="en-US" sz="2400" dirty="0">
                <a:solidFill>
                  <a:schemeClr val="accent5">
                    <a:lumMod val="75000"/>
                  </a:schemeClr>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But </a:t>
            </a:r>
            <a:r>
              <a:rPr lang="en-US" sz="3600" u="sng" dirty="0">
                <a:solidFill>
                  <a:srgbClr val="FF0000"/>
                </a:solidFill>
                <a:latin typeface="Calibri" panose="020F0502020204030204" pitchFamily="34" charset="0"/>
              </a:rPr>
              <a:t>WHY</a:t>
            </a:r>
            <a:r>
              <a:rPr lang="en-US" sz="2400" dirty="0">
                <a:solidFill>
                  <a:schemeClr val="tx1">
                    <a:lumMod val="95000"/>
                    <a:lumOff val="5000"/>
                  </a:schemeClr>
                </a:solidFill>
                <a:latin typeface="Calibri" panose="020F0502020204030204" pitchFamily="34" charset="0"/>
              </a:rPr>
              <a:t> is the question!</a:t>
            </a:r>
          </a:p>
          <a:p>
            <a:pPr marL="0" indent="0">
              <a:spcBef>
                <a:spcPts val="1200"/>
              </a:spcBef>
              <a:buNone/>
            </a:pPr>
            <a:r>
              <a:rPr lang="en-US" sz="2400" dirty="0">
                <a:solidFill>
                  <a:schemeClr val="tx1">
                    <a:lumMod val="95000"/>
                    <a:lumOff val="5000"/>
                  </a:schemeClr>
                </a:solidFill>
                <a:latin typeface="Calibri" panose="020F0502020204030204" pitchFamily="34" charset="0"/>
              </a:rPr>
              <a:t>What cycle of the week was it presently?  </a:t>
            </a:r>
          </a:p>
          <a:p>
            <a:pPr marL="0" indent="0" algn="ctr">
              <a:spcBef>
                <a:spcPts val="1200"/>
              </a:spcBef>
              <a:buNone/>
            </a:pPr>
            <a:r>
              <a:rPr lang="en-US" sz="2400" dirty="0">
                <a:solidFill>
                  <a:schemeClr val="tx1">
                    <a:lumMod val="95000"/>
                    <a:lumOff val="5000"/>
                  </a:schemeClr>
                </a:solidFill>
                <a:latin typeface="Calibri" panose="020F0502020204030204" pitchFamily="34" charset="0"/>
              </a:rPr>
              <a:t>The </a:t>
            </a:r>
            <a:r>
              <a:rPr lang="en-US" sz="2400" dirty="0">
                <a:solidFill>
                  <a:schemeClr val="tx1">
                    <a:lumMod val="95000"/>
                    <a:lumOff val="5000"/>
                  </a:schemeClr>
                </a:solidFill>
                <a:effectLst>
                  <a:glow rad="292100">
                    <a:srgbClr val="FFFF00"/>
                  </a:glow>
                </a:effectLst>
                <a:latin typeface="Arial Black" panose="020B0A04020102020204" pitchFamily="34" charset="0"/>
              </a:rPr>
              <a:t>DAWN</a:t>
            </a:r>
            <a:r>
              <a:rPr lang="en-US" sz="2400" dirty="0">
                <a:solidFill>
                  <a:schemeClr val="tx1">
                    <a:lumMod val="95000"/>
                    <a:lumOff val="5000"/>
                  </a:schemeClr>
                </a:solidFill>
                <a:latin typeface="Calibri" panose="020F0502020204030204" pitchFamily="34" charset="0"/>
              </a:rPr>
              <a:t> brought forth </a:t>
            </a:r>
            <a:r>
              <a:rPr lang="en-US" sz="2400" b="1" dirty="0">
                <a:solidFill>
                  <a:srgbClr val="0000FF"/>
                </a:solidFill>
                <a:latin typeface="Calibri" panose="020F0502020204030204" pitchFamily="34" charset="0"/>
              </a:rPr>
              <a:t>Yahuah’s</a:t>
            </a:r>
            <a:r>
              <a:rPr lang="en-US" sz="2400" dirty="0">
                <a:solidFill>
                  <a:schemeClr val="tx1">
                    <a:lumMod val="95000"/>
                    <a:lumOff val="5000"/>
                  </a:schemeClr>
                </a:solidFill>
                <a:latin typeface="Calibri" panose="020F0502020204030204" pitchFamily="34" charset="0"/>
              </a:rPr>
              <a:t> </a:t>
            </a:r>
            <a:r>
              <a:rPr lang="en-US" sz="2400" u="sng" dirty="0">
                <a:solidFill>
                  <a:schemeClr val="tx1">
                    <a:lumMod val="95000"/>
                    <a:lumOff val="5000"/>
                  </a:schemeClr>
                </a:solidFill>
                <a:latin typeface="Calibri" panose="020F0502020204030204" pitchFamily="34" charset="0"/>
              </a:rPr>
              <a:t>1</a:t>
            </a:r>
            <a:r>
              <a:rPr lang="en-US" sz="2400" u="sng" baseline="30000" dirty="0">
                <a:solidFill>
                  <a:schemeClr val="tx1">
                    <a:lumMod val="95000"/>
                    <a:lumOff val="5000"/>
                  </a:schemeClr>
                </a:solidFill>
                <a:latin typeface="Calibri" panose="020F0502020204030204" pitchFamily="34" charset="0"/>
              </a:rPr>
              <a:t>st</a:t>
            </a:r>
            <a:r>
              <a:rPr lang="en-US" sz="2400" u="sng" dirty="0">
                <a:solidFill>
                  <a:schemeClr val="tx1">
                    <a:lumMod val="95000"/>
                    <a:lumOff val="5000"/>
                  </a:schemeClr>
                </a:solidFill>
                <a:latin typeface="Calibri" panose="020F0502020204030204" pitchFamily="34" charset="0"/>
              </a:rPr>
              <a:t> c</a:t>
            </a:r>
            <a:r>
              <a:rPr lang="en-US" sz="2400" dirty="0">
                <a:solidFill>
                  <a:schemeClr val="tx1">
                    <a:lumMod val="95000"/>
                    <a:lumOff val="5000"/>
                  </a:schemeClr>
                </a:solidFill>
                <a:latin typeface="Calibri" panose="020F0502020204030204" pitchFamily="34" charset="0"/>
              </a:rPr>
              <a:t>y</a:t>
            </a:r>
            <a:r>
              <a:rPr lang="en-US" sz="2400" u="sng" dirty="0">
                <a:solidFill>
                  <a:schemeClr val="tx1">
                    <a:lumMod val="95000"/>
                    <a:lumOff val="5000"/>
                  </a:schemeClr>
                </a:solidFill>
                <a:latin typeface="Calibri" panose="020F0502020204030204" pitchFamily="34" charset="0"/>
              </a:rPr>
              <a:t>cle of the week</a:t>
            </a:r>
            <a:r>
              <a:rPr lang="en-US" sz="2400" dirty="0">
                <a:solidFill>
                  <a:schemeClr val="tx1">
                    <a:lumMod val="95000"/>
                    <a:lumOff val="5000"/>
                  </a:schemeClr>
                </a:solidFill>
                <a:latin typeface="Calibri" panose="020F0502020204030204" pitchFamily="34" charset="0"/>
              </a:rPr>
              <a:t> and most importantly, </a:t>
            </a:r>
            <a:br>
              <a:rPr lang="en-US" sz="2400" dirty="0">
                <a:solidFill>
                  <a:schemeClr val="tx1">
                    <a:lumMod val="95000"/>
                    <a:lumOff val="5000"/>
                  </a:schemeClr>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the 1</a:t>
            </a:r>
            <a:r>
              <a:rPr lang="en-US" sz="2400" baseline="30000" dirty="0">
                <a:solidFill>
                  <a:schemeClr val="tx1">
                    <a:lumMod val="95000"/>
                    <a:lumOff val="5000"/>
                  </a:schemeClr>
                </a:solidFill>
                <a:latin typeface="Calibri" panose="020F0502020204030204" pitchFamily="34" charset="0"/>
              </a:rPr>
              <a:t>st</a:t>
            </a:r>
            <a:r>
              <a:rPr lang="en-US" sz="2400" dirty="0">
                <a:solidFill>
                  <a:schemeClr val="tx1">
                    <a:lumMod val="95000"/>
                    <a:lumOff val="5000"/>
                  </a:schemeClr>
                </a:solidFill>
                <a:latin typeface="Calibri" panose="020F0502020204030204" pitchFamily="34" charset="0"/>
              </a:rPr>
              <a:t> cycle of the week </a:t>
            </a:r>
            <a:r>
              <a:rPr lang="en-US" sz="4000" dirty="0">
                <a:solidFill>
                  <a:srgbClr val="FF0066"/>
                </a:solidFill>
                <a:latin typeface="Calibri" panose="020F0502020204030204" pitchFamily="34" charset="0"/>
              </a:rPr>
              <a:t>AFTER THE </a:t>
            </a:r>
            <a:r>
              <a:rPr lang="en-US" sz="4000" b="1" dirty="0">
                <a:solidFill>
                  <a:srgbClr val="CC00FF"/>
                </a:solidFill>
                <a:latin typeface="Calibri" panose="020F0502020204030204" pitchFamily="34" charset="0"/>
              </a:rPr>
              <a:t>FIRST</a:t>
            </a:r>
            <a:r>
              <a:rPr lang="en-US" sz="4000" dirty="0">
                <a:solidFill>
                  <a:srgbClr val="FF0066"/>
                </a:solidFill>
                <a:latin typeface="Calibri" panose="020F0502020204030204" pitchFamily="34" charset="0"/>
              </a:rPr>
              <a:t> </a:t>
            </a:r>
            <a:r>
              <a:rPr lang="en-US" sz="4000" u="sng" dirty="0">
                <a:solidFill>
                  <a:srgbClr val="FF0066"/>
                </a:solidFill>
                <a:latin typeface="Calibri" panose="020F0502020204030204" pitchFamily="34" charset="0"/>
              </a:rPr>
              <a:t>7</a:t>
            </a:r>
            <a:r>
              <a:rPr lang="en-US" sz="4000" u="sng" baseline="30000" dirty="0">
                <a:solidFill>
                  <a:srgbClr val="FF0066"/>
                </a:solidFill>
                <a:latin typeface="Calibri" panose="020F0502020204030204" pitchFamily="34" charset="0"/>
              </a:rPr>
              <a:t>TH</a:t>
            </a:r>
            <a:r>
              <a:rPr lang="en-US" sz="4000" u="sng" dirty="0">
                <a:solidFill>
                  <a:srgbClr val="FF0066"/>
                </a:solidFill>
                <a:latin typeface="Calibri" panose="020F0502020204030204" pitchFamily="34" charset="0"/>
              </a:rPr>
              <a:t> DAY SABBATH</a:t>
            </a:r>
            <a:r>
              <a:rPr lang="en-US" sz="4000" dirty="0">
                <a:solidFill>
                  <a:srgbClr val="FF0066"/>
                </a:solidFill>
                <a:latin typeface="Calibri" panose="020F0502020204030204" pitchFamily="34" charset="0"/>
              </a:rPr>
              <a:t> </a:t>
            </a:r>
            <a:br>
              <a:rPr lang="en-US" sz="4000" dirty="0">
                <a:solidFill>
                  <a:srgbClr val="FF0066"/>
                </a:solidFill>
                <a:latin typeface="Calibri" panose="020F0502020204030204" pitchFamily="34" charset="0"/>
              </a:rPr>
            </a:br>
            <a:r>
              <a:rPr lang="en-US" sz="4000" b="1" u="sng" dirty="0">
                <a:solidFill>
                  <a:schemeClr val="tx1">
                    <a:lumMod val="95000"/>
                    <a:lumOff val="5000"/>
                  </a:schemeClr>
                </a:solidFill>
                <a:effectLst>
                  <a:glow rad="127000">
                    <a:srgbClr val="00FFFF"/>
                  </a:glow>
                </a:effectLst>
                <a:latin typeface="Calibri" panose="020F0502020204030204" pitchFamily="34" charset="0"/>
              </a:rPr>
              <a:t>WITHIN THE FEAST</a:t>
            </a:r>
            <a:r>
              <a:rPr lang="en-US" sz="4000" b="1" dirty="0">
                <a:solidFill>
                  <a:schemeClr val="tx1">
                    <a:lumMod val="95000"/>
                    <a:lumOff val="5000"/>
                  </a:schemeClr>
                </a:solidFill>
                <a:effectLst>
                  <a:glow rad="127000">
                    <a:srgbClr val="00FFFF"/>
                  </a:glow>
                </a:effectLst>
                <a:latin typeface="Calibri" panose="020F0502020204030204" pitchFamily="34" charset="0"/>
              </a:rPr>
              <a:t> </a:t>
            </a:r>
            <a:r>
              <a:rPr lang="en-US" sz="4000" dirty="0">
                <a:solidFill>
                  <a:srgbClr val="FF0066"/>
                </a:solidFill>
                <a:latin typeface="Calibri" panose="020F0502020204030204" pitchFamily="34" charset="0"/>
              </a:rPr>
              <a:t>OF UNLEAVENED BREAD!</a:t>
            </a:r>
          </a:p>
          <a:p>
            <a:pPr marL="0" indent="0">
              <a:buNone/>
            </a:pPr>
            <a:r>
              <a:rPr lang="en-US" sz="4000" dirty="0">
                <a:solidFill>
                  <a:srgbClr val="FF0066"/>
                </a:solidFill>
                <a:latin typeface="Calibri" panose="020F0502020204030204" pitchFamily="34" charset="0"/>
              </a:rPr>
              <a:t>Saying this is important, is a massive </a:t>
            </a:r>
            <a:r>
              <a:rPr lang="en-US" sz="4000" u="sng" dirty="0">
                <a:solidFill>
                  <a:srgbClr val="FF0066"/>
                </a:solidFill>
                <a:latin typeface="Calibri" panose="020F0502020204030204" pitchFamily="34" charset="0"/>
              </a:rPr>
              <a:t>understatement</a:t>
            </a:r>
            <a:r>
              <a:rPr lang="en-US" sz="4000" dirty="0">
                <a:solidFill>
                  <a:srgbClr val="FF0066"/>
                </a:solidFill>
                <a:latin typeface="Calibri" panose="020F0502020204030204" pitchFamily="34" charset="0"/>
              </a:rPr>
              <a:t>!</a:t>
            </a:r>
          </a:p>
          <a:p>
            <a:pPr marL="0" indent="0" algn="ctr">
              <a:buNone/>
            </a:pPr>
            <a:r>
              <a:rPr lang="en-US" sz="8000" b="1" u="sng" dirty="0">
                <a:ln>
                  <a:solidFill>
                    <a:sysClr val="windowText" lastClr="000000"/>
                  </a:solidFill>
                </a:ln>
                <a:gradFill>
                  <a:gsLst>
                    <a:gs pos="39000">
                      <a:srgbClr val="FF9933"/>
                    </a:gs>
                    <a:gs pos="58000">
                      <a:srgbClr val="0BD6EB"/>
                    </a:gs>
                    <a:gs pos="78000">
                      <a:srgbClr val="CC00FF"/>
                    </a:gs>
                  </a:gsLst>
                  <a:path path="rect">
                    <a:fillToRect l="100000" t="100000"/>
                  </a:path>
                </a:gradFill>
                <a:latin typeface="Comic Sans MS" panose="030F0702030302020204" pitchFamily="66" charset="0"/>
              </a:rPr>
              <a:t>HUGE</a:t>
            </a:r>
            <a:r>
              <a:rPr lang="en-US" sz="8000" b="1" dirty="0">
                <a:ln>
                  <a:solidFill>
                    <a:sysClr val="windowText" lastClr="000000"/>
                  </a:solidFill>
                </a:ln>
                <a:gradFill>
                  <a:gsLst>
                    <a:gs pos="39000">
                      <a:srgbClr val="FF9933"/>
                    </a:gs>
                    <a:gs pos="58000">
                      <a:srgbClr val="0BD6EB"/>
                    </a:gs>
                    <a:gs pos="78000">
                      <a:srgbClr val="CC00FF"/>
                    </a:gs>
                  </a:gsLst>
                  <a:path path="rect">
                    <a:fillToRect l="100000" t="100000"/>
                  </a:path>
                </a:gradFill>
                <a:latin typeface="Comic Sans MS" panose="030F0702030302020204" pitchFamily="66" charset="0"/>
              </a:rPr>
              <a:t>!</a:t>
            </a:r>
          </a:p>
        </p:txBody>
      </p:sp>
      <p:sp>
        <p:nvSpPr>
          <p:cNvPr id="2" name="Slide Number Placeholder 1"/>
          <p:cNvSpPr>
            <a:spLocks noGrp="1"/>
          </p:cNvSpPr>
          <p:nvPr>
            <p:ph type="sldNum" sz="quarter" idx="12"/>
          </p:nvPr>
        </p:nvSpPr>
        <p:spPr>
          <a:xfrm>
            <a:off x="18374" y="6660108"/>
            <a:ext cx="372684" cy="205287"/>
          </a:xfrm>
        </p:spPr>
        <p:txBody>
          <a:bodyPr/>
          <a:lstStyle/>
          <a:p>
            <a:fld id="{D57F1E4F-1CFF-5643-939E-217C01CDF565}" type="slidenum">
              <a:rPr lang="en-US" sz="1200" smtClean="0">
                <a:solidFill>
                  <a:schemeClr val="tx1"/>
                </a:solidFill>
              </a:rPr>
              <a:pPr/>
              <a:t>88</a:t>
            </a:fld>
            <a:endParaRPr lang="en-US" sz="1200" dirty="0">
              <a:solidFill>
                <a:schemeClr val="tx1"/>
              </a:solidFill>
            </a:endParaRPr>
          </a:p>
        </p:txBody>
      </p:sp>
    </p:spTree>
    <p:extLst>
      <p:ext uri="{BB962C8B-B14F-4D97-AF65-F5344CB8AC3E}">
        <p14:creationId xmlns:p14="http://schemas.microsoft.com/office/powerpoint/2010/main" val="412625048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Vertical)">
                                      <p:cBhvr>
                                        <p:cTn id="12" dur="500"/>
                                        <p:tgtEl>
                                          <p:spTgt spid="3">
                                            <p:txEl>
                                              <p:pRg st="2" end="2"/>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out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25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25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25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25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80">
                                          <p:stCondLst>
                                            <p:cond delay="0"/>
                                          </p:stCondLst>
                                        </p:cTn>
                                        <p:tgtEl>
                                          <p:spTgt spid="3">
                                            <p:txEl>
                                              <p:pRg st="5" end="5"/>
                                            </p:txEl>
                                          </p:spTgt>
                                        </p:tgtEl>
                                      </p:cBhvr>
                                    </p:animEffect>
                                    <p:anim calcmode="lin" valueType="num">
                                      <p:cBhvr>
                                        <p:cTn id="2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5" end="5"/>
                                            </p:txEl>
                                          </p:spTgt>
                                        </p:tgtEl>
                                      </p:cBhvr>
                                      <p:to x="100000" y="60000"/>
                                    </p:animScale>
                                    <p:animScale>
                                      <p:cBhvr>
                                        <p:cTn id="35" dur="166" decel="50000">
                                          <p:stCondLst>
                                            <p:cond delay="676"/>
                                          </p:stCondLst>
                                        </p:cTn>
                                        <p:tgtEl>
                                          <p:spTgt spid="3">
                                            <p:txEl>
                                              <p:pRg st="5" end="5"/>
                                            </p:txEl>
                                          </p:spTgt>
                                        </p:tgtEl>
                                      </p:cBhvr>
                                      <p:to x="100000" y="100000"/>
                                    </p:animScale>
                                    <p:animScale>
                                      <p:cBhvr>
                                        <p:cTn id="36" dur="26">
                                          <p:stCondLst>
                                            <p:cond delay="1312"/>
                                          </p:stCondLst>
                                        </p:cTn>
                                        <p:tgtEl>
                                          <p:spTgt spid="3">
                                            <p:txEl>
                                              <p:pRg st="5" end="5"/>
                                            </p:txEl>
                                          </p:spTgt>
                                        </p:tgtEl>
                                      </p:cBhvr>
                                      <p:to x="100000" y="80000"/>
                                    </p:animScale>
                                    <p:animScale>
                                      <p:cBhvr>
                                        <p:cTn id="37" dur="166" decel="50000">
                                          <p:stCondLst>
                                            <p:cond delay="1338"/>
                                          </p:stCondLst>
                                        </p:cTn>
                                        <p:tgtEl>
                                          <p:spTgt spid="3">
                                            <p:txEl>
                                              <p:pRg st="5" end="5"/>
                                            </p:txEl>
                                          </p:spTgt>
                                        </p:tgtEl>
                                      </p:cBhvr>
                                      <p:to x="100000" y="100000"/>
                                    </p:animScale>
                                    <p:animScale>
                                      <p:cBhvr>
                                        <p:cTn id="38" dur="26">
                                          <p:stCondLst>
                                            <p:cond delay="1642"/>
                                          </p:stCondLst>
                                        </p:cTn>
                                        <p:tgtEl>
                                          <p:spTgt spid="3">
                                            <p:txEl>
                                              <p:pRg st="5" end="5"/>
                                            </p:txEl>
                                          </p:spTgt>
                                        </p:tgtEl>
                                      </p:cBhvr>
                                      <p:to x="100000" y="90000"/>
                                    </p:animScale>
                                    <p:animScale>
                                      <p:cBhvr>
                                        <p:cTn id="39" dur="166" decel="50000">
                                          <p:stCondLst>
                                            <p:cond delay="1668"/>
                                          </p:stCondLst>
                                        </p:cTn>
                                        <p:tgtEl>
                                          <p:spTgt spid="3">
                                            <p:txEl>
                                              <p:pRg st="5" end="5"/>
                                            </p:txEl>
                                          </p:spTgt>
                                        </p:tgtEl>
                                      </p:cBhvr>
                                      <p:to x="100000" y="100000"/>
                                    </p:animScale>
                                    <p:animScale>
                                      <p:cBhvr>
                                        <p:cTn id="40" dur="26">
                                          <p:stCondLst>
                                            <p:cond delay="1808"/>
                                          </p:stCondLst>
                                        </p:cTn>
                                        <p:tgtEl>
                                          <p:spTgt spid="3">
                                            <p:txEl>
                                              <p:pRg st="5" end="5"/>
                                            </p:txEl>
                                          </p:spTgt>
                                        </p:tgtEl>
                                      </p:cBhvr>
                                      <p:to x="100000" y="95000"/>
                                    </p:animScale>
                                    <p:animScale>
                                      <p:cBhvr>
                                        <p:cTn id="41" dur="166" decel="50000">
                                          <p:stCondLst>
                                            <p:cond delay="1834"/>
                                          </p:stCondLst>
                                        </p:cTn>
                                        <p:tgtEl>
                                          <p:spTgt spid="3">
                                            <p:txEl>
                                              <p:pRg st="5" end="5"/>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80">
                                          <p:stCondLst>
                                            <p:cond delay="0"/>
                                          </p:stCondLst>
                                        </p:cTn>
                                        <p:tgtEl>
                                          <p:spTgt spid="3">
                                            <p:txEl>
                                              <p:pRg st="6" end="6"/>
                                            </p:txEl>
                                          </p:spTgt>
                                        </p:tgtEl>
                                      </p:cBhvr>
                                    </p:animEffect>
                                    <p:anim calcmode="lin" valueType="num">
                                      <p:cBhvr>
                                        <p:cTn id="4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6" end="6"/>
                                            </p:txEl>
                                          </p:spTgt>
                                        </p:tgtEl>
                                      </p:cBhvr>
                                      <p:to x="100000" y="60000"/>
                                    </p:animScale>
                                    <p:animScale>
                                      <p:cBhvr>
                                        <p:cTn id="51" dur="166" decel="50000">
                                          <p:stCondLst>
                                            <p:cond delay="676"/>
                                          </p:stCondLst>
                                        </p:cTn>
                                        <p:tgtEl>
                                          <p:spTgt spid="3">
                                            <p:txEl>
                                              <p:pRg st="6" end="6"/>
                                            </p:txEl>
                                          </p:spTgt>
                                        </p:tgtEl>
                                      </p:cBhvr>
                                      <p:to x="100000" y="100000"/>
                                    </p:animScale>
                                    <p:animScale>
                                      <p:cBhvr>
                                        <p:cTn id="52" dur="26">
                                          <p:stCondLst>
                                            <p:cond delay="1312"/>
                                          </p:stCondLst>
                                        </p:cTn>
                                        <p:tgtEl>
                                          <p:spTgt spid="3">
                                            <p:txEl>
                                              <p:pRg st="6" end="6"/>
                                            </p:txEl>
                                          </p:spTgt>
                                        </p:tgtEl>
                                      </p:cBhvr>
                                      <p:to x="100000" y="80000"/>
                                    </p:animScale>
                                    <p:animScale>
                                      <p:cBhvr>
                                        <p:cTn id="53" dur="166" decel="50000">
                                          <p:stCondLst>
                                            <p:cond delay="1338"/>
                                          </p:stCondLst>
                                        </p:cTn>
                                        <p:tgtEl>
                                          <p:spTgt spid="3">
                                            <p:txEl>
                                              <p:pRg st="6" end="6"/>
                                            </p:txEl>
                                          </p:spTgt>
                                        </p:tgtEl>
                                      </p:cBhvr>
                                      <p:to x="100000" y="100000"/>
                                    </p:animScale>
                                    <p:animScale>
                                      <p:cBhvr>
                                        <p:cTn id="54" dur="26">
                                          <p:stCondLst>
                                            <p:cond delay="1642"/>
                                          </p:stCondLst>
                                        </p:cTn>
                                        <p:tgtEl>
                                          <p:spTgt spid="3">
                                            <p:txEl>
                                              <p:pRg st="6" end="6"/>
                                            </p:txEl>
                                          </p:spTgt>
                                        </p:tgtEl>
                                      </p:cBhvr>
                                      <p:to x="100000" y="90000"/>
                                    </p:animScale>
                                    <p:animScale>
                                      <p:cBhvr>
                                        <p:cTn id="55" dur="166" decel="50000">
                                          <p:stCondLst>
                                            <p:cond delay="1668"/>
                                          </p:stCondLst>
                                        </p:cTn>
                                        <p:tgtEl>
                                          <p:spTgt spid="3">
                                            <p:txEl>
                                              <p:pRg st="6" end="6"/>
                                            </p:txEl>
                                          </p:spTgt>
                                        </p:tgtEl>
                                      </p:cBhvr>
                                      <p:to x="100000" y="100000"/>
                                    </p:animScale>
                                    <p:animScale>
                                      <p:cBhvr>
                                        <p:cTn id="56" dur="26">
                                          <p:stCondLst>
                                            <p:cond delay="1808"/>
                                          </p:stCondLst>
                                        </p:cTn>
                                        <p:tgtEl>
                                          <p:spTgt spid="3">
                                            <p:txEl>
                                              <p:pRg st="6" end="6"/>
                                            </p:txEl>
                                          </p:spTgt>
                                        </p:tgtEl>
                                      </p:cBhvr>
                                      <p:to x="100000" y="95000"/>
                                    </p:animScale>
                                    <p:animScale>
                                      <p:cBhvr>
                                        <p:cTn id="57"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FF"/>
            </a:gs>
            <a:gs pos="74000">
              <a:srgbClr val="FF0000"/>
            </a:gs>
            <a:gs pos="100000">
              <a:srgbClr val="FF9933"/>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159799"/>
            <a:ext cx="11668835" cy="6613864"/>
          </a:xfrm>
          <a:solidFill>
            <a:schemeClr val="bg1"/>
          </a:solidFill>
          <a:scene3d>
            <a:camera prst="orthographicFront"/>
            <a:lightRig rig="threePt" dir="t"/>
          </a:scene3d>
          <a:sp3d>
            <a:bevelT/>
          </a:sp3d>
        </p:spPr>
        <p:txBody>
          <a:bodyPr anchor="ctr">
            <a:normAutofit lnSpcReduction="10000"/>
            <a:sp3d extrusionH="57150">
              <a:bevelT w="38100" h="38100"/>
            </a:sp3d>
          </a:bodyPr>
          <a:lstStyle/>
          <a:p>
            <a:pPr marL="0" indent="0">
              <a:spcBef>
                <a:spcPts val="1200"/>
              </a:spcBef>
              <a:buNone/>
            </a:pPr>
            <a:r>
              <a:rPr lang="en-US" sz="2400" dirty="0">
                <a:solidFill>
                  <a:schemeClr val="tx1">
                    <a:lumMod val="95000"/>
                    <a:lumOff val="5000"/>
                  </a:schemeClr>
                </a:solidFill>
                <a:latin typeface="Calibri" panose="020F0502020204030204" pitchFamily="34" charset="0"/>
              </a:rPr>
              <a:t>For a few thousand years the </a:t>
            </a:r>
            <a:r>
              <a:rPr lang="en-US" sz="2400" b="1" u="sng" dirty="0">
                <a:solidFill>
                  <a:srgbClr val="009999"/>
                </a:solidFill>
                <a:latin typeface="Calibri" panose="020F0502020204030204" pitchFamily="34" charset="0"/>
              </a:rPr>
              <a:t>Feast of the Harvest</a:t>
            </a:r>
            <a:r>
              <a:rPr lang="en-US" sz="2400" b="1" dirty="0">
                <a:solidFill>
                  <a:srgbClr val="009999"/>
                </a:solidFill>
                <a:latin typeface="Calibri" panose="020F0502020204030204" pitchFamily="34" charset="0"/>
              </a:rPr>
              <a:t> </a:t>
            </a:r>
            <a:r>
              <a:rPr lang="en-US" sz="2400" b="1" dirty="0">
                <a:solidFill>
                  <a:srgbClr val="9933FF"/>
                </a:solidFill>
                <a:latin typeface="Calibri" panose="020F0502020204030204" pitchFamily="34" charset="0"/>
              </a:rPr>
              <a:t>(Wave Sheaf) </a:t>
            </a:r>
            <a:r>
              <a:rPr lang="en-US" sz="2400" dirty="0">
                <a:solidFill>
                  <a:schemeClr val="tx1">
                    <a:lumMod val="95000"/>
                    <a:lumOff val="5000"/>
                  </a:schemeClr>
                </a:solidFill>
                <a:latin typeface="Calibri" panose="020F0502020204030204" pitchFamily="34" charset="0"/>
              </a:rPr>
              <a:t>had been prophesying of this most specific event!</a:t>
            </a:r>
          </a:p>
          <a:p>
            <a:pPr marL="457200" indent="-457200">
              <a:spcBef>
                <a:spcPts val="1200"/>
              </a:spcBef>
              <a:buFont typeface="+mj-lt"/>
              <a:buAutoNum type="arabicPeriod"/>
            </a:pP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being the Antitype (the first portion of the harvest) needed to ascend to </a:t>
            </a:r>
            <a:r>
              <a:rPr lang="en-US" sz="2400" b="1" dirty="0">
                <a:solidFill>
                  <a:schemeClr val="accent5">
                    <a:lumMod val="75000"/>
                  </a:schemeClr>
                </a:solidFill>
                <a:latin typeface="Calibri" panose="020F0502020204030204" pitchFamily="34" charset="0"/>
              </a:rPr>
              <a:t>Yahuah</a:t>
            </a:r>
            <a:r>
              <a:rPr lang="en-US" sz="2400" dirty="0">
                <a:solidFill>
                  <a:schemeClr val="tx1">
                    <a:lumMod val="95000"/>
                    <a:lumOff val="5000"/>
                  </a:schemeClr>
                </a:solidFill>
                <a:latin typeface="Calibri" panose="020F0502020204030204" pitchFamily="34" charset="0"/>
              </a:rPr>
              <a:t> the Father to present the first portion of the Harvest for acceptance.  That </a:t>
            </a:r>
            <a:r>
              <a:rPr lang="en-US" sz="2400" b="1" dirty="0">
                <a:solidFill>
                  <a:schemeClr val="tx1">
                    <a:lumMod val="95000"/>
                    <a:lumOff val="5000"/>
                  </a:schemeClr>
                </a:solidFill>
                <a:effectLst>
                  <a:glow rad="127000">
                    <a:srgbClr val="FFFF00"/>
                  </a:glow>
                </a:effectLst>
                <a:latin typeface="Calibri" panose="020F0502020204030204" pitchFamily="34" charset="0"/>
              </a:rPr>
              <a:t>first portion </a:t>
            </a:r>
            <a:r>
              <a:rPr lang="en-US" sz="2400" dirty="0">
                <a:solidFill>
                  <a:schemeClr val="tx1">
                    <a:lumMod val="95000"/>
                    <a:lumOff val="5000"/>
                  </a:schemeClr>
                </a:solidFill>
                <a:latin typeface="Calibri" panose="020F0502020204030204" pitchFamily="34" charset="0"/>
              </a:rPr>
              <a:t>of the Harvest was </a:t>
            </a: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Himself as the Ultimate Sacrifice; and, having triumphed over death, </a:t>
            </a:r>
            <a:r>
              <a:rPr lang="en-US" sz="2400" b="1" dirty="0">
                <a:solidFill>
                  <a:schemeClr val="accent5">
                    <a:lumMod val="75000"/>
                  </a:schemeClr>
                </a:solidFill>
                <a:latin typeface="Calibri" panose="020F0502020204030204" pitchFamily="34" charset="0"/>
              </a:rPr>
              <a:t>Yahusha</a:t>
            </a:r>
            <a:r>
              <a:rPr lang="en-US" sz="2400" dirty="0">
                <a:solidFill>
                  <a:schemeClr val="accent5">
                    <a:lumMod val="75000"/>
                  </a:schemeClr>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was the actual “first fruit” harvested from the grasp of death. </a:t>
            </a:r>
            <a:r>
              <a:rPr lang="en-US" sz="2400" b="1" dirty="0">
                <a:solidFill>
                  <a:schemeClr val="accent5">
                    <a:lumMod val="75000"/>
                  </a:schemeClr>
                </a:solidFill>
                <a:latin typeface="Calibri" panose="020F0502020204030204" pitchFamily="34" charset="0"/>
              </a:rPr>
              <a:t> Yahusha </a:t>
            </a:r>
            <a:r>
              <a:rPr lang="en-US" sz="2400" dirty="0">
                <a:solidFill>
                  <a:schemeClr val="tx1">
                    <a:lumMod val="95000"/>
                    <a:lumOff val="5000"/>
                  </a:schemeClr>
                </a:solidFill>
                <a:latin typeface="Calibri" panose="020F0502020204030204" pitchFamily="34" charset="0"/>
              </a:rPr>
              <a:t>needed to present Himself before </a:t>
            </a:r>
            <a:r>
              <a:rPr lang="en-US" sz="2400" b="1" dirty="0">
                <a:solidFill>
                  <a:schemeClr val="accent5">
                    <a:lumMod val="75000"/>
                  </a:schemeClr>
                </a:solidFill>
                <a:latin typeface="Calibri" panose="020F0502020204030204" pitchFamily="34" charset="0"/>
              </a:rPr>
              <a:t>Yahuah</a:t>
            </a:r>
            <a:r>
              <a:rPr lang="en-US" sz="2400" dirty="0">
                <a:solidFill>
                  <a:schemeClr val="tx1">
                    <a:lumMod val="95000"/>
                    <a:lumOff val="5000"/>
                  </a:schemeClr>
                </a:solidFill>
                <a:latin typeface="Calibri" panose="020F0502020204030204" pitchFamily="34" charset="0"/>
              </a:rPr>
              <a:t> in the Heavenly court for inspection and judgment to see if His Sacrifice would be accepted or not. </a:t>
            </a:r>
          </a:p>
          <a:p>
            <a:pPr marL="457200" indent="-457200">
              <a:spcBef>
                <a:spcPts val="1200"/>
              </a:spcBef>
              <a:buFont typeface="+mj-lt"/>
              <a:buAutoNum type="arabicPeriod"/>
            </a:pPr>
            <a:r>
              <a:rPr lang="en-US" sz="2400" dirty="0">
                <a:solidFill>
                  <a:schemeClr val="tx1">
                    <a:lumMod val="95000"/>
                    <a:lumOff val="5000"/>
                  </a:schemeClr>
                </a:solidFill>
                <a:latin typeface="Calibri" panose="020F0502020204030204" pitchFamily="34" charset="0"/>
              </a:rPr>
              <a:t>It was at this time (the 1</a:t>
            </a:r>
            <a:r>
              <a:rPr lang="en-US" sz="2400" baseline="30000" dirty="0">
                <a:solidFill>
                  <a:schemeClr val="tx1">
                    <a:lumMod val="95000"/>
                    <a:lumOff val="5000"/>
                  </a:schemeClr>
                </a:solidFill>
                <a:latin typeface="Calibri" panose="020F0502020204030204" pitchFamily="34" charset="0"/>
              </a:rPr>
              <a:t>st</a:t>
            </a:r>
            <a:r>
              <a:rPr lang="en-US" sz="2400" dirty="0">
                <a:solidFill>
                  <a:schemeClr val="tx1">
                    <a:lumMod val="95000"/>
                    <a:lumOff val="5000"/>
                  </a:schemeClr>
                </a:solidFill>
                <a:latin typeface="Calibri" panose="020F0502020204030204" pitchFamily="34" charset="0"/>
              </a:rPr>
              <a:t> cycle of the week after the 7</a:t>
            </a:r>
            <a:r>
              <a:rPr lang="en-US" sz="2400" baseline="30000" dirty="0">
                <a:solidFill>
                  <a:schemeClr val="tx1">
                    <a:lumMod val="95000"/>
                    <a:lumOff val="5000"/>
                  </a:schemeClr>
                </a:solidFill>
                <a:latin typeface="Calibri" panose="020F0502020204030204" pitchFamily="34" charset="0"/>
              </a:rPr>
              <a:t>th</a:t>
            </a:r>
            <a:r>
              <a:rPr lang="en-US" sz="2400" dirty="0">
                <a:solidFill>
                  <a:schemeClr val="tx1">
                    <a:lumMod val="95000"/>
                    <a:lumOff val="5000"/>
                  </a:schemeClr>
                </a:solidFill>
                <a:latin typeface="Calibri" panose="020F0502020204030204" pitchFamily="34" charset="0"/>
              </a:rPr>
              <a:t> Day Sabbath) that the </a:t>
            </a:r>
            <a:r>
              <a:rPr lang="en-US" sz="2400" b="1" u="sng" dirty="0">
                <a:solidFill>
                  <a:schemeClr val="accent1">
                    <a:lumMod val="60000"/>
                    <a:lumOff val="40000"/>
                  </a:schemeClr>
                </a:solidFill>
                <a:latin typeface="Calibri" panose="020F0502020204030204" pitchFamily="34" charset="0"/>
              </a:rPr>
              <a:t>Wave Sheaf</a:t>
            </a:r>
            <a:r>
              <a:rPr lang="en-US" sz="2400" dirty="0">
                <a:solidFill>
                  <a:schemeClr val="tx1">
                    <a:lumMod val="95000"/>
                    <a:lumOff val="5000"/>
                  </a:schemeClr>
                </a:solidFill>
                <a:latin typeface="Calibri" panose="020F0502020204030204" pitchFamily="34" charset="0"/>
              </a:rPr>
              <a:t> offering had been presented for thousands of years.  It was on this same cycle that </a:t>
            </a: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ascended to Heaven to present Himself to the Father as - </a:t>
            </a:r>
            <a:br>
              <a:rPr lang="en-US" sz="2400" dirty="0">
                <a:solidFill>
                  <a:schemeClr val="tx1">
                    <a:lumMod val="95000"/>
                    <a:lumOff val="5000"/>
                  </a:schemeClr>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 </a:t>
            </a:r>
            <a:r>
              <a:rPr lang="en-US" sz="3200" b="1" dirty="0">
                <a:ln w="3175">
                  <a:solidFill>
                    <a:srgbClr val="0000FF"/>
                  </a:solidFill>
                </a:ln>
                <a:solidFill>
                  <a:srgbClr val="00FFFF"/>
                </a:solidFill>
                <a:effectLst>
                  <a:glow rad="50800">
                    <a:schemeClr val="accent1">
                      <a:lumMod val="60000"/>
                      <a:lumOff val="40000"/>
                    </a:schemeClr>
                  </a:glow>
                  <a:outerShdw blurRad="50800" dist="50800" dir="5400000" sx="102000" sy="102000" algn="ctr" rotWithShape="0">
                    <a:srgbClr val="FFFF00"/>
                  </a:outerShdw>
                </a:effectLst>
                <a:latin typeface="Algerian" panose="04020705040A02060702" pitchFamily="82" charset="0"/>
              </a:rPr>
              <a:t>THE FIRSTFRUIT!  The </a:t>
            </a:r>
            <a:r>
              <a:rPr lang="en-US" sz="3200" b="1" dirty="0" err="1">
                <a:ln w="3175">
                  <a:solidFill>
                    <a:srgbClr val="0000FF"/>
                  </a:solidFill>
                </a:ln>
                <a:solidFill>
                  <a:srgbClr val="00FFFF"/>
                </a:solidFill>
                <a:effectLst>
                  <a:glow rad="50800">
                    <a:schemeClr val="accent1">
                      <a:lumMod val="60000"/>
                      <a:lumOff val="40000"/>
                    </a:schemeClr>
                  </a:glow>
                  <a:outerShdw blurRad="50800" dist="50800" dir="5400000" sx="102000" sy="102000" algn="ctr" rotWithShape="0">
                    <a:srgbClr val="FFFF00"/>
                  </a:outerShdw>
                </a:effectLst>
                <a:latin typeface="Algerian" panose="04020705040A02060702" pitchFamily="82" charset="0"/>
              </a:rPr>
              <a:t>Eh’Tzem</a:t>
            </a:r>
            <a:r>
              <a:rPr lang="en-US" sz="3200" b="1" dirty="0">
                <a:ln w="3175">
                  <a:solidFill>
                    <a:srgbClr val="0000FF"/>
                  </a:solidFill>
                </a:ln>
                <a:solidFill>
                  <a:srgbClr val="00FFFF"/>
                </a:solidFill>
                <a:effectLst>
                  <a:glow rad="50800">
                    <a:schemeClr val="accent1">
                      <a:lumMod val="60000"/>
                      <a:lumOff val="40000"/>
                    </a:schemeClr>
                  </a:glow>
                  <a:outerShdw blurRad="50800" dist="50800" dir="5400000" sx="102000" sy="102000" algn="ctr" rotWithShape="0">
                    <a:srgbClr val="FFFF00"/>
                  </a:outerShdw>
                </a:effectLst>
                <a:latin typeface="Algerian" panose="04020705040A02060702" pitchFamily="82" charset="0"/>
              </a:rPr>
              <a:t> (Bone structure)! </a:t>
            </a:r>
          </a:p>
          <a:p>
            <a:pPr marL="457200" indent="-457200">
              <a:spcBef>
                <a:spcPts val="1200"/>
              </a:spcBef>
              <a:buFont typeface="+mj-lt"/>
              <a:buAutoNum type="arabicPeriod"/>
            </a:pP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asked </a:t>
            </a:r>
            <a:r>
              <a:rPr lang="en-US" sz="2400" dirty="0" err="1">
                <a:solidFill>
                  <a:schemeClr val="tx1">
                    <a:lumMod val="95000"/>
                    <a:lumOff val="5000"/>
                  </a:schemeClr>
                </a:solidFill>
                <a:latin typeface="Calibri" panose="020F0502020204030204" pitchFamily="34" charset="0"/>
              </a:rPr>
              <a:t>Miryam</a:t>
            </a:r>
            <a:r>
              <a:rPr lang="en-US" sz="2400" dirty="0">
                <a:solidFill>
                  <a:schemeClr val="tx1">
                    <a:lumMod val="95000"/>
                    <a:lumOff val="5000"/>
                  </a:schemeClr>
                </a:solidFill>
                <a:latin typeface="Calibri" panose="020F0502020204030204" pitchFamily="34" charset="0"/>
              </a:rPr>
              <a:t> to not hold onto Him as He did not want to be delayed at all. </a:t>
            </a:r>
          </a:p>
          <a:p>
            <a:pPr marL="457200" indent="-457200">
              <a:buFont typeface="+mj-lt"/>
              <a:buAutoNum type="arabicPeriod"/>
            </a:pP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carried through with His intentions to fulfill the observance of the Feast of Harvest </a:t>
            </a:r>
            <a:r>
              <a:rPr lang="en-US" sz="2400" b="1" dirty="0">
                <a:solidFill>
                  <a:schemeClr val="accent1">
                    <a:lumMod val="60000"/>
                    <a:lumOff val="40000"/>
                  </a:schemeClr>
                </a:solidFill>
                <a:latin typeface="Calibri" panose="020F0502020204030204" pitchFamily="34" charset="0"/>
              </a:rPr>
              <a:t>(Wave Sheaf), </a:t>
            </a:r>
            <a:r>
              <a:rPr lang="en-US" sz="2400" dirty="0">
                <a:solidFill>
                  <a:schemeClr val="tx1">
                    <a:lumMod val="95000"/>
                    <a:lumOff val="5000"/>
                  </a:schemeClr>
                </a:solidFill>
                <a:latin typeface="Calibri" panose="020F0502020204030204" pitchFamily="34" charset="0"/>
              </a:rPr>
              <a:t>after His death — after the tree.   </a:t>
            </a:r>
            <a:r>
              <a:rPr lang="en-US" sz="2400" b="1" dirty="0">
                <a:solidFill>
                  <a:schemeClr val="accent5">
                    <a:lumMod val="75000"/>
                  </a:schemeClr>
                </a:solidFill>
                <a:latin typeface="Calibri" panose="020F0502020204030204" pitchFamily="34" charset="0"/>
              </a:rPr>
              <a:t>Yahusha</a:t>
            </a:r>
            <a:r>
              <a:rPr lang="en-US" sz="2400" dirty="0">
                <a:solidFill>
                  <a:schemeClr val="tx1">
                    <a:lumMod val="95000"/>
                    <a:lumOff val="5000"/>
                  </a:schemeClr>
                </a:solidFill>
                <a:latin typeface="Calibri" panose="020F0502020204030204" pitchFamily="34" charset="0"/>
              </a:rPr>
              <a:t> left us the example </a:t>
            </a:r>
            <a:br>
              <a:rPr lang="en-US" sz="2400" dirty="0">
                <a:solidFill>
                  <a:schemeClr val="tx1">
                    <a:lumMod val="95000"/>
                    <a:lumOff val="5000"/>
                  </a:schemeClr>
                </a:solidFill>
                <a:latin typeface="Calibri" panose="020F0502020204030204" pitchFamily="34" charset="0"/>
              </a:rPr>
            </a:br>
            <a:r>
              <a:rPr lang="en-US" sz="2400" dirty="0">
                <a:solidFill>
                  <a:schemeClr val="tx1">
                    <a:lumMod val="95000"/>
                    <a:lumOff val="5000"/>
                  </a:schemeClr>
                </a:solidFill>
                <a:latin typeface="Calibri" panose="020F0502020204030204" pitchFamily="34" charset="0"/>
              </a:rPr>
              <a:t>of observing the Feasts forever.  </a:t>
            </a:r>
            <a:r>
              <a:rPr lang="en-US" sz="2400" b="1" u="sng" dirty="0">
                <a:solidFill>
                  <a:srgbClr val="FF00FF"/>
                </a:solidFill>
                <a:latin typeface="Calibri" panose="020F0502020204030204" pitchFamily="34" charset="0"/>
              </a:rPr>
              <a:t>When</a:t>
            </a:r>
            <a:r>
              <a:rPr lang="en-US" sz="2400" b="1" dirty="0">
                <a:solidFill>
                  <a:srgbClr val="FF00FF"/>
                </a:solidFill>
                <a:latin typeface="Calibri" panose="020F0502020204030204" pitchFamily="34" charset="0"/>
              </a:rPr>
              <a:t>? </a:t>
            </a:r>
            <a:r>
              <a:rPr lang="en-US" sz="2400" dirty="0">
                <a:solidFill>
                  <a:schemeClr val="tx1">
                    <a:lumMod val="95000"/>
                    <a:lumOff val="5000"/>
                  </a:schemeClr>
                </a:solidFill>
                <a:latin typeface="Calibri" panose="020F0502020204030204" pitchFamily="34" charset="0"/>
              </a:rPr>
              <a:t>- just hours </a:t>
            </a:r>
            <a:r>
              <a:rPr lang="en-US" sz="2400" b="1" u="sng" dirty="0">
                <a:solidFill>
                  <a:srgbClr val="FF00FF"/>
                </a:solidFill>
                <a:latin typeface="Calibri" panose="020F0502020204030204" pitchFamily="34" charset="0"/>
              </a:rPr>
              <a:t>after</a:t>
            </a:r>
            <a:r>
              <a:rPr lang="en-US" sz="2400" dirty="0">
                <a:solidFill>
                  <a:schemeClr val="tx1">
                    <a:lumMod val="95000"/>
                    <a:lumOff val="5000"/>
                  </a:schemeClr>
                </a:solidFill>
                <a:latin typeface="Calibri" panose="020F0502020204030204" pitchFamily="34" charset="0"/>
              </a:rPr>
              <a:t> His resurrection.  </a:t>
            </a:r>
          </a:p>
        </p:txBody>
      </p:sp>
      <p:sp>
        <p:nvSpPr>
          <p:cNvPr id="2" name="Slide Number Placeholder 1"/>
          <p:cNvSpPr>
            <a:spLocks noGrp="1"/>
          </p:cNvSpPr>
          <p:nvPr>
            <p:ph type="sldNum" sz="quarter" idx="12"/>
          </p:nvPr>
        </p:nvSpPr>
        <p:spPr>
          <a:xfrm>
            <a:off x="0" y="6660108"/>
            <a:ext cx="354417" cy="230903"/>
          </a:xfrm>
        </p:spPr>
        <p:txBody>
          <a:bodyPr/>
          <a:lstStyle/>
          <a:p>
            <a:fld id="{D57F1E4F-1CFF-5643-939E-217C01CDF565}" type="slidenum">
              <a:rPr lang="en-US" sz="1200" smtClean="0">
                <a:solidFill>
                  <a:schemeClr val="tx1"/>
                </a:solidFill>
              </a:rPr>
              <a:pPr/>
              <a:t>89</a:t>
            </a:fld>
            <a:endParaRPr lang="en-US" sz="1200" dirty="0">
              <a:solidFill>
                <a:schemeClr val="tx1"/>
              </a:solidFill>
            </a:endParaRPr>
          </a:p>
        </p:txBody>
      </p:sp>
    </p:spTree>
    <p:extLst>
      <p:ext uri="{BB962C8B-B14F-4D97-AF65-F5344CB8AC3E}">
        <p14:creationId xmlns:p14="http://schemas.microsoft.com/office/powerpoint/2010/main" val="357116694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out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out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37000">
              <a:srgbClr val="F37EBB">
                <a:alpha val="40000"/>
              </a:srgbClr>
            </a:gs>
            <a:gs pos="57000">
              <a:srgbClr val="FFFF00">
                <a:alpha val="24000"/>
              </a:srgbClr>
            </a:gs>
            <a:gs pos="97000">
              <a:srgbClr val="0099CC"/>
            </a:gs>
            <a:gs pos="7000">
              <a:srgbClr val="9933FF">
                <a:lumMod val="61000"/>
                <a:lumOff val="39000"/>
                <a:alpha val="11000"/>
              </a:srgbClr>
            </a:gs>
          </a:gsLst>
          <a:path path="shape">
            <a:fillToRect l="50000" t="50000" r="50000" b="50000"/>
          </a:path>
        </a:gra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65715682"/>
              </p:ext>
            </p:extLst>
          </p:nvPr>
        </p:nvGraphicFramePr>
        <p:xfrm>
          <a:off x="365125" y="3567065"/>
          <a:ext cx="11461749" cy="753525"/>
        </p:xfrm>
        <a:graphic>
          <a:graphicData uri="http://schemas.openxmlformats.org/drawingml/2006/table">
            <a:tbl>
              <a:tblPr firstRow="1" bandRow="1">
                <a:tableStyleId>{5C22544A-7EE6-4342-B048-85BDC9FD1C3A}</a:tableStyleId>
              </a:tblPr>
              <a:tblGrid>
                <a:gridCol w="3820583">
                  <a:extLst>
                    <a:ext uri="{9D8B030D-6E8A-4147-A177-3AD203B41FA5}">
                      <a16:colId xmlns:a16="http://schemas.microsoft.com/office/drawing/2014/main" val="20000"/>
                    </a:ext>
                  </a:extLst>
                </a:gridCol>
                <a:gridCol w="3820583">
                  <a:extLst>
                    <a:ext uri="{9D8B030D-6E8A-4147-A177-3AD203B41FA5}">
                      <a16:colId xmlns:a16="http://schemas.microsoft.com/office/drawing/2014/main" val="20001"/>
                    </a:ext>
                  </a:extLst>
                </a:gridCol>
                <a:gridCol w="3820583">
                  <a:extLst>
                    <a:ext uri="{9D8B030D-6E8A-4147-A177-3AD203B41FA5}">
                      <a16:colId xmlns:a16="http://schemas.microsoft.com/office/drawing/2014/main" val="20002"/>
                    </a:ext>
                  </a:extLst>
                </a:gridCol>
              </a:tblGrid>
              <a:tr h="753525">
                <a:tc>
                  <a:txBody>
                    <a:bodyPr/>
                    <a:lstStyle/>
                    <a:p>
                      <a:pPr algn="ctr"/>
                      <a:r>
                        <a:rPr lang="en-CA" sz="2800" dirty="0">
                          <a:solidFill>
                            <a:srgbClr val="C00000"/>
                          </a:solidFill>
                        </a:rPr>
                        <a:t>Abib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99CC"/>
                    </a:solidFill>
                  </a:tcPr>
                </a:tc>
                <a:tc>
                  <a:txBody>
                    <a:bodyPr/>
                    <a:lstStyle/>
                    <a:p>
                      <a:pPr algn="ctr"/>
                      <a:r>
                        <a:rPr lang="en-CA" sz="2800" dirty="0"/>
                        <a:t>Abib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tx1"/>
                    </a:solidFill>
                  </a:tcPr>
                </a:tc>
                <a:tc>
                  <a:txBody>
                    <a:bodyPr/>
                    <a:lstStyle/>
                    <a:p>
                      <a:pPr algn="ctr"/>
                      <a:r>
                        <a:rPr lang="en-CA" sz="2800" dirty="0">
                          <a:solidFill>
                            <a:srgbClr val="C00000"/>
                          </a:solidFill>
                        </a:rPr>
                        <a:t>Abib 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99CC"/>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a:xfrm>
            <a:off x="11796665" y="6482281"/>
            <a:ext cx="395335" cy="375719"/>
          </a:xfrm>
          <a:scene3d>
            <a:camera prst="orthographicFront"/>
            <a:lightRig rig="threePt" dir="t"/>
          </a:scene3d>
          <a:sp3d>
            <a:bevelT w="165100" prst="coolSlant"/>
          </a:sp3d>
        </p:spPr>
        <p:txBody>
          <a:bodyPr>
            <a:sp3d extrusionH="57150">
              <a:bevelT w="38100" h="38100"/>
            </a:sp3d>
          </a:bodyPr>
          <a:lstStyle/>
          <a:p>
            <a:fld id="{D57F1E4F-1CFF-5643-939E-217C01CDF565}" type="slidenum">
              <a:rPr lang="en-US" sz="1100" smtClean="0">
                <a:solidFill>
                  <a:sysClr val="windowText" lastClr="000000"/>
                </a:solidFill>
              </a:rPr>
              <a:pPr/>
              <a:t>9</a:t>
            </a:fld>
            <a:endParaRPr lang="en-US" sz="1100" dirty="0">
              <a:solidFill>
                <a:sysClr val="windowText" lastClr="000000"/>
              </a:solidFill>
            </a:endParaRPr>
          </a:p>
        </p:txBody>
      </p:sp>
      <p:cxnSp>
        <p:nvCxnSpPr>
          <p:cNvPr id="7" name="Straight Connector 6"/>
          <p:cNvCxnSpPr/>
          <p:nvPr/>
        </p:nvCxnSpPr>
        <p:spPr>
          <a:xfrm flipV="1">
            <a:off x="4074063" y="2922181"/>
            <a:ext cx="18103" cy="1398410"/>
          </a:xfrm>
          <a:prstGeom prst="line">
            <a:avLst/>
          </a:prstGeom>
          <a:ln w="76200">
            <a:solidFill>
              <a:srgbClr val="FF9933"/>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974595" y="3069124"/>
            <a:ext cx="0" cy="1251465"/>
          </a:xfrm>
          <a:prstGeom prst="line">
            <a:avLst/>
          </a:prstGeom>
          <a:ln w="7620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09218" y="2986600"/>
            <a:ext cx="1290119" cy="407406"/>
          </a:xfrm>
          <a:prstGeom prst="rect">
            <a:avLst/>
          </a:prstGeom>
          <a:solidFill>
            <a:schemeClr val="tx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t>Sunset</a:t>
            </a:r>
          </a:p>
        </p:txBody>
      </p:sp>
      <p:sp>
        <p:nvSpPr>
          <p:cNvPr id="12" name="Rectangle 11"/>
          <p:cNvSpPr/>
          <p:nvPr/>
        </p:nvSpPr>
        <p:spPr>
          <a:xfrm>
            <a:off x="8066906" y="3040920"/>
            <a:ext cx="1288611" cy="407406"/>
          </a:xfrm>
          <a:prstGeom prst="rect">
            <a:avLst/>
          </a:prstGeom>
          <a:solidFill>
            <a:srgbClr val="00FF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solidFill>
                  <a:schemeClr val="tx1"/>
                </a:solidFill>
              </a:rPr>
              <a:t>Dawn</a:t>
            </a:r>
          </a:p>
        </p:txBody>
      </p:sp>
      <p:sp>
        <p:nvSpPr>
          <p:cNvPr id="13" name="Rounded Rectangular Callout 12"/>
          <p:cNvSpPr/>
          <p:nvPr/>
        </p:nvSpPr>
        <p:spPr>
          <a:xfrm>
            <a:off x="365125" y="1013990"/>
            <a:ext cx="3971485" cy="1799551"/>
          </a:xfrm>
          <a:prstGeom prst="wedgeRoundRectCallout">
            <a:avLst>
              <a:gd name="adj1" fmla="val 42555"/>
              <a:gd name="adj2" fmla="val 59317"/>
              <a:gd name="adj3" fmla="val 16667"/>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dirty="0">
                <a:solidFill>
                  <a:schemeClr val="tx1"/>
                </a:solidFill>
              </a:rPr>
              <a:t>1.  </a:t>
            </a:r>
            <a:r>
              <a:rPr lang="en-CA" sz="2800" dirty="0">
                <a:solidFill>
                  <a:schemeClr val="tx1"/>
                </a:solidFill>
              </a:rPr>
              <a:t>The last meal of the day has ended somewhere in this time frame.</a:t>
            </a:r>
          </a:p>
        </p:txBody>
      </p:sp>
      <p:sp>
        <p:nvSpPr>
          <p:cNvPr id="14" name="Rounded Rectangular Callout 13"/>
          <p:cNvSpPr/>
          <p:nvPr/>
        </p:nvSpPr>
        <p:spPr>
          <a:xfrm>
            <a:off x="365124" y="4679686"/>
            <a:ext cx="5525721" cy="2028932"/>
          </a:xfrm>
          <a:prstGeom prst="wedgeRoundRectCallout">
            <a:avLst>
              <a:gd name="adj1" fmla="val 17497"/>
              <a:gd name="adj2" fmla="val -68681"/>
              <a:gd name="adj3" fmla="val 16667"/>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dirty="0">
                <a:solidFill>
                  <a:schemeClr val="tx1"/>
                </a:solidFill>
              </a:rPr>
              <a:t>2.  </a:t>
            </a:r>
            <a:r>
              <a:rPr lang="en-CA" sz="2800" dirty="0">
                <a:solidFill>
                  <a:schemeClr val="tx1"/>
                </a:solidFill>
              </a:rPr>
              <a:t>According to Sunset Theory, the sunset would bring Abib 14 with the Passover </a:t>
            </a:r>
            <a:r>
              <a:rPr lang="en-CA" sz="2800" b="1" u="sng" dirty="0">
                <a:solidFill>
                  <a:schemeClr val="tx1"/>
                </a:solidFill>
              </a:rPr>
              <a:t>IMMEDIATELY</a:t>
            </a:r>
            <a:r>
              <a:rPr lang="en-CA" sz="2800" dirty="0">
                <a:solidFill>
                  <a:schemeClr val="tx1"/>
                </a:solidFill>
              </a:rPr>
              <a:t> next in line!</a:t>
            </a:r>
          </a:p>
        </p:txBody>
      </p:sp>
      <p:sp>
        <p:nvSpPr>
          <p:cNvPr id="15" name="Rounded Rectangle 14"/>
          <p:cNvSpPr/>
          <p:nvPr/>
        </p:nvSpPr>
        <p:spPr>
          <a:xfrm>
            <a:off x="962657" y="256980"/>
            <a:ext cx="10284737" cy="643839"/>
          </a:xfrm>
          <a:prstGeom prst="roundRect">
            <a:avLst/>
          </a:prstGeom>
          <a:solidFill>
            <a:schemeClr val="tx1"/>
          </a:solidFill>
          <a:ln>
            <a:solidFill>
              <a:srgbClr val="FF0000"/>
            </a:solidFill>
          </a:ln>
          <a:effectLst>
            <a:glow rad="127000">
              <a:srgbClr val="FFFF00"/>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CC00FF"/>
                </a:solidFill>
              </a:rPr>
              <a:t>Reporter John’s </a:t>
            </a:r>
            <a:r>
              <a:rPr lang="en-CA" sz="3600" b="1" dirty="0">
                <a:solidFill>
                  <a:srgbClr val="CC00FF"/>
                </a:solidFill>
                <a:effectLst>
                  <a:glow rad="127000">
                    <a:srgbClr val="21E379"/>
                  </a:glow>
                </a:effectLst>
                <a:latin typeface="Arial Black" panose="020B0A04020102020204" pitchFamily="34" charset="0"/>
              </a:rPr>
              <a:t>NON</a:t>
            </a:r>
            <a:r>
              <a:rPr lang="en-CA" sz="3600" b="1" dirty="0">
                <a:solidFill>
                  <a:srgbClr val="CC00FF"/>
                </a:solidFill>
              </a:rPr>
              <a:t>-Proclamation of Time</a:t>
            </a:r>
          </a:p>
        </p:txBody>
      </p:sp>
      <p:sp>
        <p:nvSpPr>
          <p:cNvPr id="16" name="Rounded Rectangular Callout 15"/>
          <p:cNvSpPr/>
          <p:nvPr/>
        </p:nvSpPr>
        <p:spPr>
          <a:xfrm>
            <a:off x="6195556" y="4679686"/>
            <a:ext cx="5631317" cy="2028932"/>
          </a:xfrm>
          <a:prstGeom prst="wedgeRoundRectCallout">
            <a:avLst>
              <a:gd name="adj1" fmla="val -85960"/>
              <a:gd name="adj2" fmla="val -87142"/>
              <a:gd name="adj3" fmla="val 16667"/>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dirty="0">
                <a:solidFill>
                  <a:schemeClr val="tx1"/>
                </a:solidFill>
              </a:rPr>
              <a:t>3. </a:t>
            </a:r>
            <a:r>
              <a:rPr lang="en-CA" sz="2800" dirty="0">
                <a:solidFill>
                  <a:schemeClr val="tx1"/>
                </a:solidFill>
              </a:rPr>
              <a:t>Yet John’s </a:t>
            </a:r>
            <a:r>
              <a:rPr lang="en-CA" sz="2800" b="1" u="sng" dirty="0">
                <a:solidFill>
                  <a:schemeClr val="tx1"/>
                </a:solidFill>
                <a:effectLst>
                  <a:glow rad="127000">
                    <a:srgbClr val="FFFF00"/>
                  </a:glow>
                </a:effectLst>
                <a:latin typeface="Arial Black" panose="020B0A04020102020204" pitchFamily="34" charset="0"/>
              </a:rPr>
              <a:t>TOTAL SILENCE</a:t>
            </a:r>
            <a:r>
              <a:rPr lang="en-CA" sz="2800" b="1" dirty="0">
                <a:solidFill>
                  <a:schemeClr val="tx1"/>
                </a:solidFill>
                <a:effectLst>
                  <a:glow rad="127000">
                    <a:srgbClr val="FFFF00"/>
                  </a:glow>
                </a:effectLst>
                <a:latin typeface="Arial Black" panose="020B0A04020102020204" pitchFamily="34" charset="0"/>
              </a:rPr>
              <a:t> </a:t>
            </a:r>
            <a:r>
              <a:rPr lang="en-CA" sz="2800" dirty="0">
                <a:solidFill>
                  <a:schemeClr val="tx1"/>
                </a:solidFill>
              </a:rPr>
              <a:t>on announcing the beginning hours of the Passover speaks </a:t>
            </a:r>
            <a:r>
              <a:rPr lang="en-CA" sz="2800" b="1" dirty="0">
                <a:ln>
                  <a:solidFill>
                    <a:srgbClr val="FF0000"/>
                  </a:solidFill>
                </a:ln>
                <a:solidFill>
                  <a:srgbClr val="9933FF"/>
                </a:solidFill>
                <a:effectLst>
                  <a:glow rad="127000">
                    <a:srgbClr val="21E379"/>
                  </a:glow>
                </a:effectLst>
                <a:latin typeface="Arial Black" panose="020B0A04020102020204" pitchFamily="34" charset="0"/>
              </a:rPr>
              <a:t>THUNDEROUS VOLUMES! </a:t>
            </a:r>
          </a:p>
        </p:txBody>
      </p:sp>
      <p:sp>
        <p:nvSpPr>
          <p:cNvPr id="17" name="Rounded Rectangular Callout 16"/>
          <p:cNvSpPr/>
          <p:nvPr/>
        </p:nvSpPr>
        <p:spPr>
          <a:xfrm>
            <a:off x="4562948" y="1013990"/>
            <a:ext cx="7263926" cy="1908191"/>
          </a:xfrm>
          <a:prstGeom prst="wedgeRoundRectCallout">
            <a:avLst>
              <a:gd name="adj1" fmla="val -54803"/>
              <a:gd name="adj2" fmla="val 71412"/>
              <a:gd name="adj3" fmla="val 16667"/>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dirty="0">
                <a:solidFill>
                  <a:schemeClr val="tx1"/>
                </a:solidFill>
              </a:rPr>
              <a:t>4.  </a:t>
            </a:r>
            <a:r>
              <a:rPr lang="en-CA" sz="2800" b="1" dirty="0">
                <a:solidFill>
                  <a:srgbClr val="FF0000"/>
                </a:solidFill>
              </a:rPr>
              <a:t>Was John oblivious </a:t>
            </a:r>
            <a:r>
              <a:rPr lang="en-CA" sz="2800" dirty="0">
                <a:solidFill>
                  <a:schemeClr val="tx1"/>
                </a:solidFill>
              </a:rPr>
              <a:t>to the idea that the sunset may have changed Abib 13 </a:t>
            </a:r>
            <a:br>
              <a:rPr lang="en-CA" sz="2800" dirty="0">
                <a:solidFill>
                  <a:schemeClr val="tx1"/>
                </a:solidFill>
              </a:rPr>
            </a:br>
            <a:r>
              <a:rPr lang="en-CA" sz="2800" dirty="0">
                <a:solidFill>
                  <a:schemeClr val="tx1"/>
                </a:solidFill>
              </a:rPr>
              <a:t>to 14 and therefore beginning the Passover Feast - </a:t>
            </a:r>
            <a:r>
              <a:rPr lang="en-CA" sz="2800" b="1" dirty="0">
                <a:solidFill>
                  <a:schemeClr val="tx1"/>
                </a:solidFill>
                <a:effectLst>
                  <a:glow rad="127000">
                    <a:srgbClr val="21E379"/>
                  </a:glow>
                </a:effectLst>
              </a:rPr>
              <a:t>at Sunset? </a:t>
            </a:r>
          </a:p>
        </p:txBody>
      </p:sp>
    </p:spTree>
    <p:extLst>
      <p:ext uri="{BB962C8B-B14F-4D97-AF65-F5344CB8AC3E}">
        <p14:creationId xmlns:p14="http://schemas.microsoft.com/office/powerpoint/2010/main" val="621765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8)">
                                      <p:cBhvr>
                                        <p:cTn id="4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6"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44000">
              <a:srgbClr val="0BD6EB"/>
            </a:gs>
            <a:gs pos="63000">
              <a:srgbClr val="21F3B2"/>
            </a:gs>
            <a:gs pos="80000">
              <a:srgbClr val="CC0099"/>
            </a:gs>
          </a:gsLst>
          <a:lin ang="120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70" y="763948"/>
            <a:ext cx="11639598" cy="5984729"/>
          </a:xfrm>
          <a:solidFill>
            <a:schemeClr val="bg1"/>
          </a:solidFill>
          <a:scene3d>
            <a:camera prst="orthographicFront"/>
            <a:lightRig rig="threePt" dir="t"/>
          </a:scene3d>
          <a:sp3d>
            <a:bevelT/>
          </a:sp3d>
        </p:spPr>
        <p:txBody>
          <a:bodyPr>
            <a:normAutofit/>
            <a:sp3d extrusionH="57150">
              <a:bevelT w="38100" h="38100"/>
            </a:sp3d>
          </a:bodyPr>
          <a:lstStyle/>
          <a:p>
            <a:pPr marL="0" indent="0">
              <a:buNone/>
            </a:pPr>
            <a:endParaRPr lang="en-US" sz="2400" dirty="0">
              <a:solidFill>
                <a:schemeClr val="bg1"/>
              </a:solidFill>
              <a:latin typeface="Calibri" panose="020F0502020204030204" pitchFamily="34" charset="0"/>
            </a:endParaRPr>
          </a:p>
        </p:txBody>
      </p:sp>
      <p:sp>
        <p:nvSpPr>
          <p:cNvPr id="2" name="Slide Number Placeholder 1"/>
          <p:cNvSpPr>
            <a:spLocks noGrp="1"/>
          </p:cNvSpPr>
          <p:nvPr>
            <p:ph type="sldNum" sz="quarter" idx="12"/>
          </p:nvPr>
        </p:nvSpPr>
        <p:spPr>
          <a:xfrm>
            <a:off x="-40839" y="6713724"/>
            <a:ext cx="398048" cy="204434"/>
          </a:xfrm>
          <a:scene3d>
            <a:camera prst="orthographicFront"/>
            <a:lightRig rig="threePt" dir="t"/>
          </a:scene3d>
          <a:sp3d>
            <a:bevelT/>
          </a:sp3d>
        </p:spPr>
        <p:txBody>
          <a:bodyPr>
            <a:sp3d extrusionH="57150">
              <a:bevelT w="38100" h="38100"/>
            </a:sp3d>
          </a:bodyPr>
          <a:lstStyle/>
          <a:p>
            <a:fld id="{D57F1E4F-1CFF-5643-939E-217C01CDF565}" type="slidenum">
              <a:rPr lang="en-US" sz="1200" smtClean="0">
                <a:solidFill>
                  <a:schemeClr val="tx1"/>
                </a:solidFill>
              </a:rPr>
              <a:pPr/>
              <a:t>90</a:t>
            </a:fld>
            <a:endParaRPr lang="en-US" sz="1200" dirty="0">
              <a:solidFill>
                <a:schemeClr val="tx1"/>
              </a:solidFill>
            </a:endParaRPr>
          </a:p>
        </p:txBody>
      </p:sp>
      <p:grpSp>
        <p:nvGrpSpPr>
          <p:cNvPr id="23" name="Group 22"/>
          <p:cNvGrpSpPr/>
          <p:nvPr/>
        </p:nvGrpSpPr>
        <p:grpSpPr>
          <a:xfrm>
            <a:off x="7692891" y="1513393"/>
            <a:ext cx="3996652" cy="3878981"/>
            <a:chOff x="7692891" y="1513393"/>
            <a:chExt cx="3996652" cy="3878981"/>
          </a:xfrm>
        </p:grpSpPr>
        <p:grpSp>
          <p:nvGrpSpPr>
            <p:cNvPr id="15" name="Group 14"/>
            <p:cNvGrpSpPr/>
            <p:nvPr/>
          </p:nvGrpSpPr>
          <p:grpSpPr>
            <a:xfrm>
              <a:off x="7692891" y="1513393"/>
              <a:ext cx="3996652" cy="3878981"/>
              <a:chOff x="751763" y="2229354"/>
              <a:chExt cx="3996652" cy="3878981"/>
            </a:xfrm>
          </p:grpSpPr>
          <p:grpSp>
            <p:nvGrpSpPr>
              <p:cNvPr id="8" name="Group 7"/>
              <p:cNvGrpSpPr/>
              <p:nvPr/>
            </p:nvGrpSpPr>
            <p:grpSpPr>
              <a:xfrm>
                <a:off x="1195521" y="2576682"/>
                <a:ext cx="3167694" cy="3217574"/>
                <a:chOff x="4077356" y="2226494"/>
                <a:chExt cx="3167694" cy="3217574"/>
              </a:xfrm>
            </p:grpSpPr>
            <p:grpSp>
              <p:nvGrpSpPr>
                <p:cNvPr id="9" name="Group 8"/>
                <p:cNvGrpSpPr/>
                <p:nvPr/>
              </p:nvGrpSpPr>
              <p:grpSpPr>
                <a:xfrm>
                  <a:off x="4077356" y="2226494"/>
                  <a:ext cx="3167694" cy="3217574"/>
                  <a:chOff x="6205729" y="2026748"/>
                  <a:chExt cx="3167694" cy="3217574"/>
                </a:xfrm>
              </p:grpSpPr>
              <p:sp>
                <p:nvSpPr>
                  <p:cNvPr id="11" name="Pie 10"/>
                  <p:cNvSpPr/>
                  <p:nvPr/>
                </p:nvSpPr>
                <p:spPr>
                  <a:xfrm rot="8066588">
                    <a:off x="6246362" y="2051688"/>
                    <a:ext cx="3086428" cy="3167694"/>
                  </a:xfrm>
                  <a:prstGeom prst="pie">
                    <a:avLst>
                      <a:gd name="adj1" fmla="val 2685494"/>
                      <a:gd name="adj2" fmla="val 13530918"/>
                    </a:avLst>
                  </a:prstGeom>
                  <a:solidFill>
                    <a:srgbClr val="0BD6EB"/>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dirty="0">
                      <a:solidFill>
                        <a:schemeClr val="tx1"/>
                      </a:solidFill>
                    </a:endParaRPr>
                  </a:p>
                </p:txBody>
              </p:sp>
              <p:sp>
                <p:nvSpPr>
                  <p:cNvPr id="12" name="Pie 11"/>
                  <p:cNvSpPr/>
                  <p:nvPr/>
                </p:nvSpPr>
                <p:spPr>
                  <a:xfrm rot="20712081">
                    <a:off x="6225129" y="2026748"/>
                    <a:ext cx="3128893" cy="3217574"/>
                  </a:xfrm>
                  <a:prstGeom prst="pie">
                    <a:avLst>
                      <a:gd name="adj1" fmla="val 873756"/>
                      <a:gd name="adj2" fmla="val 11633084"/>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0" name="Oval 9"/>
                <p:cNvSpPr/>
                <p:nvPr/>
              </p:nvSpPr>
              <p:spPr>
                <a:xfrm>
                  <a:off x="4505790" y="3872832"/>
                  <a:ext cx="2317588" cy="1227422"/>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FF0000"/>
                      </a:solidFill>
                    </a:rPr>
                    <a:t>Abib 17</a:t>
                  </a:r>
                  <a:br>
                    <a:rPr lang="en-US" sz="2400" b="1" dirty="0">
                      <a:solidFill>
                        <a:srgbClr val="FF0000"/>
                      </a:solidFill>
                    </a:rPr>
                  </a:br>
                  <a:r>
                    <a:rPr lang="en-US" sz="2800" b="1" dirty="0">
                      <a:solidFill>
                        <a:srgbClr val="FF0000"/>
                      </a:solidFill>
                      <a:effectLst>
                        <a:glow rad="127000">
                          <a:srgbClr val="0CF4C8"/>
                        </a:glow>
                      </a:effectLst>
                    </a:rPr>
                    <a:t>Sabbath Night!</a:t>
                  </a:r>
                </a:p>
              </p:txBody>
            </p:sp>
          </p:grpSp>
          <p:sp>
            <p:nvSpPr>
              <p:cNvPr id="13" name="Pie 12"/>
              <p:cNvSpPr/>
              <p:nvPr/>
            </p:nvSpPr>
            <p:spPr>
              <a:xfrm rot="16200000">
                <a:off x="1228260" y="2399912"/>
                <a:ext cx="2639695" cy="3592690"/>
              </a:xfrm>
              <a:prstGeom prst="pie">
                <a:avLst>
                  <a:gd name="adj1" fmla="val 5061456"/>
                  <a:gd name="adj2" fmla="val 5353411"/>
                </a:avLst>
              </a:prstGeom>
              <a:solidFill>
                <a:srgbClr val="FF99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9933"/>
                  </a:solidFill>
                </a:endParaRPr>
              </a:p>
            </p:txBody>
          </p:sp>
          <p:sp>
            <p:nvSpPr>
              <p:cNvPr id="14" name="Pie 13"/>
              <p:cNvSpPr/>
              <p:nvPr/>
            </p:nvSpPr>
            <p:spPr>
              <a:xfrm rot="3120695">
                <a:off x="923707" y="2283628"/>
                <a:ext cx="3878981" cy="3770434"/>
              </a:xfrm>
              <a:prstGeom prst="pie">
                <a:avLst>
                  <a:gd name="adj1" fmla="val 7632776"/>
                  <a:gd name="adj2" fmla="val 8024346"/>
                </a:avLst>
              </a:prstGeom>
              <a:solidFill>
                <a:srgbClr val="FFFF0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grpSp>
        <p:sp>
          <p:nvSpPr>
            <p:cNvPr id="16" name="Rounded Rectangle 15"/>
            <p:cNvSpPr/>
            <p:nvPr/>
          </p:nvSpPr>
          <p:spPr>
            <a:xfrm>
              <a:off x="8783922" y="2327960"/>
              <a:ext cx="1787236" cy="91440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chemeClr val="tx1"/>
                  </a:solidFill>
                </a:rPr>
                <a:t>Abib 18 </a:t>
              </a:r>
              <a:br>
                <a:rPr lang="en-US" sz="2400" b="1" dirty="0">
                  <a:solidFill>
                    <a:schemeClr val="tx1"/>
                  </a:solidFill>
                </a:rPr>
              </a:br>
              <a:r>
                <a:rPr lang="en-US" sz="2400" b="1" dirty="0">
                  <a:solidFill>
                    <a:schemeClr val="tx1"/>
                  </a:solidFill>
                </a:rPr>
                <a:t>1</a:t>
              </a:r>
              <a:r>
                <a:rPr lang="en-US" sz="2400" b="1" baseline="30000" dirty="0">
                  <a:solidFill>
                    <a:schemeClr val="tx1"/>
                  </a:solidFill>
                </a:rPr>
                <a:t>st</a:t>
              </a:r>
              <a:r>
                <a:rPr lang="en-US" sz="2400" b="1" dirty="0">
                  <a:solidFill>
                    <a:schemeClr val="tx1"/>
                  </a:solidFill>
                </a:rPr>
                <a:t> Cycle</a:t>
              </a:r>
            </a:p>
          </p:txBody>
        </p:sp>
      </p:grpSp>
      <p:cxnSp>
        <p:nvCxnSpPr>
          <p:cNvPr id="21" name="Straight Arrow Connector 20"/>
          <p:cNvCxnSpPr/>
          <p:nvPr/>
        </p:nvCxnSpPr>
        <p:spPr>
          <a:xfrm>
            <a:off x="9875363" y="1793155"/>
            <a:ext cx="159803" cy="646360"/>
          </a:xfrm>
          <a:prstGeom prst="straightConnector1">
            <a:avLst/>
          </a:prstGeom>
          <a:ln w="76200">
            <a:solidFill>
              <a:srgbClr val="C00000"/>
            </a:solidFill>
            <a:tailEnd type="triangle"/>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582690" y="852364"/>
            <a:ext cx="4280536" cy="940791"/>
          </a:xfrm>
          <a:prstGeom prst="roundRect">
            <a:avLst>
              <a:gd name="adj" fmla="val 50000"/>
            </a:avLst>
          </a:prstGeom>
          <a:solidFill>
            <a:schemeClr val="accent6">
              <a:lumMod val="60000"/>
              <a:lumOff val="40000"/>
            </a:schemeClr>
          </a:solidFill>
          <a:ln w="381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00B050"/>
                </a:solidFill>
              </a:rPr>
              <a:t>1</a:t>
            </a:r>
            <a:r>
              <a:rPr lang="en-US" sz="2400" b="1" baseline="30000" dirty="0">
                <a:solidFill>
                  <a:srgbClr val="00B050"/>
                </a:solidFill>
              </a:rPr>
              <a:t>st</a:t>
            </a:r>
            <a:r>
              <a:rPr lang="en-US" sz="2400" b="1" dirty="0">
                <a:solidFill>
                  <a:srgbClr val="00B050"/>
                </a:solidFill>
              </a:rPr>
              <a:t> Cycle of the week, </a:t>
            </a:r>
            <a:r>
              <a:rPr lang="en-US" sz="2400" b="1" dirty="0">
                <a:solidFill>
                  <a:schemeClr val="tx1"/>
                </a:solidFill>
                <a:effectLst>
                  <a:glow rad="127000">
                    <a:srgbClr val="FFFF00"/>
                  </a:glow>
                </a:effectLst>
              </a:rPr>
              <a:t>after</a:t>
            </a:r>
            <a:r>
              <a:rPr lang="en-US" sz="2400" b="1" dirty="0"/>
              <a:t> </a:t>
            </a:r>
            <a:r>
              <a:rPr lang="en-US" sz="2400" b="1" dirty="0">
                <a:solidFill>
                  <a:srgbClr val="00B050"/>
                </a:solidFill>
              </a:rPr>
              <a:t>the 7</a:t>
            </a:r>
            <a:r>
              <a:rPr lang="en-US" sz="2400" b="1" baseline="30000" dirty="0">
                <a:solidFill>
                  <a:srgbClr val="00B050"/>
                </a:solidFill>
              </a:rPr>
              <a:t>th</a:t>
            </a:r>
            <a:r>
              <a:rPr lang="en-US" sz="2400" b="1" dirty="0">
                <a:solidFill>
                  <a:srgbClr val="00B050"/>
                </a:solidFill>
              </a:rPr>
              <a:t> Day Sabbath</a:t>
            </a:r>
          </a:p>
        </p:txBody>
      </p:sp>
      <p:cxnSp>
        <p:nvCxnSpPr>
          <p:cNvPr id="19" name="Straight Connector 18"/>
          <p:cNvCxnSpPr/>
          <p:nvPr/>
        </p:nvCxnSpPr>
        <p:spPr>
          <a:xfrm>
            <a:off x="8272864" y="2124657"/>
            <a:ext cx="612374" cy="513322"/>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92239" y="852364"/>
            <a:ext cx="7175250" cy="2654695"/>
          </a:xfrm>
          <a:prstGeom prst="roundRect">
            <a:avLst/>
          </a:prstGeom>
          <a:solidFill>
            <a:srgbClr val="0CF4C8"/>
          </a:solid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srgbClr val="008080"/>
                </a:solidFill>
                <a:latin typeface="Georgia" panose="02040502050405020303" pitchFamily="18" charset="0"/>
              </a:rPr>
              <a:t>John 20:17</a:t>
            </a:r>
            <a:r>
              <a:rPr lang="en-US" sz="2800" dirty="0">
                <a:solidFill>
                  <a:prstClr val="black"/>
                </a:solidFill>
                <a:latin typeface="Georgia" panose="02040502050405020303" pitchFamily="18" charset="0"/>
              </a:rPr>
              <a:t>  </a:t>
            </a:r>
            <a:r>
              <a:rPr lang="he-IL" sz="2800" dirty="0">
                <a:solidFill>
                  <a:prstClr val="black"/>
                </a:solidFill>
                <a:latin typeface="SBL Hebrew"/>
              </a:rPr>
              <a:t>יהושע</a:t>
            </a:r>
            <a:r>
              <a:rPr lang="en-US" sz="2800" dirty="0">
                <a:solidFill>
                  <a:prstClr val="black"/>
                </a:solidFill>
                <a:latin typeface="Georgia" panose="02040502050405020303" pitchFamily="18" charset="0"/>
              </a:rPr>
              <a:t> said to her, “Do not hold on to Me, for I have not yet ascended to My Father. But go to My brothers and say to them, </a:t>
            </a:r>
            <a:r>
              <a:rPr lang="en-US" sz="2800" b="1" dirty="0">
                <a:solidFill>
                  <a:prstClr val="black"/>
                </a:solidFill>
                <a:effectLst>
                  <a:glow rad="127000">
                    <a:srgbClr val="FF9933"/>
                  </a:glow>
                </a:effectLst>
                <a:latin typeface="Georgia" panose="02040502050405020303" pitchFamily="18" charset="0"/>
              </a:rPr>
              <a:t>‘I am ascending to My Father </a:t>
            </a:r>
            <a:r>
              <a:rPr lang="en-US" sz="2800" dirty="0">
                <a:solidFill>
                  <a:prstClr val="black"/>
                </a:solidFill>
                <a:latin typeface="Georgia" panose="02040502050405020303" pitchFamily="18" charset="0"/>
              </a:rPr>
              <a:t>and your Father, and to My Elohim and your Elohim.’ ” </a:t>
            </a:r>
            <a:endParaRPr lang="en-US" sz="2800" b="1" dirty="0">
              <a:ln>
                <a:solidFill>
                  <a:srgbClr val="0000FF"/>
                </a:solidFill>
              </a:ln>
              <a:solidFill>
                <a:srgbClr val="FF0000"/>
              </a:solidFill>
            </a:endParaRPr>
          </a:p>
        </p:txBody>
      </p:sp>
      <p:sp>
        <p:nvSpPr>
          <p:cNvPr id="4" name="Rounded Rectangle 3"/>
          <p:cNvSpPr/>
          <p:nvPr/>
        </p:nvSpPr>
        <p:spPr>
          <a:xfrm>
            <a:off x="329499" y="3615514"/>
            <a:ext cx="7177696" cy="1542632"/>
          </a:xfrm>
          <a:prstGeom prst="roundRect">
            <a:avLst/>
          </a:prstGeom>
          <a:no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600" dirty="0">
                <a:solidFill>
                  <a:srgbClr val="008080"/>
                </a:solidFill>
                <a:latin typeface="Georgia" panose="02040502050405020303" pitchFamily="18" charset="0"/>
              </a:rPr>
              <a:t>Lev 23:15</a:t>
            </a:r>
            <a:r>
              <a:rPr lang="en-US" sz="2600" dirty="0">
                <a:solidFill>
                  <a:prstClr val="black"/>
                </a:solidFill>
                <a:latin typeface="Georgia" panose="02040502050405020303" pitchFamily="18" charset="0"/>
              </a:rPr>
              <a:t>  ‘And </a:t>
            </a:r>
            <a:r>
              <a:rPr lang="en-US" sz="2600" b="1" dirty="0">
                <a:solidFill>
                  <a:prstClr val="black"/>
                </a:solidFill>
                <a:effectLst>
                  <a:glow rad="127000">
                    <a:srgbClr val="FFFF00"/>
                  </a:glow>
                </a:effectLst>
                <a:latin typeface="Georgia" panose="02040502050405020303" pitchFamily="18" charset="0"/>
              </a:rPr>
              <a:t>from the morrow after the Sabbath,</a:t>
            </a:r>
            <a:r>
              <a:rPr lang="en-US" sz="2600" dirty="0">
                <a:solidFill>
                  <a:prstClr val="black"/>
                </a:solidFill>
                <a:latin typeface="Georgia" panose="02040502050405020303" pitchFamily="18" charset="0"/>
              </a:rPr>
              <a:t> from the day that you brought the sheaf of the wave offering, you shall count for yourselves: seven completed Sabbaths.’ </a:t>
            </a:r>
          </a:p>
        </p:txBody>
      </p:sp>
      <p:cxnSp>
        <p:nvCxnSpPr>
          <p:cNvPr id="7" name="Straight Connector 6"/>
          <p:cNvCxnSpPr/>
          <p:nvPr/>
        </p:nvCxnSpPr>
        <p:spPr>
          <a:xfrm>
            <a:off x="1981200" y="2637979"/>
            <a:ext cx="5351703" cy="0"/>
          </a:xfrm>
          <a:prstGeom prst="line">
            <a:avLst/>
          </a:prstGeom>
          <a:ln w="28575">
            <a:solidFill>
              <a:srgbClr val="FF9933"/>
            </a:solidFill>
          </a:ln>
          <a:effectLst>
            <a:glow rad="63500">
              <a:schemeClr val="tx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Bent Arrow 4"/>
          <p:cNvSpPr/>
          <p:nvPr/>
        </p:nvSpPr>
        <p:spPr>
          <a:xfrm flipV="1">
            <a:off x="7332903" y="2592283"/>
            <a:ext cx="829270" cy="1223506"/>
          </a:xfrm>
          <a:prstGeom prst="bentArrow">
            <a:avLst>
              <a:gd name="adj1" fmla="val 25000"/>
              <a:gd name="adj2" fmla="val 50000"/>
              <a:gd name="adj3" fmla="val 35154"/>
              <a:gd name="adj4" fmla="val 43750"/>
            </a:avLst>
          </a:prstGeom>
          <a:solidFill>
            <a:schemeClr val="accent5">
              <a:lumMod val="75000"/>
            </a:schemeClr>
          </a:solidFill>
          <a:ln w="57150">
            <a:solidFill>
              <a:srgbClr val="FF99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6" name="Rectangle 5"/>
          <p:cNvSpPr/>
          <p:nvPr/>
        </p:nvSpPr>
        <p:spPr>
          <a:xfrm>
            <a:off x="419060" y="123028"/>
            <a:ext cx="11333019" cy="585306"/>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dirty="0">
                <a:solidFill>
                  <a:srgbClr val="0000FF"/>
                </a:solidFill>
              </a:rPr>
              <a:t>Yahusha</a:t>
            </a:r>
            <a:r>
              <a:rPr lang="en-US" sz="4000" dirty="0"/>
              <a:t> </a:t>
            </a:r>
            <a:r>
              <a:rPr lang="en-US" sz="4000" dirty="0">
                <a:solidFill>
                  <a:schemeClr val="tx1"/>
                </a:solidFill>
              </a:rPr>
              <a:t>informs Mary of His Travel Intentions</a:t>
            </a:r>
          </a:p>
        </p:txBody>
      </p:sp>
      <p:sp>
        <p:nvSpPr>
          <p:cNvPr id="35" name="Curved Down Arrow 34"/>
          <p:cNvSpPr/>
          <p:nvPr/>
        </p:nvSpPr>
        <p:spPr>
          <a:xfrm rot="15393557">
            <a:off x="6941423" y="2804398"/>
            <a:ext cx="2385569" cy="1077623"/>
          </a:xfrm>
          <a:prstGeom prst="curvedDownArrow">
            <a:avLst>
              <a:gd name="adj1" fmla="val 24281"/>
              <a:gd name="adj2" fmla="val 65411"/>
              <a:gd name="adj3" fmla="val 38515"/>
            </a:avLst>
          </a:prstGeom>
          <a:gradFill>
            <a:gsLst>
              <a:gs pos="15000">
                <a:srgbClr val="FFFF00"/>
              </a:gs>
              <a:gs pos="32000">
                <a:srgbClr val="0BD6EB"/>
              </a:gs>
              <a:gs pos="75000">
                <a:srgbClr val="21F3B2"/>
              </a:gs>
              <a:gs pos="80000">
                <a:srgbClr val="CC0099"/>
              </a:gs>
            </a:gsLst>
            <a:lin ang="12000000" scaled="0"/>
          </a:gra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chemeClr val="tx1"/>
              </a:solidFill>
            </a:endParaRPr>
          </a:p>
        </p:txBody>
      </p:sp>
      <p:sp>
        <p:nvSpPr>
          <p:cNvPr id="38" name="Rounded Rectangle 37"/>
          <p:cNvSpPr/>
          <p:nvPr/>
        </p:nvSpPr>
        <p:spPr>
          <a:xfrm>
            <a:off x="280491" y="5292674"/>
            <a:ext cx="11540488" cy="1343923"/>
          </a:xfrm>
          <a:prstGeom prst="roundRect">
            <a:avLst/>
          </a:prstGeom>
          <a:solidFill>
            <a:srgbClr val="CC00FF">
              <a:alpha val="11765"/>
            </a:srgbClr>
          </a:solid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ln>
                  <a:solidFill>
                    <a:srgbClr val="4305F1"/>
                  </a:solidFill>
                </a:ln>
                <a:solidFill>
                  <a:srgbClr val="0BD6EB"/>
                </a:solidFill>
                <a:latin typeface="Arial Black" panose="020B0A04020102020204" pitchFamily="34" charset="0"/>
              </a:rPr>
              <a:t>Yahusha, </a:t>
            </a:r>
            <a:r>
              <a:rPr lang="en-US" sz="2800" b="1" dirty="0">
                <a:ln>
                  <a:solidFill>
                    <a:sysClr val="windowText" lastClr="000000"/>
                  </a:solidFill>
                </a:ln>
                <a:solidFill>
                  <a:srgbClr val="0BD6EB"/>
                </a:solidFill>
              </a:rPr>
              <a:t>the Antitype of the </a:t>
            </a:r>
            <a:r>
              <a:rPr lang="en-US" sz="2800" b="1" dirty="0">
                <a:ln>
                  <a:solidFill>
                    <a:schemeClr val="tx1">
                      <a:lumMod val="95000"/>
                      <a:lumOff val="5000"/>
                    </a:schemeClr>
                  </a:solidFill>
                </a:ln>
                <a:solidFill>
                  <a:srgbClr val="0BD6EB"/>
                </a:solidFill>
                <a:effectLst>
                  <a:glow rad="127000">
                    <a:srgbClr val="FFFF00"/>
                  </a:glow>
                </a:effectLst>
              </a:rPr>
              <a:t>Wave Sheaf, </a:t>
            </a:r>
            <a:r>
              <a:rPr lang="en-US" sz="2800" b="1" dirty="0">
                <a:ln>
                  <a:solidFill>
                    <a:srgbClr val="21F3B2"/>
                  </a:solidFill>
                </a:ln>
                <a:solidFill>
                  <a:schemeClr val="tx1"/>
                </a:solidFill>
                <a:effectLst>
                  <a:glow rad="127000">
                    <a:srgbClr val="FF9933"/>
                  </a:glow>
                </a:effectLst>
              </a:rPr>
              <a:t>was observing this same Feast, </a:t>
            </a:r>
            <a:r>
              <a:rPr lang="en-US" sz="2800" b="1" dirty="0">
                <a:ln>
                  <a:solidFill>
                    <a:srgbClr val="21F3B2"/>
                  </a:solidFill>
                </a:ln>
                <a:solidFill>
                  <a:schemeClr val="tx1"/>
                </a:solidFill>
                <a:effectLst>
                  <a:glow rad="127000">
                    <a:srgbClr val="00FF00"/>
                  </a:glow>
                </a:effectLst>
              </a:rPr>
              <a:t>AFTER HIS RESURRECTION. </a:t>
            </a:r>
            <a:r>
              <a:rPr lang="en-US" sz="2800" b="1" dirty="0">
                <a:solidFill>
                  <a:schemeClr val="tx1"/>
                </a:solidFill>
                <a:effectLst>
                  <a:glow rad="127000">
                    <a:srgbClr val="00FF00"/>
                  </a:glow>
                </a:effectLst>
              </a:rPr>
              <a:t> </a:t>
            </a:r>
            <a:r>
              <a:rPr lang="en-US" sz="2800" dirty="0">
                <a:solidFill>
                  <a:schemeClr val="tx1"/>
                </a:solidFill>
              </a:rPr>
              <a:t>He was to present Himself in the Courts of Heaven for acceptance of His Ultimate Sacrifice!</a:t>
            </a:r>
            <a:r>
              <a:rPr lang="en-US" dirty="0">
                <a:solidFill>
                  <a:schemeClr val="tx1"/>
                </a:solidFill>
              </a:rPr>
              <a:t> </a:t>
            </a:r>
          </a:p>
        </p:txBody>
      </p:sp>
    </p:spTree>
    <p:extLst>
      <p:ext uri="{BB962C8B-B14F-4D97-AF65-F5344CB8AC3E}">
        <p14:creationId xmlns:p14="http://schemas.microsoft.com/office/powerpoint/2010/main" val="31380963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750"/>
                                        <p:tgtEl>
                                          <p:spTgt spid="23"/>
                                        </p:tgtEl>
                                      </p:cBhvr>
                                    </p:animEffect>
                                  </p:childTnLst>
                                </p:cTn>
                              </p:par>
                              <p:par>
                                <p:cTn id="8" presetID="16" presetClass="entr" presetSubtype="21" fill="hold" grpId="0" nodeType="withEffect">
                                  <p:stCondLst>
                                    <p:cond delay="125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1250"/>
                                        <p:tgtEl>
                                          <p:spTgt spid="17"/>
                                        </p:tgtEl>
                                      </p:cBhvr>
                                    </p:animEffect>
                                  </p:childTnLst>
                                </p:cTn>
                              </p:par>
                              <p:par>
                                <p:cTn id="11" presetID="22" presetClass="entr" presetSubtype="1" fill="hold" nodeType="withEffect">
                                  <p:stCondLst>
                                    <p:cond delay="250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175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22" presetClass="entr" presetSubtype="4" fill="hold" grpId="0" nodeType="withEffect">
                                  <p:stCondLst>
                                    <p:cond delay="300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1500"/>
                                        <p:tgtEl>
                                          <p:spTgt spid="35"/>
                                        </p:tgtEl>
                                      </p:cBhvr>
                                    </p:animEffect>
                                  </p:childTnLst>
                                </p:cTn>
                              </p:par>
                              <p:par>
                                <p:cTn id="25" presetID="2" presetClass="entr" presetSubtype="3" fill="hold" nodeType="withEffect">
                                  <p:stCondLst>
                                    <p:cond delay="2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heckerboard(across)">
                                      <p:cBhvr>
                                        <p:cTn id="33" dur="1000"/>
                                        <p:tgtEl>
                                          <p:spTgt spid="22"/>
                                        </p:tgtEl>
                                      </p:cBhvr>
                                    </p:animEffect>
                                  </p:childTnLst>
                                </p:cTn>
                              </p:par>
                              <p:par>
                                <p:cTn id="34" presetID="22" presetClass="entr" presetSubtype="8" fill="hold" nodeType="withEffect">
                                  <p:stCondLst>
                                    <p:cond delay="800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500"/>
                                        <p:tgtEl>
                                          <p:spTgt spid="7"/>
                                        </p:tgtEl>
                                      </p:cBhvr>
                                    </p:animEffect>
                                  </p:childTnLst>
                                </p:cTn>
                              </p:par>
                              <p:par>
                                <p:cTn id="37" presetID="22" presetClass="entr" presetSubtype="8" fill="hold" grpId="0" nodeType="withEffect">
                                  <p:stCondLst>
                                    <p:cond delay="825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4" grpId="0" animBg="1"/>
      <p:bldP spid="5" grpId="0" animBg="1"/>
      <p:bldP spid="35" grpId="0" animBg="1"/>
      <p:bldP spid="3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gradFill>
          <a:gsLst>
            <a:gs pos="44000">
              <a:srgbClr val="0BD6EB"/>
            </a:gs>
            <a:gs pos="80000">
              <a:srgbClr val="CC0099"/>
            </a:gs>
          </a:gsLst>
          <a:lin ang="120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150126"/>
            <a:ext cx="11682483" cy="6511932"/>
          </a:xfrm>
          <a:solidFill>
            <a:schemeClr val="bg1"/>
          </a:solidFill>
          <a:ln>
            <a:solidFill>
              <a:schemeClr val="accent1"/>
            </a:solidFill>
          </a:ln>
          <a:scene3d>
            <a:camera prst="orthographicFront"/>
            <a:lightRig rig="threePt" dir="t"/>
          </a:scene3d>
          <a:sp3d>
            <a:bevelT w="165100" prst="coolSlant"/>
          </a:sp3d>
        </p:spPr>
        <p:txBody>
          <a:bodyPr anchor="t">
            <a:normAutofit fontScale="92500"/>
            <a:sp3d extrusionH="57150">
              <a:bevelT w="38100" h="38100"/>
            </a:sp3d>
          </a:bodyPr>
          <a:lstStyle/>
          <a:p>
            <a:pPr marL="0" indent="0">
              <a:spcBef>
                <a:spcPts val="0"/>
              </a:spcBef>
              <a:spcAft>
                <a:spcPts val="1400"/>
              </a:spcAft>
              <a:buNone/>
            </a:pPr>
            <a:r>
              <a:rPr lang="en-US" sz="2400" b="1" dirty="0">
                <a:solidFill>
                  <a:schemeClr val="accent5">
                    <a:lumMod val="75000"/>
                  </a:schemeClr>
                </a:solidFill>
                <a:latin typeface="Calibri" panose="020F0502020204030204" pitchFamily="34" charset="0"/>
              </a:rPr>
              <a:t>Yahusha</a:t>
            </a:r>
            <a:r>
              <a:rPr lang="en-US" sz="2400" dirty="0">
                <a:solidFill>
                  <a:schemeClr val="tx1"/>
                </a:solidFill>
                <a:latin typeface="Calibri" panose="020F0502020204030204" pitchFamily="34" charset="0"/>
              </a:rPr>
              <a:t> </a:t>
            </a:r>
            <a:r>
              <a:rPr lang="en-US" sz="2400" dirty="0">
                <a:solidFill>
                  <a:srgbClr val="FF0000"/>
                </a:solidFill>
                <a:latin typeface="Calibri" panose="020F0502020204030204" pitchFamily="34" charset="0"/>
              </a:rPr>
              <a:t>returned to this earth </a:t>
            </a:r>
            <a:r>
              <a:rPr lang="en-US" sz="2400" dirty="0">
                <a:solidFill>
                  <a:schemeClr val="tx1"/>
                </a:solidFill>
                <a:latin typeface="Calibri" panose="020F0502020204030204" pitchFamily="34" charset="0"/>
              </a:rPr>
              <a:t>on the same 1</a:t>
            </a:r>
            <a:r>
              <a:rPr lang="en-US" sz="2400" baseline="30000" dirty="0">
                <a:solidFill>
                  <a:schemeClr val="tx1"/>
                </a:solidFill>
                <a:latin typeface="Calibri" panose="020F0502020204030204" pitchFamily="34" charset="0"/>
              </a:rPr>
              <a:t>st</a:t>
            </a:r>
            <a:r>
              <a:rPr lang="en-US" sz="2400" dirty="0">
                <a:solidFill>
                  <a:schemeClr val="tx1"/>
                </a:solidFill>
                <a:latin typeface="Calibri" panose="020F0502020204030204" pitchFamily="34" charset="0"/>
              </a:rPr>
              <a:t> cycle that He ascended to present Himself as the First Fruits of the Harvest.  At His return, Luke records </a:t>
            </a:r>
            <a:r>
              <a:rPr lang="en-US" sz="2400" b="1" dirty="0">
                <a:solidFill>
                  <a:schemeClr val="accent5">
                    <a:lumMod val="75000"/>
                  </a:schemeClr>
                </a:solidFill>
                <a:latin typeface="Calibri" panose="020F0502020204030204" pitchFamily="34" charset="0"/>
              </a:rPr>
              <a:t>Yahusha</a:t>
            </a:r>
            <a:r>
              <a:rPr lang="en-US" sz="2400" dirty="0">
                <a:solidFill>
                  <a:schemeClr val="tx1"/>
                </a:solidFill>
                <a:latin typeface="Calibri" panose="020F0502020204030204" pitchFamily="34" charset="0"/>
              </a:rPr>
              <a:t> being with the two men near the evening twilight as they begin to eat.</a:t>
            </a:r>
          </a:p>
          <a:p>
            <a:pPr marL="1737360" indent="-1737360">
              <a:spcBef>
                <a:spcPts val="0"/>
              </a:spcBef>
              <a:spcAft>
                <a:spcPts val="1400"/>
              </a:spcAft>
              <a:buNone/>
            </a:pPr>
            <a:r>
              <a:rPr lang="en-US" sz="2400" dirty="0">
                <a:solidFill>
                  <a:schemeClr val="tx1"/>
                </a:solidFill>
                <a:latin typeface="Calibri" panose="020F0502020204030204" pitchFamily="34" charset="0"/>
              </a:rPr>
              <a:t> </a:t>
            </a:r>
            <a:r>
              <a:rPr lang="en-US" sz="2400" dirty="0">
                <a:solidFill>
                  <a:srgbClr val="008080"/>
                </a:solidFill>
                <a:latin typeface="Georgia" panose="02040502050405020303" pitchFamily="18" charset="0"/>
              </a:rPr>
              <a:t>Luke 24:29</a:t>
            </a:r>
            <a:r>
              <a:rPr lang="en-US" sz="2400" dirty="0">
                <a:solidFill>
                  <a:prstClr val="black"/>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But they urged Him strongly, saying, “Stay with us, for </a:t>
            </a:r>
            <a:r>
              <a:rPr lang="en-US" sz="2400" dirty="0">
                <a:solidFill>
                  <a:srgbClr val="CC00FF"/>
                </a:solidFill>
                <a:latin typeface="Georgia" panose="02040502050405020303" pitchFamily="18" charset="0"/>
              </a:rPr>
              <a:t>it is toward evening, and the day has declined.” </a:t>
            </a:r>
            <a:r>
              <a:rPr lang="en-US" sz="2400" dirty="0">
                <a:solidFill>
                  <a:schemeClr val="accent3">
                    <a:lumMod val="75000"/>
                  </a:schemeClr>
                </a:solidFill>
                <a:latin typeface="Georgia" panose="02040502050405020303" pitchFamily="18" charset="0"/>
              </a:rPr>
              <a:t>And He went in to stay with them. </a:t>
            </a:r>
            <a:endParaRPr lang="en-US" sz="2400" dirty="0">
              <a:solidFill>
                <a:schemeClr val="accent3">
                  <a:lumMod val="75000"/>
                </a:schemeClr>
              </a:solidFill>
              <a:latin typeface="Calibri" panose="020F0502020204030204" pitchFamily="34" charset="0"/>
            </a:endParaRPr>
          </a:p>
          <a:p>
            <a:pPr marL="0" indent="0">
              <a:spcBef>
                <a:spcPts val="0"/>
              </a:spcBef>
              <a:spcAft>
                <a:spcPts val="1400"/>
              </a:spcAft>
              <a:buNone/>
            </a:pPr>
            <a:r>
              <a:rPr lang="en-US" sz="2400" dirty="0">
                <a:solidFill>
                  <a:schemeClr val="tx1"/>
                </a:solidFill>
                <a:latin typeface="Calibri" panose="020F0502020204030204" pitchFamily="34" charset="0"/>
              </a:rPr>
              <a:t>When </a:t>
            </a:r>
            <a:r>
              <a:rPr lang="en-US" sz="2400" b="1" dirty="0" err="1">
                <a:solidFill>
                  <a:schemeClr val="accent5">
                    <a:lumMod val="75000"/>
                  </a:schemeClr>
                </a:solidFill>
                <a:latin typeface="Calibri" panose="020F0502020204030204" pitchFamily="34" charset="0"/>
              </a:rPr>
              <a:t>Yahusha</a:t>
            </a:r>
            <a:r>
              <a:rPr lang="en-US" sz="2400" dirty="0">
                <a:solidFill>
                  <a:schemeClr val="tx1"/>
                </a:solidFill>
                <a:latin typeface="Calibri" panose="020F0502020204030204" pitchFamily="34" charset="0"/>
              </a:rPr>
              <a:t> broke the bread, they recognized Him and </a:t>
            </a:r>
            <a:r>
              <a:rPr lang="en-US" sz="2400" b="1" dirty="0" err="1">
                <a:solidFill>
                  <a:schemeClr val="accent5">
                    <a:lumMod val="75000"/>
                  </a:schemeClr>
                </a:solidFill>
                <a:latin typeface="Calibri" panose="020F0502020204030204" pitchFamily="34" charset="0"/>
              </a:rPr>
              <a:t>Yahusha</a:t>
            </a:r>
            <a:r>
              <a:rPr lang="en-US" sz="2400" dirty="0">
                <a:solidFill>
                  <a:schemeClr val="tx1"/>
                </a:solidFill>
                <a:latin typeface="Calibri" panose="020F0502020204030204" pitchFamily="34" charset="0"/>
              </a:rPr>
              <a:t> immediately disappeared.  </a:t>
            </a:r>
          </a:p>
          <a:p>
            <a:pPr marL="0" indent="0">
              <a:spcBef>
                <a:spcPts val="0"/>
              </a:spcBef>
              <a:spcAft>
                <a:spcPts val="1400"/>
              </a:spcAft>
              <a:buNone/>
            </a:pPr>
            <a:r>
              <a:rPr lang="en-US" sz="2400" b="1" dirty="0">
                <a:solidFill>
                  <a:schemeClr val="accent5">
                    <a:lumMod val="75000"/>
                  </a:schemeClr>
                </a:solidFill>
                <a:latin typeface="Calibri" panose="020F0502020204030204" pitchFamily="34" charset="0"/>
              </a:rPr>
              <a:t>Yahusha</a:t>
            </a:r>
            <a:r>
              <a:rPr lang="en-US" sz="2400" dirty="0">
                <a:solidFill>
                  <a:schemeClr val="tx1"/>
                </a:solidFill>
                <a:latin typeface="Calibri" panose="020F0502020204030204" pitchFamily="34" charset="0"/>
              </a:rPr>
              <a:t> then reappears in the evening twilight season to the group gathered in Yerushalayim (Jerusalem).  Notice how</a:t>
            </a:r>
            <a:r>
              <a:rPr lang="en-US" sz="2400" dirty="0">
                <a:solidFill>
                  <a:srgbClr val="FF0000"/>
                </a:solidFill>
                <a:latin typeface="Calibri" panose="020F0502020204030204" pitchFamily="34" charset="0"/>
              </a:rPr>
              <a:t> </a:t>
            </a:r>
            <a:r>
              <a:rPr lang="en-US" sz="2400" u="sng" dirty="0">
                <a:solidFill>
                  <a:srgbClr val="FF0000"/>
                </a:solidFill>
                <a:latin typeface="Calibri" panose="020F0502020204030204" pitchFamily="34" charset="0"/>
              </a:rPr>
              <a:t>s</a:t>
            </a:r>
            <a:r>
              <a:rPr lang="en-US" sz="2400" dirty="0">
                <a:solidFill>
                  <a:srgbClr val="FF0000"/>
                </a:solidFill>
                <a:latin typeface="Calibri" panose="020F0502020204030204" pitchFamily="34" charset="0"/>
              </a:rPr>
              <a:t>p</a:t>
            </a:r>
            <a:r>
              <a:rPr lang="en-US" sz="2400" u="sng" dirty="0">
                <a:solidFill>
                  <a:srgbClr val="FF0000"/>
                </a:solidFill>
                <a:latin typeface="Calibri" panose="020F0502020204030204" pitchFamily="34" charset="0"/>
              </a:rPr>
              <a:t>ecific</a:t>
            </a:r>
            <a:r>
              <a:rPr lang="en-US" sz="2400" dirty="0">
                <a:solidFill>
                  <a:srgbClr val="FF0000"/>
                </a:solidFill>
                <a:latin typeface="Calibri" panose="020F0502020204030204" pitchFamily="34" charset="0"/>
              </a:rPr>
              <a:t> </a:t>
            </a:r>
            <a:r>
              <a:rPr lang="en-US" sz="2400" dirty="0">
                <a:solidFill>
                  <a:schemeClr val="tx1"/>
                </a:solidFill>
                <a:latin typeface="Calibri" panose="020F0502020204030204" pitchFamily="34" charset="0"/>
              </a:rPr>
              <a:t>John is with his record. </a:t>
            </a:r>
          </a:p>
          <a:p>
            <a:pPr marL="1737360" lvl="0" indent="-1737360">
              <a:spcBef>
                <a:spcPts val="0"/>
              </a:spcBef>
              <a:spcAft>
                <a:spcPts val="1400"/>
              </a:spcAft>
              <a:buClr>
                <a:srgbClr val="B31166"/>
              </a:buClr>
              <a:buNone/>
            </a:pPr>
            <a:r>
              <a:rPr lang="en-US" sz="2400" dirty="0">
                <a:solidFill>
                  <a:srgbClr val="008080"/>
                </a:solidFill>
                <a:latin typeface="Georgia" panose="02040502050405020303" pitchFamily="18" charset="0"/>
              </a:rPr>
              <a:t>John 20:19</a:t>
            </a:r>
            <a:r>
              <a:rPr lang="en-US" sz="2400" dirty="0">
                <a:solidFill>
                  <a:prstClr val="black"/>
                </a:solidFill>
                <a:latin typeface="Georgia" panose="02040502050405020303" pitchFamily="18" charset="0"/>
              </a:rPr>
              <a:t>	</a:t>
            </a:r>
            <a:r>
              <a:rPr lang="en-US" sz="2400" b="1" i="1" dirty="0">
                <a:solidFill>
                  <a:srgbClr val="CC00CC"/>
                </a:solidFill>
                <a:latin typeface="Georgia" panose="02040502050405020303" pitchFamily="18" charset="0"/>
              </a:rPr>
              <a:t>When therefore </a:t>
            </a:r>
            <a:r>
              <a:rPr lang="en-US" sz="2400" b="1" i="1" dirty="0">
                <a:ln>
                  <a:solidFill>
                    <a:schemeClr val="tx1"/>
                  </a:solidFill>
                </a:ln>
                <a:solidFill>
                  <a:srgbClr val="CC00CC"/>
                </a:solidFill>
                <a:effectLst>
                  <a:glow rad="127000">
                    <a:srgbClr val="FFFF00"/>
                  </a:glow>
                </a:effectLst>
                <a:latin typeface="Georgia" panose="02040502050405020303" pitchFamily="18" charset="0"/>
              </a:rPr>
              <a:t>it was evening </a:t>
            </a:r>
            <a:r>
              <a:rPr lang="en-US" sz="2400" b="1" i="1" dirty="0">
                <a:solidFill>
                  <a:srgbClr val="CC00CC"/>
                </a:solidFill>
                <a:latin typeface="Georgia" panose="02040502050405020303" pitchFamily="18" charset="0"/>
              </a:rPr>
              <a:t>on that day, </a:t>
            </a:r>
            <a:r>
              <a:rPr lang="en-US" sz="2400" b="1" i="1" dirty="0">
                <a:ln>
                  <a:solidFill>
                    <a:schemeClr val="tx1"/>
                  </a:solidFill>
                </a:ln>
                <a:solidFill>
                  <a:srgbClr val="CC00CC"/>
                </a:solidFill>
                <a:effectLst>
                  <a:glow rad="127000">
                    <a:srgbClr val="21E379"/>
                  </a:glow>
                </a:effectLst>
                <a:latin typeface="Georgia" panose="02040502050405020303" pitchFamily="18" charset="0"/>
              </a:rPr>
              <a:t>the first day of the week,</a:t>
            </a:r>
            <a:r>
              <a:rPr lang="en-US" sz="2400" b="1" i="1" dirty="0">
                <a:solidFill>
                  <a:srgbClr val="CC00CC"/>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and when the doors were shut where the taught ones met, for fear of the </a:t>
            </a:r>
            <a:r>
              <a:rPr lang="en-US" sz="2400" dirty="0" err="1">
                <a:solidFill>
                  <a:schemeClr val="accent3">
                    <a:lumMod val="75000"/>
                  </a:schemeClr>
                </a:solidFill>
                <a:latin typeface="Georgia" panose="02040502050405020303" pitchFamily="18" charset="0"/>
              </a:rPr>
              <a:t>Yehu</a:t>
            </a:r>
            <a:r>
              <a:rPr lang="en-US" sz="2400" dirty="0" err="1">
                <a:solidFill>
                  <a:schemeClr val="accent3">
                    <a:lumMod val="75000"/>
                  </a:schemeClr>
                </a:solidFill>
                <a:latin typeface="TITUS Cyberbit Basic" panose="02020603050405020304" pitchFamily="18" charset="0"/>
              </a:rPr>
              <a:t>ḏ</a:t>
            </a:r>
            <a:r>
              <a:rPr lang="en-US" sz="2400" dirty="0" err="1">
                <a:solidFill>
                  <a:schemeClr val="accent3">
                    <a:lumMod val="75000"/>
                  </a:schemeClr>
                </a:solidFill>
                <a:latin typeface="Georgia" panose="02040502050405020303" pitchFamily="18" charset="0"/>
              </a:rPr>
              <a:t>im</a:t>
            </a:r>
            <a:r>
              <a:rPr lang="en-US" sz="2200" dirty="0">
                <a:solidFill>
                  <a:schemeClr val="tx1"/>
                </a:solidFill>
                <a:latin typeface="Georgia" panose="02040502050405020303" pitchFamily="18" charset="0"/>
              </a:rPr>
              <a:t> [Jews],  </a:t>
            </a:r>
            <a:r>
              <a:rPr lang="he-IL" sz="2400" b="1" dirty="0">
                <a:solidFill>
                  <a:schemeClr val="accent5">
                    <a:lumMod val="75000"/>
                  </a:schemeClr>
                </a:solidFill>
                <a:latin typeface="Times New Roman" panose="02020603050405020304" pitchFamily="18" charset="0"/>
                <a:cs typeface="Times New Roman" panose="02020603050405020304" pitchFamily="18" charset="0"/>
              </a:rPr>
              <a:t>יהושע</a:t>
            </a:r>
            <a:r>
              <a:rPr lang="en-US" sz="2400" dirty="0">
                <a:solidFill>
                  <a:schemeClr val="accent5">
                    <a:lumMod val="75000"/>
                  </a:schemeClr>
                </a:solidFill>
                <a:latin typeface="SBL Hebrew"/>
              </a:rPr>
              <a:t> [Yahusha] </a:t>
            </a:r>
            <a:r>
              <a:rPr lang="en-US" sz="2400" dirty="0">
                <a:solidFill>
                  <a:schemeClr val="accent3">
                    <a:lumMod val="75000"/>
                  </a:schemeClr>
                </a:solidFill>
                <a:latin typeface="Georgia" panose="02040502050405020303" pitchFamily="18" charset="0"/>
              </a:rPr>
              <a:t>came and stood in the midst, and said to them, “Peace to you.” </a:t>
            </a:r>
          </a:p>
          <a:p>
            <a:pPr marL="0" lvl="0" indent="0">
              <a:spcBef>
                <a:spcPts val="0"/>
              </a:spcBef>
              <a:spcAft>
                <a:spcPts val="1400"/>
              </a:spcAft>
              <a:buClr>
                <a:srgbClr val="B31166"/>
              </a:buClr>
              <a:buNone/>
            </a:pPr>
            <a:r>
              <a:rPr lang="en-US" sz="2400" b="1" u="sng" dirty="0">
                <a:solidFill>
                  <a:srgbClr val="C00000"/>
                </a:solidFill>
                <a:latin typeface="Georgia" panose="02040502050405020303" pitchFamily="18" charset="0"/>
              </a:rPr>
              <a:t>Question</a:t>
            </a:r>
            <a:r>
              <a:rPr lang="en-US" sz="2400" b="1" dirty="0">
                <a:solidFill>
                  <a:srgbClr val="C00000"/>
                </a:solidFill>
                <a:latin typeface="Georgia" panose="02040502050405020303" pitchFamily="18" charset="0"/>
              </a:rPr>
              <a:t>:  </a:t>
            </a:r>
            <a:r>
              <a:rPr lang="en-US" sz="2400" b="1" u="sng" dirty="0">
                <a:solidFill>
                  <a:srgbClr val="CC00CC"/>
                </a:solidFill>
                <a:latin typeface="Georgia" panose="02040502050405020303" pitchFamily="18" charset="0"/>
              </a:rPr>
              <a:t>If the sunset had chan</a:t>
            </a:r>
            <a:r>
              <a:rPr lang="en-US" sz="2400" b="1" dirty="0">
                <a:solidFill>
                  <a:srgbClr val="CC00CC"/>
                </a:solidFill>
                <a:latin typeface="Georgia" panose="02040502050405020303" pitchFamily="18" charset="0"/>
              </a:rPr>
              <a:t>g</a:t>
            </a:r>
            <a:r>
              <a:rPr lang="en-US" sz="2400" b="1" u="sng" dirty="0">
                <a:solidFill>
                  <a:srgbClr val="CC00CC"/>
                </a:solidFill>
                <a:latin typeface="Georgia" panose="02040502050405020303" pitchFamily="18" charset="0"/>
              </a:rPr>
              <a:t>ed the c</a:t>
            </a:r>
            <a:r>
              <a:rPr lang="en-US" sz="2400" b="1" dirty="0">
                <a:solidFill>
                  <a:srgbClr val="CC00CC"/>
                </a:solidFill>
                <a:latin typeface="Georgia" panose="02040502050405020303" pitchFamily="18" charset="0"/>
              </a:rPr>
              <a:t>y</a:t>
            </a:r>
            <a:r>
              <a:rPr lang="en-US" sz="2400" b="1" u="sng" dirty="0">
                <a:solidFill>
                  <a:srgbClr val="CC00CC"/>
                </a:solidFill>
                <a:latin typeface="Georgia" panose="02040502050405020303" pitchFamily="18" charset="0"/>
              </a:rPr>
              <a:t>cle of the week</a:t>
            </a:r>
            <a:r>
              <a:rPr lang="en-US" sz="2400" b="1" dirty="0">
                <a:solidFill>
                  <a:srgbClr val="CC00CC"/>
                </a:solidFill>
                <a:latin typeface="Georgia" panose="02040502050405020303" pitchFamily="18" charset="0"/>
              </a:rPr>
              <a:t>, how could it still be the first cycle of the week?  John tells us the </a:t>
            </a:r>
            <a:r>
              <a:rPr lang="en-US" sz="2400" b="1" dirty="0">
                <a:solidFill>
                  <a:srgbClr val="00B050"/>
                </a:solidFill>
                <a:latin typeface="Georgia" panose="02040502050405020303" pitchFamily="18" charset="0"/>
              </a:rPr>
              <a:t>evening</a:t>
            </a:r>
            <a:r>
              <a:rPr lang="en-US" sz="2400" b="1" dirty="0">
                <a:solidFill>
                  <a:srgbClr val="CC00CC"/>
                </a:solidFill>
                <a:latin typeface="Georgia" panose="02040502050405020303" pitchFamily="18" charset="0"/>
              </a:rPr>
              <a:t> timing on that cycle and declares it to be the 1</a:t>
            </a:r>
            <a:r>
              <a:rPr lang="en-US" sz="2400" b="1" baseline="30000" dirty="0">
                <a:solidFill>
                  <a:srgbClr val="CC00CC"/>
                </a:solidFill>
                <a:latin typeface="Georgia" panose="02040502050405020303" pitchFamily="18" charset="0"/>
              </a:rPr>
              <a:t>st</a:t>
            </a:r>
            <a:r>
              <a:rPr lang="en-US" sz="2400" b="1" dirty="0">
                <a:solidFill>
                  <a:srgbClr val="CC00CC"/>
                </a:solidFill>
                <a:latin typeface="Georgia" panose="02040502050405020303" pitchFamily="18" charset="0"/>
              </a:rPr>
              <a:t> cycle of the week - </a:t>
            </a:r>
            <a:r>
              <a:rPr lang="en-US" sz="2400" b="1" dirty="0">
                <a:solidFill>
                  <a:schemeClr val="tx1">
                    <a:lumMod val="95000"/>
                    <a:lumOff val="5000"/>
                  </a:schemeClr>
                </a:solidFill>
                <a:latin typeface="Georgia" panose="02040502050405020303" pitchFamily="18" charset="0"/>
              </a:rPr>
              <a:t>{</a:t>
            </a:r>
            <a:r>
              <a:rPr lang="en-US" sz="2400" b="1" u="sng" dirty="0">
                <a:solidFill>
                  <a:schemeClr val="tx1">
                    <a:lumMod val="95000"/>
                    <a:lumOff val="5000"/>
                  </a:schemeClr>
                </a:solidFill>
                <a:latin typeface="Georgia" panose="02040502050405020303" pitchFamily="18" charset="0"/>
              </a:rPr>
              <a:t>STILL</a:t>
            </a:r>
            <a:r>
              <a:rPr lang="en-US" sz="2400" b="1" dirty="0">
                <a:solidFill>
                  <a:schemeClr val="tx1">
                    <a:lumMod val="95000"/>
                    <a:lumOff val="5000"/>
                  </a:schemeClr>
                </a:solidFill>
                <a:latin typeface="Georgia" panose="02040502050405020303" pitchFamily="18" charset="0"/>
              </a:rPr>
              <a:t>}!</a:t>
            </a:r>
          </a:p>
          <a:p>
            <a:pPr marL="914400" lvl="0" indent="-914400" algn="ctr">
              <a:lnSpc>
                <a:spcPct val="90000"/>
              </a:lnSpc>
              <a:spcBef>
                <a:spcPts val="0"/>
              </a:spcBef>
              <a:spcAft>
                <a:spcPts val="1400"/>
              </a:spcAft>
              <a:buClr>
                <a:srgbClr val="B31166"/>
              </a:buClr>
              <a:buNone/>
            </a:pPr>
            <a:r>
              <a:rPr lang="en-US" sz="2400" b="1" spc="300" dirty="0">
                <a:ln>
                  <a:solidFill>
                    <a:schemeClr val="tx1"/>
                  </a:solidFill>
                </a:ln>
                <a:solidFill>
                  <a:schemeClr val="tx1">
                    <a:lumMod val="95000"/>
                    <a:lumOff val="5000"/>
                  </a:schemeClr>
                </a:solidFill>
                <a:effectLst>
                  <a:glow rad="88900">
                    <a:srgbClr val="21F3B2"/>
                  </a:glow>
                </a:effectLst>
                <a:latin typeface="Georgia" panose="02040502050405020303" pitchFamily="18" charset="0"/>
              </a:rPr>
              <a:t>WHAT HAPPENED TO THE SUNSET </a:t>
            </a:r>
            <a:r>
              <a:rPr lang="en-US" sz="2400" b="1" u="sng" spc="300" dirty="0">
                <a:ln>
                  <a:solidFill>
                    <a:schemeClr val="tx1"/>
                  </a:solidFill>
                </a:ln>
                <a:solidFill>
                  <a:schemeClr val="tx1">
                    <a:lumMod val="95000"/>
                    <a:lumOff val="5000"/>
                  </a:schemeClr>
                </a:solidFill>
                <a:effectLst>
                  <a:glow rad="88900">
                    <a:srgbClr val="21F3B2"/>
                  </a:glow>
                </a:effectLst>
                <a:latin typeface="Georgia" panose="02040502050405020303" pitchFamily="18" charset="0"/>
              </a:rPr>
              <a:t>THEORY</a:t>
            </a:r>
            <a:r>
              <a:rPr lang="en-US" sz="2400" b="1" spc="300" dirty="0">
                <a:ln>
                  <a:solidFill>
                    <a:schemeClr val="tx1"/>
                  </a:solidFill>
                </a:ln>
                <a:solidFill>
                  <a:schemeClr val="tx1">
                    <a:lumMod val="95000"/>
                    <a:lumOff val="5000"/>
                  </a:schemeClr>
                </a:solidFill>
                <a:effectLst>
                  <a:glow rad="88900">
                    <a:srgbClr val="21F3B2"/>
                  </a:glow>
                </a:effectLst>
                <a:latin typeface="Georgia" panose="02040502050405020303" pitchFamily="18" charset="0"/>
              </a:rPr>
              <a:t> HERE??? </a:t>
            </a:r>
            <a:endParaRPr lang="en-US" sz="2400" spc="300" dirty="0">
              <a:ln>
                <a:solidFill>
                  <a:schemeClr val="tx1"/>
                </a:solidFill>
              </a:ln>
              <a:solidFill>
                <a:schemeClr val="tx1"/>
              </a:solidFill>
              <a:effectLst>
                <a:glow rad="88900">
                  <a:srgbClr val="21F3B2"/>
                </a:glow>
              </a:effectLst>
              <a:latin typeface="Calibri" panose="020F0502020204030204" pitchFamily="34" charset="0"/>
            </a:endParaRPr>
          </a:p>
        </p:txBody>
      </p:sp>
      <p:sp>
        <p:nvSpPr>
          <p:cNvPr id="2" name="Slide Number Placeholder 1"/>
          <p:cNvSpPr>
            <a:spLocks noGrp="1"/>
          </p:cNvSpPr>
          <p:nvPr>
            <p:ph type="sldNum" sz="quarter" idx="12"/>
          </p:nvPr>
        </p:nvSpPr>
        <p:spPr>
          <a:xfrm>
            <a:off x="-15291" y="6662058"/>
            <a:ext cx="356484" cy="204434"/>
          </a:xfrm>
        </p:spPr>
        <p:txBody>
          <a:bodyPr/>
          <a:lstStyle/>
          <a:p>
            <a:fld id="{D57F1E4F-1CFF-5643-939E-217C01CDF565}" type="slidenum">
              <a:rPr lang="en-US" sz="1200" smtClean="0">
                <a:solidFill>
                  <a:schemeClr val="tx1"/>
                </a:solidFill>
              </a:rPr>
              <a:pPr/>
              <a:t>91</a:t>
            </a:fld>
            <a:endParaRPr lang="en-US" sz="1200" dirty="0">
              <a:solidFill>
                <a:schemeClr val="tx1"/>
              </a:solidFill>
            </a:endParaRPr>
          </a:p>
        </p:txBody>
      </p:sp>
      <p:sp>
        <p:nvSpPr>
          <p:cNvPr id="4" name="Lightning Bolt 3"/>
          <p:cNvSpPr/>
          <p:nvPr/>
        </p:nvSpPr>
        <p:spPr>
          <a:xfrm rot="6414925">
            <a:off x="6677720" y="2992283"/>
            <a:ext cx="733320" cy="829860"/>
          </a:xfrm>
          <a:prstGeom prst="lightningBolt">
            <a:avLst/>
          </a:prstGeom>
          <a:solidFill>
            <a:srgbClr val="00FFFF"/>
          </a:solidFill>
          <a:ln w="28575">
            <a:solidFill>
              <a:srgbClr val="9933FF"/>
            </a:solidFill>
          </a:ln>
          <a:effectLst>
            <a:glow rad="127000">
              <a:schemeClr val="accent5">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15536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21" presetClass="entr" presetSubtype="1"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204715"/>
            <a:ext cx="11709779" cy="6455391"/>
          </a:xfrm>
          <a:solidFill>
            <a:schemeClr val="accent5">
              <a:lumMod val="60000"/>
              <a:lumOff val="40000"/>
            </a:schemeClr>
          </a:solidFill>
          <a:scene3d>
            <a:camera prst="orthographicFront"/>
            <a:lightRig rig="threePt" dir="t"/>
          </a:scene3d>
          <a:sp3d>
            <a:bevelT w="152400" h="50800" prst="softRound"/>
          </a:sp3d>
        </p:spPr>
        <p:txBody>
          <a:bodyPr>
            <a:normAutofit/>
            <a:sp3d extrusionH="57150">
              <a:bevelT h="25400" prst="softRound"/>
            </a:sp3d>
          </a:bodyPr>
          <a:lstStyle/>
          <a:p>
            <a:pPr marL="0" indent="0" algn="ctr">
              <a:buNone/>
            </a:pPr>
            <a:r>
              <a:rPr lang="en-US" sz="6600" dirty="0"/>
              <a:t>HOW MANY TIMES CAN SUNSET THEORY </a:t>
            </a:r>
            <a:r>
              <a:rPr lang="en-US" sz="6600" b="1" u="sng" dirty="0">
                <a:solidFill>
                  <a:srgbClr val="FF0066"/>
                </a:solidFill>
              </a:rPr>
              <a:t>FAIL</a:t>
            </a:r>
            <a:r>
              <a:rPr lang="en-US" sz="6600" dirty="0"/>
              <a:t> BEFORE IT IS CONSIDERED </a:t>
            </a:r>
            <a:r>
              <a:rPr lang="en-US" sz="6600" b="1" u="sng" dirty="0">
                <a:solidFill>
                  <a:srgbClr val="FF0066"/>
                </a:solidFill>
              </a:rPr>
              <a:t>FALSE</a:t>
            </a:r>
            <a:r>
              <a:rPr lang="en-US" sz="6600" b="1" dirty="0">
                <a:solidFill>
                  <a:srgbClr val="FF0066"/>
                </a:solidFill>
              </a:rPr>
              <a:t>???</a:t>
            </a:r>
          </a:p>
          <a:p>
            <a:pPr marL="0" indent="0" algn="ctr">
              <a:buNone/>
            </a:pPr>
            <a:r>
              <a:rPr lang="en-US" sz="6600" dirty="0">
                <a:solidFill>
                  <a:srgbClr val="FF0066"/>
                </a:solidFill>
              </a:rPr>
              <a:t>5</a:t>
            </a:r>
            <a:r>
              <a:rPr lang="en-US" sz="6600" dirty="0">
                <a:solidFill>
                  <a:schemeClr val="tx1"/>
                </a:solidFill>
              </a:rPr>
              <a:t>x, </a:t>
            </a:r>
            <a:r>
              <a:rPr lang="en-US" sz="6600" dirty="0">
                <a:solidFill>
                  <a:srgbClr val="FF0066"/>
                </a:solidFill>
              </a:rPr>
              <a:t>4</a:t>
            </a:r>
            <a:r>
              <a:rPr lang="en-US" sz="6600" dirty="0">
                <a:solidFill>
                  <a:schemeClr val="tx1"/>
                </a:solidFill>
              </a:rPr>
              <a:t>x, </a:t>
            </a:r>
            <a:r>
              <a:rPr lang="en-US" sz="6600" dirty="0">
                <a:solidFill>
                  <a:srgbClr val="FF0066"/>
                </a:solidFill>
              </a:rPr>
              <a:t>3</a:t>
            </a:r>
            <a:r>
              <a:rPr lang="en-US" sz="6600" dirty="0">
                <a:solidFill>
                  <a:schemeClr val="tx1"/>
                </a:solidFill>
              </a:rPr>
              <a:t>x, </a:t>
            </a:r>
            <a:r>
              <a:rPr lang="en-US" sz="6600" dirty="0">
                <a:solidFill>
                  <a:srgbClr val="FF0066"/>
                </a:solidFill>
              </a:rPr>
              <a:t>2</a:t>
            </a:r>
            <a:r>
              <a:rPr lang="en-US" sz="6600" dirty="0">
                <a:solidFill>
                  <a:schemeClr val="tx1"/>
                </a:solidFill>
              </a:rPr>
              <a:t>x, </a:t>
            </a:r>
            <a:r>
              <a:rPr lang="en-US" sz="5400" dirty="0">
                <a:solidFill>
                  <a:schemeClr val="tx1"/>
                </a:solidFill>
              </a:rPr>
              <a:t>or even </a:t>
            </a:r>
            <a:r>
              <a:rPr lang="en-US" sz="6600" b="1" u="sng" dirty="0">
                <a:solidFill>
                  <a:srgbClr val="FF0066"/>
                </a:solidFill>
              </a:rPr>
              <a:t>ONCE</a:t>
            </a:r>
            <a:r>
              <a:rPr lang="en-US" sz="6600" b="1" dirty="0">
                <a:solidFill>
                  <a:srgbClr val="FF0066"/>
                </a:solidFill>
              </a:rPr>
              <a:t>?  How often can an institution of </a:t>
            </a:r>
            <a:r>
              <a:rPr lang="en-US" sz="6600" b="1" dirty="0">
                <a:solidFill>
                  <a:schemeClr val="accent5">
                    <a:lumMod val="75000"/>
                  </a:schemeClr>
                </a:solidFill>
              </a:rPr>
              <a:t>Yahuah</a:t>
            </a:r>
            <a:r>
              <a:rPr lang="en-US" sz="6600" b="1" dirty="0">
                <a:solidFill>
                  <a:srgbClr val="FF0066"/>
                </a:solidFill>
              </a:rPr>
              <a:t> fail???  </a:t>
            </a:r>
            <a:r>
              <a:rPr lang="en-US" sz="6600" b="1" u="sng" dirty="0">
                <a:solidFill>
                  <a:srgbClr val="FF0066"/>
                </a:solidFill>
              </a:rPr>
              <a:t>ONCE</a:t>
            </a:r>
            <a:r>
              <a:rPr lang="en-US" sz="6600" b="1" dirty="0">
                <a:solidFill>
                  <a:srgbClr val="FF0066"/>
                </a:solidFill>
              </a:rPr>
              <a:t>??</a:t>
            </a:r>
          </a:p>
        </p:txBody>
      </p:sp>
      <p:sp>
        <p:nvSpPr>
          <p:cNvPr id="2" name="Slide Number Placeholder 1"/>
          <p:cNvSpPr>
            <a:spLocks noGrp="1"/>
          </p:cNvSpPr>
          <p:nvPr>
            <p:ph type="sldNum" sz="quarter" idx="12"/>
          </p:nvPr>
        </p:nvSpPr>
        <p:spPr>
          <a:xfrm>
            <a:off x="245660" y="6388680"/>
            <a:ext cx="668740" cy="271426"/>
          </a:xfrm>
        </p:spPr>
        <p:txBody>
          <a:bodyPr/>
          <a:lstStyle/>
          <a:p>
            <a:fld id="{D57F1E4F-1CFF-5643-939E-217C01CDF565}" type="slidenum">
              <a:rPr lang="en-US" sz="1200" smtClean="0">
                <a:solidFill>
                  <a:schemeClr val="tx1"/>
                </a:solidFill>
              </a:rPr>
              <a:pPr/>
              <a:t>92</a:t>
            </a:fld>
            <a:endParaRPr lang="en-US" sz="1200" dirty="0">
              <a:solidFill>
                <a:schemeClr val="tx1"/>
              </a:solidFill>
            </a:endParaRPr>
          </a:p>
        </p:txBody>
      </p:sp>
    </p:spTree>
    <p:extLst>
      <p:ext uri="{BB962C8B-B14F-4D97-AF65-F5344CB8AC3E}">
        <p14:creationId xmlns:p14="http://schemas.microsoft.com/office/powerpoint/2010/main" val="1970392853"/>
      </p:ext>
    </p:extLst>
  </p:cSld>
  <p:clrMapOvr>
    <a:masterClrMapping/>
  </p:clrMapOvr>
  <p:transition spd="slow">
    <p:circle/>
  </p:transition>
</p:sld>
</file>

<file path=ppt/slides/slide9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44000">
              <a:srgbClr val="0BD6EB"/>
            </a:gs>
            <a:gs pos="83000">
              <a:srgbClr val="21F3B2"/>
            </a:gs>
            <a:gs pos="100000">
              <a:srgbClr val="00B050"/>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558" y="515155"/>
            <a:ext cx="11095630" cy="5834130"/>
          </a:xfrm>
          <a:blipFill dpi="0" rotWithShape="1">
            <a:blip r:embed="rId2">
              <a:extLst>
                <a:ext uri="{28A0092B-C50C-407E-A947-70E740481C1C}">
                  <a14:useLocalDpi xmlns:a14="http://schemas.microsoft.com/office/drawing/2010/main" val="0"/>
                </a:ext>
              </a:extLst>
            </a:blip>
            <a:srcRect/>
            <a:stretch>
              <a:fillRect/>
            </a:stretch>
          </a:blipFill>
          <a:ln w="76200">
            <a:solidFill>
              <a:srgbClr val="009999"/>
            </a:solidFill>
          </a:ln>
          <a:scene3d>
            <a:camera prst="orthographicFront"/>
            <a:lightRig rig="threePt" dir="t"/>
          </a:scene3d>
          <a:sp3d>
            <a:bevelT/>
          </a:sp3d>
        </p:spPr>
        <p:txBody>
          <a:bodyPr anchor="ctr">
            <a:normAutofit/>
            <a:sp3d extrusionH="57150">
              <a:bevelT w="38100" h="38100"/>
            </a:sp3d>
          </a:bodyPr>
          <a:lstStyle/>
          <a:p>
            <a:pPr marL="0" indent="0" algn="ctr">
              <a:buNone/>
            </a:pPr>
            <a:r>
              <a:rPr lang="en-US" sz="4000" b="1" dirty="0">
                <a:solidFill>
                  <a:srgbClr val="0070C0"/>
                </a:solidFill>
              </a:rPr>
              <a:t>We are at the end of this study.  </a:t>
            </a:r>
            <a:br>
              <a:rPr lang="en-US" sz="4000" b="1" dirty="0">
                <a:solidFill>
                  <a:srgbClr val="0070C0"/>
                </a:solidFill>
              </a:rPr>
            </a:br>
            <a:r>
              <a:rPr lang="en-US" sz="4000" b="1" dirty="0">
                <a:solidFill>
                  <a:srgbClr val="0070C0"/>
                </a:solidFill>
              </a:rPr>
              <a:t>I truly hope you will give what we have learned here, some very serious thought.</a:t>
            </a:r>
          </a:p>
          <a:p>
            <a:pPr marL="0" indent="0">
              <a:buNone/>
            </a:pPr>
            <a:r>
              <a:rPr lang="en-US" sz="4000" dirty="0">
                <a:solidFill>
                  <a:schemeClr val="tx1">
                    <a:lumMod val="95000"/>
                    <a:lumOff val="5000"/>
                  </a:schemeClr>
                </a:solidFill>
              </a:rPr>
              <a:t>  </a:t>
            </a:r>
          </a:p>
          <a:p>
            <a:pPr marL="0" indent="0">
              <a:buNone/>
            </a:pPr>
            <a:r>
              <a:rPr lang="en-US" sz="4000" b="1" dirty="0">
                <a:solidFill>
                  <a:srgbClr val="0070C0"/>
                </a:solidFill>
              </a:rPr>
              <a:t>The Hebrew word – </a:t>
            </a:r>
            <a:r>
              <a:rPr lang="en-US" sz="4000" b="1" dirty="0" err="1">
                <a:solidFill>
                  <a:srgbClr val="00B050"/>
                </a:solidFill>
              </a:rPr>
              <a:t>shema</a:t>
            </a:r>
            <a:r>
              <a:rPr lang="en-US" sz="4000" dirty="0">
                <a:solidFill>
                  <a:schemeClr val="tx1">
                    <a:lumMod val="95000"/>
                    <a:lumOff val="5000"/>
                  </a:schemeClr>
                </a:solidFill>
              </a:rPr>
              <a:t> </a:t>
            </a:r>
            <a:r>
              <a:rPr lang="en-US" sz="4000" b="1" dirty="0">
                <a:solidFill>
                  <a:srgbClr val="0070C0"/>
                </a:solidFill>
              </a:rPr>
              <a:t>– </a:t>
            </a:r>
            <a:r>
              <a:rPr lang="en-US" sz="4000" b="1" u="sng" dirty="0">
                <a:solidFill>
                  <a:srgbClr val="0070C0"/>
                </a:solidFill>
              </a:rPr>
              <a:t>basic</a:t>
            </a:r>
            <a:r>
              <a:rPr lang="en-US" sz="4000" b="1" dirty="0">
                <a:solidFill>
                  <a:srgbClr val="0070C0"/>
                </a:solidFill>
              </a:rPr>
              <a:t> definition comes to mind;</a:t>
            </a:r>
            <a:r>
              <a:rPr lang="en-US" sz="4000" dirty="0">
                <a:solidFill>
                  <a:schemeClr val="tx1">
                    <a:lumMod val="95000"/>
                    <a:lumOff val="5000"/>
                  </a:schemeClr>
                </a:solidFill>
              </a:rPr>
              <a:t>  </a:t>
            </a:r>
            <a:r>
              <a:rPr lang="en-US" sz="4000" b="1" u="sng" dirty="0">
                <a:solidFill>
                  <a:srgbClr val="009999"/>
                </a:solidFill>
              </a:rPr>
              <a:t>Listen and act accordin</a:t>
            </a:r>
            <a:r>
              <a:rPr lang="en-US" sz="4000" b="1" dirty="0">
                <a:solidFill>
                  <a:srgbClr val="009999"/>
                </a:solidFill>
              </a:rPr>
              <a:t>g</a:t>
            </a:r>
            <a:r>
              <a:rPr lang="en-US" sz="4000" b="1" u="sng" dirty="0">
                <a:solidFill>
                  <a:srgbClr val="009999"/>
                </a:solidFill>
              </a:rPr>
              <a:t>l</a:t>
            </a:r>
            <a:r>
              <a:rPr lang="en-US" sz="4000" b="1" dirty="0">
                <a:solidFill>
                  <a:srgbClr val="009999"/>
                </a:solidFill>
              </a:rPr>
              <a:t>y.</a:t>
            </a:r>
          </a:p>
        </p:txBody>
      </p:sp>
      <p:sp>
        <p:nvSpPr>
          <p:cNvPr id="2" name="Slide Number Placeholder 1"/>
          <p:cNvSpPr>
            <a:spLocks noGrp="1"/>
          </p:cNvSpPr>
          <p:nvPr>
            <p:ph type="sldNum" sz="quarter" idx="12"/>
          </p:nvPr>
        </p:nvSpPr>
        <p:spPr>
          <a:xfrm>
            <a:off x="232012" y="6414448"/>
            <a:ext cx="477672" cy="245658"/>
          </a:xfrm>
        </p:spPr>
        <p:txBody>
          <a:bodyPr/>
          <a:lstStyle/>
          <a:p>
            <a:fld id="{D57F1E4F-1CFF-5643-939E-217C01CDF565}" type="slidenum">
              <a:rPr lang="en-US" sz="1200" smtClean="0">
                <a:solidFill>
                  <a:schemeClr val="tx1"/>
                </a:solidFill>
              </a:rPr>
              <a:pPr/>
              <a:t>93</a:t>
            </a:fld>
            <a:endParaRPr lang="en-US" sz="1200" dirty="0">
              <a:solidFill>
                <a:schemeClr val="tx1"/>
              </a:solidFill>
            </a:endParaRPr>
          </a:p>
        </p:txBody>
      </p:sp>
      <p:sp>
        <p:nvSpPr>
          <p:cNvPr id="4" name="Rectangle 3"/>
          <p:cNvSpPr/>
          <p:nvPr/>
        </p:nvSpPr>
        <p:spPr>
          <a:xfrm>
            <a:off x="7431110" y="5676194"/>
            <a:ext cx="352311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accent4">
                    <a:lumMod val="20000"/>
                    <a:lumOff val="80000"/>
                  </a:schemeClr>
                </a:solidFill>
                <a:effectLst>
                  <a:glow rad="101600">
                    <a:schemeClr val="accent5">
                      <a:satMod val="175000"/>
                      <a:alpha val="40000"/>
                    </a:schemeClr>
                  </a:glow>
                  <a:outerShdw blurRad="50800" dist="39000" dir="5460000" algn="tl">
                    <a:srgbClr val="000000">
                      <a:alpha val="38000"/>
                    </a:srgbClr>
                  </a:outerShdw>
                </a:effectLst>
                <a:latin typeface="Segoe Print" pitchFamily="2" charset="0"/>
              </a:rPr>
              <a:t>The End</a:t>
            </a:r>
            <a:endParaRPr lang="en-US" sz="4000" b="1" cap="none" spc="0" dirty="0">
              <a:ln w="11430"/>
              <a:solidFill>
                <a:srgbClr val="00B0F0"/>
              </a:solidFill>
              <a:effectLst>
                <a:glow rad="101600">
                  <a:schemeClr val="accent5">
                    <a:satMod val="175000"/>
                    <a:alpha val="40000"/>
                  </a:schemeClr>
                </a:glow>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37412378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6738" y="6038797"/>
            <a:ext cx="838199" cy="767687"/>
          </a:xfrm>
        </p:spPr>
        <p:txBody>
          <a:bodyPr/>
          <a:lstStyle/>
          <a:p>
            <a:fld id="{D57F1E4F-1CFF-5643-939E-217C01CDF565}" type="slidenum">
              <a:rPr lang="en-US" sz="1600" b="1" smtClean="0"/>
              <a:pPr/>
              <a:t>94</a:t>
            </a:fld>
            <a:endParaRPr lang="en-US" sz="1600" b="1" dirty="0"/>
          </a:p>
        </p:txBody>
      </p:sp>
      <p:sp>
        <p:nvSpPr>
          <p:cNvPr id="5" name="Rectangle 4"/>
          <p:cNvSpPr/>
          <p:nvPr/>
        </p:nvSpPr>
        <p:spPr>
          <a:xfrm>
            <a:off x="306652" y="147676"/>
            <a:ext cx="1149039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4000" b="1" dirty="0">
                <a:ln w="11430"/>
                <a:solidFill>
                  <a:schemeClr val="accent3"/>
                </a:solidFill>
                <a:effectLst>
                  <a:glow rad="63500">
                    <a:schemeClr val="accent4">
                      <a:satMod val="175000"/>
                      <a:alpha val="40000"/>
                    </a:schemeClr>
                  </a:glow>
                  <a:outerShdw blurRad="50800" dist="39000" dir="5460000" algn="tl">
                    <a:srgbClr val="000000">
                      <a:alpha val="38000"/>
                    </a:srgbClr>
                  </a:outerShdw>
                </a:effectLst>
                <a:latin typeface="Segoe Print" pitchFamily="2" charset="0"/>
              </a:rPr>
              <a:t>Yahusha ha Mashiach sealed His Covenant Calendar with His death &amp; resurrection.</a:t>
            </a:r>
            <a:endParaRPr lang="en-US" sz="4000" b="1" cap="none" spc="0" dirty="0">
              <a:ln w="11430"/>
              <a:solidFill>
                <a:schemeClr val="accent3"/>
              </a:solidFill>
              <a:effectLst>
                <a:glow rad="63500">
                  <a:schemeClr val="accent4">
                    <a:satMod val="175000"/>
                    <a:alpha val="40000"/>
                  </a:schemeClr>
                </a:glow>
                <a:outerShdw blurRad="50800" dist="39000" dir="5460000" algn="tl">
                  <a:srgbClr val="000000">
                    <a:alpha val="38000"/>
                  </a:srgbClr>
                </a:outerShdw>
              </a:effectLst>
              <a:latin typeface="Segoe Print" pitchFamily="2" charset="0"/>
            </a:endParaRPr>
          </a:p>
        </p:txBody>
      </p:sp>
      <p:sp>
        <p:nvSpPr>
          <p:cNvPr id="6" name="Rounded Rectangle 5"/>
          <p:cNvSpPr/>
          <p:nvPr/>
        </p:nvSpPr>
        <p:spPr>
          <a:xfrm>
            <a:off x="1937762" y="4155274"/>
            <a:ext cx="8152327" cy="1940957"/>
          </a:xfrm>
          <a:prstGeom prst="roundRect">
            <a:avLst/>
          </a:prstGeom>
          <a:ln w="76200"/>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3"/>
              </a:rPr>
              <a:t>questions@studythecalendar.com</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p>
          <a:p>
            <a:pPr algn="ctr"/>
            <a:r>
              <a:rPr lang="en-US" sz="3600" b="1" dirty="0">
                <a:ln w="11430"/>
                <a:solidFill>
                  <a:schemeClr val="accent3">
                    <a:lumMod val="50000"/>
                  </a:schemeClr>
                </a:solidFill>
                <a:effectLst>
                  <a:outerShdw blurRad="50800" dist="39000" dir="5460000" algn="tl">
                    <a:srgbClr val="000000">
                      <a:alpha val="38000"/>
                    </a:srgbClr>
                  </a:outerShdw>
                </a:effectLst>
                <a:latin typeface="Segoe Print" pitchFamily="2" charset="0"/>
              </a:rPr>
              <a:t>Website:</a:t>
            </a:r>
          </a:p>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4"/>
              </a:rPr>
              <a:t>studythecalendar.com</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7" name="Rectangle 6"/>
          <p:cNvSpPr/>
          <p:nvPr/>
        </p:nvSpPr>
        <p:spPr>
          <a:xfrm>
            <a:off x="611336" y="2048947"/>
            <a:ext cx="6742501" cy="1754326"/>
          </a:xfrm>
          <a:prstGeom prst="rect">
            <a:avLst/>
          </a:prstGeom>
          <a:noFill/>
          <a:ln w="57150">
            <a:no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cap="none" spc="0" dirty="0">
                <a:ln w="11430"/>
                <a:solidFill>
                  <a:schemeClr val="accent3">
                    <a:lumMod val="50000"/>
                  </a:schemeClr>
                </a:solidFill>
                <a:effectLst>
                  <a:outerShdw blurRad="50800" dist="39000" dir="5460000" algn="tl">
                    <a:srgbClr val="000000">
                      <a:alpha val="38000"/>
                    </a:srgbClr>
                  </a:outerShdw>
                </a:effectLst>
                <a:latin typeface="Segoe Print" pitchFamily="2" charset="0"/>
              </a:rPr>
              <a:t>If more help is needed</a:t>
            </a:r>
          </a:p>
          <a:p>
            <a:pPr algn="ctr"/>
            <a:r>
              <a:rPr lang="en-US" sz="3600" b="1" dirty="0">
                <a:ln w="11430"/>
                <a:solidFill>
                  <a:schemeClr val="accent3">
                    <a:lumMod val="50000"/>
                  </a:schemeClr>
                </a:solidFill>
                <a:effectLst>
                  <a:outerShdw blurRad="50800" dist="39000" dir="5460000" algn="tl">
                    <a:srgbClr val="000000">
                      <a:alpha val="38000"/>
                    </a:srgbClr>
                  </a:outerShdw>
                </a:effectLst>
                <a:latin typeface="Segoe Print" pitchFamily="2" charset="0"/>
              </a:rPr>
              <a:t>p</a:t>
            </a:r>
            <a:r>
              <a:rPr lang="en-US" sz="3600" b="1" cap="none" spc="0" dirty="0">
                <a:ln w="11430"/>
                <a:solidFill>
                  <a:schemeClr val="accent3">
                    <a:lumMod val="50000"/>
                  </a:schemeClr>
                </a:solidFill>
                <a:effectLst>
                  <a:outerShdw blurRad="50800" dist="39000" dir="5460000" algn="tl">
                    <a:srgbClr val="000000">
                      <a:alpha val="38000"/>
                    </a:srgbClr>
                  </a:outerShdw>
                </a:effectLst>
                <a:latin typeface="Segoe Print" pitchFamily="2" charset="0"/>
              </a:rPr>
              <a:t>lease send your questions</a:t>
            </a:r>
            <a:br>
              <a:rPr lang="en-US" sz="3600" b="1" cap="none" spc="0" dirty="0">
                <a:ln w="11430"/>
                <a:solidFill>
                  <a:schemeClr val="accent3">
                    <a:lumMod val="50000"/>
                  </a:schemeClr>
                </a:solidFill>
                <a:effectLst>
                  <a:outerShdw blurRad="50800" dist="39000" dir="5460000" algn="tl">
                    <a:srgbClr val="000000">
                      <a:alpha val="38000"/>
                    </a:srgbClr>
                  </a:outerShdw>
                </a:effectLst>
                <a:latin typeface="Segoe Print" pitchFamily="2" charset="0"/>
              </a:rPr>
            </a:br>
            <a:r>
              <a:rPr lang="en-US" sz="3600" b="1" cap="none" spc="0" dirty="0">
                <a:ln w="11430"/>
                <a:solidFill>
                  <a:schemeClr val="accent3">
                    <a:lumMod val="50000"/>
                  </a:schemeClr>
                </a:solidFill>
                <a:effectLst>
                  <a:outerShdw blurRad="50800" dist="39000" dir="5460000" algn="tl">
                    <a:srgbClr val="000000">
                      <a:alpha val="38000"/>
                    </a:srgbClr>
                  </a:outerShdw>
                </a:effectLst>
                <a:latin typeface="Segoe Print" pitchFamily="2" charset="0"/>
              </a:rPr>
              <a:t>&amp; comments to:</a:t>
            </a:r>
            <a:endParaRPr lang="en-US" sz="3600" b="1" cap="none" spc="0" dirty="0">
              <a:ln w="11430"/>
              <a:solidFill>
                <a:schemeClr val="accent2">
                  <a:lumMod val="75000"/>
                </a:schemeClr>
              </a:solidFill>
              <a:effectLst>
                <a:outerShdw blurRad="50800" dist="39000" dir="5460000" algn="tl">
                  <a:srgbClr val="000000">
                    <a:alpha val="38000"/>
                  </a:srgbClr>
                </a:outerShdw>
              </a:effectLst>
              <a:latin typeface="Segoe Print" pitchFamily="2" charset="0"/>
            </a:endParaRPr>
          </a:p>
        </p:txBody>
      </p:sp>
      <p:pic>
        <p:nvPicPr>
          <p:cNvPr id="8" name="Picture 2" descr="C:\Users\Rae\Desktop\Grammar Art\email mouse best.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6788" y="4155274"/>
            <a:ext cx="2264104" cy="163921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1664" y="4490275"/>
            <a:ext cx="2034302" cy="20843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21319370"/>
      </p:ext>
    </p:extLst>
  </p:cSld>
  <p:clrMapOvr>
    <a:masterClrMapping/>
  </p:clrMapOvr>
  <p:transition spd="slow">
    <p:circle/>
  </p:transition>
</p:sld>
</file>

<file path=ppt/slides/slide95.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00FF"/>
            </a:gs>
            <a:gs pos="44000">
              <a:srgbClr val="0BD6EB"/>
            </a:gs>
            <a:gs pos="83000">
              <a:srgbClr val="21F3B2"/>
            </a:gs>
            <a:gs pos="100000">
              <a:schemeClr val="tx1"/>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32012" y="6414448"/>
            <a:ext cx="477672" cy="245658"/>
          </a:xfrm>
        </p:spPr>
        <p:txBody>
          <a:bodyPr/>
          <a:lstStyle/>
          <a:p>
            <a:fld id="{D57F1E4F-1CFF-5643-939E-217C01CDF565}" type="slidenum">
              <a:rPr lang="en-US" sz="1200" smtClean="0">
                <a:solidFill>
                  <a:schemeClr val="tx1"/>
                </a:solidFill>
              </a:rPr>
              <a:pPr/>
              <a:t>95</a:t>
            </a:fld>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70" y="368515"/>
            <a:ext cx="6020529" cy="6168762"/>
          </a:xfrm>
          <a:prstGeom prst="roundRect">
            <a:avLst>
              <a:gd name="adj" fmla="val 11111"/>
            </a:avLst>
          </a:prstGeom>
          <a:ln w="190500" cap="rnd">
            <a:solidFill>
              <a:srgbClr val="CC00FF"/>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coolSlant"/>
            <a:extrusionClr>
              <a:srgbClr val="FFFFFF"/>
            </a:extrusionClr>
          </a:sp3d>
        </p:spPr>
      </p:pic>
      <p:sp>
        <p:nvSpPr>
          <p:cNvPr id="3" name="Rectangle 2"/>
          <p:cNvSpPr/>
          <p:nvPr/>
        </p:nvSpPr>
        <p:spPr>
          <a:xfrm>
            <a:off x="6594039" y="289413"/>
            <a:ext cx="5415265" cy="624786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cap="none" spc="150" dirty="0">
                <a:ln w="11430"/>
                <a:solidFill>
                  <a:srgbClr val="F8F8F8"/>
                </a:solidFill>
                <a:effectLst>
                  <a:outerShdw blurRad="25400" algn="tl" rotWithShape="0">
                    <a:srgbClr val="000000">
                      <a:alpha val="43000"/>
                    </a:srgbClr>
                  </a:outerShdw>
                </a:effectLst>
              </a:rPr>
              <a:t>A flower from</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Nicaragua that</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is about the</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size of your </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baby fingernail!</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It is one of </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Tim’s favorites!</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Let’s be sure to </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F8F8F8"/>
                </a:solidFill>
                <a:effectLst>
                  <a:outerShdw blurRad="25400" algn="tl" rotWithShape="0">
                    <a:srgbClr val="000000">
                      <a:alpha val="43000"/>
                    </a:srgbClr>
                  </a:outerShdw>
                </a:effectLst>
              </a:rPr>
              <a:t>appreciate</a:t>
            </a:r>
            <a:br>
              <a:rPr lang="en-US" sz="4000" b="1" cap="none" spc="150" dirty="0">
                <a:ln w="11430"/>
                <a:solidFill>
                  <a:srgbClr val="F8F8F8"/>
                </a:solidFill>
                <a:effectLst>
                  <a:outerShdw blurRad="25400" algn="tl" rotWithShape="0">
                    <a:srgbClr val="000000">
                      <a:alpha val="43000"/>
                    </a:srgbClr>
                  </a:outerShdw>
                </a:effectLst>
              </a:rPr>
            </a:br>
            <a:r>
              <a:rPr lang="en-US" sz="4000" b="1" cap="none" spc="150" dirty="0">
                <a:ln w="11430"/>
                <a:solidFill>
                  <a:srgbClr val="00B0F0"/>
                </a:solidFill>
                <a:effectLst>
                  <a:glow rad="127000">
                    <a:srgbClr val="0000FF"/>
                  </a:glow>
                  <a:outerShdw blurRad="25400" algn="tl" rotWithShape="0">
                    <a:srgbClr val="000000">
                      <a:alpha val="43000"/>
                    </a:srgbClr>
                  </a:outerShdw>
                </a:effectLst>
              </a:rPr>
              <a:t>Yahuah’s</a:t>
            </a:r>
            <a:r>
              <a:rPr lang="en-US" sz="4000" b="1" cap="none" spc="150" dirty="0">
                <a:ln w="11430"/>
                <a:solidFill>
                  <a:srgbClr val="F8F8F8"/>
                </a:solidFill>
                <a:effectLst>
                  <a:outerShdw blurRad="25400" algn="tl" rotWithShape="0">
                    <a:srgbClr val="000000">
                      <a:alpha val="43000"/>
                    </a:srgbClr>
                  </a:outerShdw>
                </a:effectLst>
              </a:rPr>
              <a:t> beauties. </a:t>
            </a:r>
          </a:p>
        </p:txBody>
      </p:sp>
    </p:spTree>
    <p:extLst>
      <p:ext uri="{BB962C8B-B14F-4D97-AF65-F5344CB8AC3E}">
        <p14:creationId xmlns:p14="http://schemas.microsoft.com/office/powerpoint/2010/main" val="3123719455"/>
      </p:ext>
    </p:extLst>
  </p:cSld>
  <p:clrMapOvr>
    <a:masterClrMapping/>
  </p:clrMapOvr>
  <p:transition spd="slow">
    <p:circl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13616</TotalTime>
  <Words>13002</Words>
  <Application>Microsoft Office PowerPoint</Application>
  <PresentationFormat>Widescreen</PresentationFormat>
  <Paragraphs>914</Paragraphs>
  <Slides>95</Slides>
  <Notes>49</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95</vt:i4>
      </vt:variant>
    </vt:vector>
  </HeadingPairs>
  <TitlesOfParts>
    <vt:vector size="119" baseType="lpstr">
      <vt:lpstr>Albertus Medium</vt:lpstr>
      <vt:lpstr>Algerian</vt:lpstr>
      <vt:lpstr>AR BLANCA</vt:lpstr>
      <vt:lpstr>Arial</vt:lpstr>
      <vt:lpstr>Arial Black</vt:lpstr>
      <vt:lpstr>Arial Rounded MT Bold</vt:lpstr>
      <vt:lpstr>Bodoni MT Black</vt:lpstr>
      <vt:lpstr>Calibri</vt:lpstr>
      <vt:lpstr>Century Gothic</vt:lpstr>
      <vt:lpstr>Comic Sans MS</vt:lpstr>
      <vt:lpstr>Georgia</vt:lpstr>
      <vt:lpstr>Impact</vt:lpstr>
      <vt:lpstr>Maiandra GD</vt:lpstr>
      <vt:lpstr>Matura MT Script Capitals</vt:lpstr>
      <vt:lpstr>Rockwell</vt:lpstr>
      <vt:lpstr>SBL Hebrew</vt:lpstr>
      <vt:lpstr>Script MT Bold</vt:lpstr>
      <vt:lpstr>Segoe Print</vt:lpstr>
      <vt:lpstr>Showcard Gothic</vt:lpstr>
      <vt:lpstr>Times New Roman</vt:lpstr>
      <vt:lpstr>TITUS Cyberbit Basic</vt:lpstr>
      <vt:lpstr>Wingdings</vt:lpstr>
      <vt:lpstr>Wingdings 3</vt:lpstr>
      <vt:lpstr>Ion Boardroom</vt:lpstr>
      <vt:lpstr>PowerPoint Presentation</vt:lpstr>
      <vt:lpstr>Yahusha Ha Mashiach Ratifies the  Melchi-Tzedek Covenant for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becomes astonishingly incredible that Sunset Theory has FAILED to fulfill and/or align with the Scriptures thus far.  This matter is rapidly becoming extremely serious!  Now that we have recognized some of the regulations for the Passover period in Mitsrayim, let’s return back to John and tune into his recordings.  Will John’s recordings align with the statutes when given a  Sunset Theory application, or will Dawn Design shine brilliantly?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Countdown to Salvation Victory over Death!   Hallelu-Yah!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Astleford</dc:creator>
  <cp:lastModifiedBy>User55</cp:lastModifiedBy>
  <cp:revision>1049</cp:revision>
  <dcterms:created xsi:type="dcterms:W3CDTF">2016-01-10T18:13:38Z</dcterms:created>
  <dcterms:modified xsi:type="dcterms:W3CDTF">2023-04-04T13:31:43Z</dcterms:modified>
</cp:coreProperties>
</file>